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464" r:id="rId2"/>
    <p:sldId id="472" r:id="rId3"/>
    <p:sldId id="473" r:id="rId4"/>
    <p:sldId id="474" r:id="rId5"/>
    <p:sldId id="476" r:id="rId6"/>
    <p:sldId id="477" r:id="rId7"/>
    <p:sldId id="488" r:id="rId8"/>
    <p:sldId id="475" r:id="rId9"/>
    <p:sldId id="391" r:id="rId10"/>
    <p:sldId id="445" r:id="rId11"/>
    <p:sldId id="446" r:id="rId12"/>
    <p:sldId id="447" r:id="rId13"/>
    <p:sldId id="448" r:id="rId14"/>
    <p:sldId id="449" r:id="rId15"/>
    <p:sldId id="450" r:id="rId16"/>
    <p:sldId id="451" r:id="rId17"/>
    <p:sldId id="453" r:id="rId18"/>
    <p:sldId id="452" r:id="rId19"/>
    <p:sldId id="454" r:id="rId20"/>
    <p:sldId id="455" r:id="rId21"/>
    <p:sldId id="467" r:id="rId22"/>
    <p:sldId id="469" r:id="rId23"/>
    <p:sldId id="468" r:id="rId24"/>
    <p:sldId id="470" r:id="rId25"/>
    <p:sldId id="460" r:id="rId26"/>
    <p:sldId id="461" r:id="rId27"/>
    <p:sldId id="462" r:id="rId28"/>
    <p:sldId id="465" r:id="rId29"/>
    <p:sldId id="463" r:id="rId30"/>
    <p:sldId id="466" r:id="rId31"/>
    <p:sldId id="471" r:id="rId32"/>
    <p:sldId id="478" r:id="rId33"/>
    <p:sldId id="479" r:id="rId34"/>
    <p:sldId id="480" r:id="rId35"/>
    <p:sldId id="484" r:id="rId36"/>
    <p:sldId id="481" r:id="rId37"/>
    <p:sldId id="482" r:id="rId38"/>
    <p:sldId id="483" r:id="rId39"/>
    <p:sldId id="485" r:id="rId40"/>
    <p:sldId id="486" r:id="rId41"/>
    <p:sldId id="487" r:id="rId42"/>
    <p:sldId id="489" r:id="rId43"/>
    <p:sldId id="490" r:id="rId44"/>
    <p:sldId id="491" r:id="rId45"/>
    <p:sldId id="493" r:id="rId46"/>
    <p:sldId id="492" r:id="rId47"/>
    <p:sldId id="494" r:id="rId48"/>
    <p:sldId id="495" r:id="rId49"/>
    <p:sldId id="499" r:id="rId50"/>
    <p:sldId id="497" r:id="rId51"/>
    <p:sldId id="498" r:id="rId52"/>
    <p:sldId id="500" r:id="rId53"/>
    <p:sldId id="501" r:id="rId54"/>
    <p:sldId id="502" r:id="rId55"/>
    <p:sldId id="503" r:id="rId56"/>
    <p:sldId id="504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E79"/>
    <a:srgbClr val="153665"/>
    <a:srgbClr val="92E584"/>
    <a:srgbClr val="E7C3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0" autoAdjust="0"/>
    <p:restoredTop sz="94231" autoAdjust="0"/>
  </p:normalViewPr>
  <p:slideViewPr>
    <p:cSldViewPr snapToGrid="0" snapToObjects="1">
      <p:cViewPr>
        <p:scale>
          <a:sx n="98" d="100"/>
          <a:sy n="98" d="100"/>
        </p:scale>
        <p:origin x="1024" y="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BAC19-CFCB-114E-8824-6E0980952A27}" type="datetimeFigureOut">
              <a:rPr lang="en-US" smtClean="0"/>
              <a:t>5/29/17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E434A-7C28-DE44-9B98-8C5D36A25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8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94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959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898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656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134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695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498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03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030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215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29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318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66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837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988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778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630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553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196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709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345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482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6233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14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797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919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503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3672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2079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8968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950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3905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416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6462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29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9487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5394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2879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720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0913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9043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6689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057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063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905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006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677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05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27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53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44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0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7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2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99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09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40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9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14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06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15D31-4CF8-7B4E-BEB1-C41557038FF2}" type="datetimeFigureOut">
              <a:rPr lang="en-US" smtClean="0"/>
              <a:t>5/29/17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1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1.tiff"/><Relationship Id="rId6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7"/>
          <p:cNvSpPr>
            <a:spLocks noChangeAspect="1"/>
          </p:cNvSpPr>
          <p:nvPr/>
        </p:nvSpPr>
        <p:spPr>
          <a:xfrm rot="16200000" flipH="1" flipV="1">
            <a:off x="4949875" y="1089078"/>
            <a:ext cx="5278959" cy="3109289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1262678" y="4231981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rgbClr val="103567"/>
          </a:solidFill>
          <a:ln>
            <a:solidFill>
              <a:srgbClr val="1035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4" name="Right Triangle 17"/>
          <p:cNvSpPr>
            <a:spLocks noChangeAspect="1"/>
          </p:cNvSpPr>
          <p:nvPr/>
        </p:nvSpPr>
        <p:spPr>
          <a:xfrm rot="16200000" flipH="1" flipV="1">
            <a:off x="4650158" y="1380386"/>
            <a:ext cx="5278958" cy="2526670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1262678" y="4231981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5" name="Right Triangle 17"/>
          <p:cNvSpPr>
            <a:spLocks noChangeAspect="1"/>
          </p:cNvSpPr>
          <p:nvPr/>
        </p:nvSpPr>
        <p:spPr>
          <a:xfrm rot="16200000" flipH="1" flipV="1">
            <a:off x="4396157" y="1634387"/>
            <a:ext cx="5482158" cy="2221868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821523" y="4331399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6" name="Right Triangle 17"/>
          <p:cNvSpPr>
            <a:spLocks noChangeAspect="1"/>
          </p:cNvSpPr>
          <p:nvPr/>
        </p:nvSpPr>
        <p:spPr>
          <a:xfrm rot="16200000" flipH="1" flipV="1">
            <a:off x="3544787" y="2473541"/>
            <a:ext cx="6853758" cy="1913894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821523" y="4331399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rgbClr val="103567"/>
          </a:solidFill>
          <a:ln>
            <a:solidFill>
              <a:srgbClr val="1035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7" name="Rectangle 5"/>
          <p:cNvSpPr>
            <a:spLocks noChangeAspect="1" noChangeArrowheads="1"/>
          </p:cNvSpPr>
          <p:nvPr/>
        </p:nvSpPr>
        <p:spPr bwMode="auto">
          <a:xfrm>
            <a:off x="-3" y="4238"/>
            <a:ext cx="6014722" cy="6853762"/>
          </a:xfrm>
          <a:prstGeom prst="rect">
            <a:avLst/>
          </a:prstGeom>
          <a:solidFill>
            <a:srgbClr val="103567"/>
          </a:solidFill>
          <a:ln w="9525">
            <a:solidFill>
              <a:srgbClr val="103567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 dirty="0">
              <a:latin typeface="Montserrat Ultra Light"/>
              <a:cs typeface="Montserrat Ultra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78" t="51579" r="-201" b="26052"/>
          <a:stretch/>
        </p:blipFill>
        <p:spPr>
          <a:xfrm>
            <a:off x="-2" y="3261361"/>
            <a:ext cx="9200325" cy="1546013"/>
          </a:xfrm>
          <a:prstGeom prst="rect">
            <a:avLst/>
          </a:prstGeom>
        </p:spPr>
      </p:pic>
      <p:pic>
        <p:nvPicPr>
          <p:cNvPr id="18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59" y="3655704"/>
            <a:ext cx="2474802" cy="72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170104" y="5077930"/>
            <a:ext cx="5009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bg1"/>
                </a:solidFill>
                <a:latin typeface="Gill Sans Light"/>
                <a:cs typeface="Gill Sans Light"/>
              </a:rPr>
              <a:t>Volos Summer School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Gill Sans Light"/>
                <a:cs typeface="Gill Sans Light"/>
              </a:rPr>
              <a:t>30 / 05 / 2017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GB" sz="1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Arthur Gilly</a:t>
            </a:r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0198" y="1241908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Lecture 2 : Basic tools and formats in bioinformatics</a:t>
            </a:r>
            <a:endParaRPr lang="en-GB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8974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Which data types do we need?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6273" y="1975697"/>
                <a:ext cx="79994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𝒑𝒉𝒆𝒏𝒐𝒕𝒚𝒑𝒆</m:t>
                      </m:r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 ~ 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𝒈𝒆𝒏𝒐𝒕𝒚𝒑𝒆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𝒄𝒐𝒗𝒂𝒓𝒊𝒂𝒕𝒆𝒔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𝒔𝒕𝒓𝒖𝒄𝒕𝒖𝒓𝒆</m:t>
                      </m:r>
                      <m:r>
                        <a:rPr lang="en-GB" sz="2400" b="1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𝝐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73" y="1975697"/>
                <a:ext cx="7999434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1316" b="-1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5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Which data types do we need?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6273" y="1975697"/>
                <a:ext cx="79994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𝒑𝒉𝒆𝒏𝒐𝒕𝒚𝒑𝒆</m:t>
                      </m:r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 ~ </m:t>
                      </m:r>
                      <m:r>
                        <a:rPr lang="en-GB" sz="2400" b="1" i="1" smtClean="0">
                          <a:solidFill>
                            <a:srgbClr val="153665"/>
                          </a:solidFill>
                          <a:latin typeface="Cambria Math" charset="0"/>
                        </a:rPr>
                        <m:t>𝒈𝒆𝒏𝒐𝒕𝒚𝒑𝒆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𝒄𝒐𝒗𝒂𝒓𝒊𝒂𝒕𝒆𝒔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𝒔𝒕𝒓𝒖𝒄𝒕𝒖𝒓𝒆</m:t>
                      </m:r>
                      <m:r>
                        <a:rPr lang="en-GB" sz="2400" b="1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𝝐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73" y="1975697"/>
                <a:ext cx="7999434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1316" b="-1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0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Which data types do we need?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6273" y="1975697"/>
                <a:ext cx="79994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𝒑𝒉𝒆𝒏𝒐𝒕𝒚𝒑𝒆</m:t>
                      </m:r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 ~ </m:t>
                      </m:r>
                      <m:r>
                        <a:rPr lang="en-GB" sz="2400" b="1" i="1" smtClean="0">
                          <a:solidFill>
                            <a:srgbClr val="153665"/>
                          </a:solidFill>
                          <a:latin typeface="Cambria Math" charset="0"/>
                        </a:rPr>
                        <m:t>𝒈𝒆𝒏𝒐𝒕𝒚𝒑𝒆</m:t>
                      </m:r>
                      <m:r>
                        <a:rPr lang="en-GB" sz="2400" b="1" i="1"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FF7E79"/>
                          </a:solidFill>
                          <a:latin typeface="Cambria Math" charset="0"/>
                        </a:rPr>
                        <m:t>𝒄𝒐𝒗𝒂𝒓𝒊𝒂𝒕𝒆𝒔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𝒔𝒕𝒓𝒖𝒄𝒕𝒖𝒓𝒆</m:t>
                      </m:r>
                      <m:r>
                        <a:rPr lang="en-GB" sz="2400" b="1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𝝐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73" y="1975697"/>
                <a:ext cx="7999434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1316" b="-1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43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Which data types do we need?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6273" y="1975697"/>
                <a:ext cx="79994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𝒑𝒉𝒆𝒏𝒐𝒕𝒚𝒑𝒆</m:t>
                      </m:r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 ~ </m:t>
                      </m:r>
                      <m:r>
                        <a:rPr lang="en-GB" sz="2400" b="1" i="1" smtClean="0">
                          <a:solidFill>
                            <a:srgbClr val="153665"/>
                          </a:solidFill>
                          <a:latin typeface="Cambria Math" charset="0"/>
                        </a:rPr>
                        <m:t>𝒈𝒆𝒏𝒐𝒕𝒚𝒑𝒆</m:t>
                      </m:r>
                      <m:r>
                        <a:rPr lang="en-GB" sz="2400" b="1" i="1"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FF7E79"/>
                          </a:solidFill>
                          <a:latin typeface="Cambria Math" charset="0"/>
                        </a:rPr>
                        <m:t>𝒄𝒐𝒗𝒂𝒓𝒊𝒂𝒕𝒆𝒔</m:t>
                      </m:r>
                      <m:r>
                        <a:rPr lang="en-GB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92E584"/>
                          </a:solidFill>
                          <a:latin typeface="Cambria Math" charset="0"/>
                        </a:rPr>
                        <m:t>𝒔𝒕𝒓𝒖𝒄𝒕𝒖𝒓𝒆</m:t>
                      </m:r>
                      <m:r>
                        <a:rPr lang="en-GB" sz="2400" b="1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𝝐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73" y="1975697"/>
                <a:ext cx="7999434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1316" b="-1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97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Which data types do we need?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6273" y="1975697"/>
                <a:ext cx="79994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𝒑𝒉𝒆𝒏𝒐𝒕𝒚𝒑𝒆</m:t>
                      </m:r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 ~ </m:t>
                      </m:r>
                      <m:r>
                        <a:rPr lang="en-GB" sz="2400" b="1" i="1" smtClean="0">
                          <a:solidFill>
                            <a:srgbClr val="153665"/>
                          </a:solidFill>
                          <a:latin typeface="Cambria Math" charset="0"/>
                        </a:rPr>
                        <m:t>𝒈𝒆𝒏𝒐𝒕𝒚𝒑𝒆</m:t>
                      </m:r>
                      <m:r>
                        <a:rPr lang="en-GB" sz="2400" b="1" i="1"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FF7E79"/>
                          </a:solidFill>
                          <a:latin typeface="Cambria Math" charset="0"/>
                        </a:rPr>
                        <m:t>𝒄𝒐𝒗𝒂𝒓𝒊𝒂𝒕𝒆𝒔</m:t>
                      </m:r>
                      <m:r>
                        <a:rPr lang="en-GB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92E584"/>
                          </a:solidFill>
                          <a:latin typeface="Cambria Math" charset="0"/>
                        </a:rPr>
                        <m:t>𝒔𝒕𝒓𝒖𝒄𝒕𝒖𝒓𝒆</m:t>
                      </m:r>
                      <m:r>
                        <a:rPr lang="en-GB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𝝐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73" y="1975697"/>
                <a:ext cx="7999434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1316" b="-1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8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Which data types do we need?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7036" y="1975697"/>
                <a:ext cx="84274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𝒑𝒉𝒆𝒏𝒐𝒕𝒚𝒑𝒆</m:t>
                      </m:r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 ~ 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𝜷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×</m:t>
                      </m:r>
                      <m:r>
                        <a:rPr lang="en-GB" sz="2400" b="1" i="1" smtClean="0">
                          <a:solidFill>
                            <a:srgbClr val="153665"/>
                          </a:solidFill>
                          <a:latin typeface="Cambria Math" charset="0"/>
                        </a:rPr>
                        <m:t>𝒈𝒆𝒏𝒐𝒕𝒚𝒑𝒆</m:t>
                      </m:r>
                      <m:r>
                        <a:rPr lang="en-GB" sz="2400" b="1" i="1"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FF7E79"/>
                          </a:solidFill>
                          <a:latin typeface="Cambria Math" charset="0"/>
                        </a:rPr>
                        <m:t>𝒄𝒐𝒗𝒂𝒓𝒊𝒂𝒕𝒆𝒔</m:t>
                      </m:r>
                      <m:r>
                        <a:rPr lang="en-GB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92E584"/>
                          </a:solidFill>
                          <a:latin typeface="Cambria Math" charset="0"/>
                        </a:rPr>
                        <m:t>𝒔𝒕𝒓𝒖𝒄𝒕𝒖𝒓𝒆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𝝐</m:t>
                      </m:r>
                    </m:oMath>
                  </m:oMathPara>
                </a14:m>
                <a:endParaRPr lang="en-US" sz="24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36" y="1975697"/>
                <a:ext cx="8427435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1316" b="-1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04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Which data types do we need?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7036" y="1975697"/>
                <a:ext cx="8562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𝒑𝒉𝒆𝒏𝒐𝒕𝒚𝒑𝒆</m:t>
                      </m:r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 ~ 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𝜷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×</m:t>
                      </m:r>
                      <m:r>
                        <a:rPr lang="en-GB" sz="2400" b="1" i="1" smtClean="0">
                          <a:solidFill>
                            <a:srgbClr val="153665"/>
                          </a:solidFill>
                          <a:latin typeface="Cambria Math" charset="0"/>
                        </a:rPr>
                        <m:t>𝒈𝒆𝒏𝒐𝒕𝒚𝒑𝒆</m:t>
                      </m:r>
                      <m:r>
                        <a:rPr lang="en-GB" sz="2400" b="1" i="1"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FF7E79"/>
                          </a:solidFill>
                          <a:latin typeface="Cambria Math" charset="0"/>
                        </a:rPr>
                        <m:t>𝒄𝒐𝒗𝒂𝒓𝒊𝒂𝒕𝒆𝒔</m:t>
                      </m:r>
                      <m:r>
                        <a:rPr lang="en-GB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  </m:t>
                      </m:r>
                      <m:r>
                        <a:rPr lang="en-GB" sz="2400" b="1" i="1" smtClean="0">
                          <a:solidFill>
                            <a:srgbClr val="92E584"/>
                          </a:solidFill>
                          <a:latin typeface="Cambria Math" charset="0"/>
                        </a:rPr>
                        <m:t>𝒔𝒕𝒓𝒖𝒄𝒕𝒖𝒓𝒆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𝝐</m:t>
                      </m:r>
                    </m:oMath>
                  </m:oMathPara>
                </a14:m>
                <a:endParaRPr lang="en-US" sz="24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36" y="1975697"/>
                <a:ext cx="8562087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1316" b="-1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4745" y="3318164"/>
                <a:ext cx="1055545" cy="784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𝑝h𝑒𝑛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45" y="3318164"/>
                <a:ext cx="1055545" cy="7848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02199" y="3318163"/>
                <a:ext cx="717248" cy="78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199" y="3318163"/>
                <a:ext cx="717248" cy="7848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14418" y="3318163"/>
                <a:ext cx="1066061" cy="786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𝑎𝑙𝑒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𝑓𝑒𝑚𝑎𝑙𝑒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418" y="3318163"/>
                <a:ext cx="1066061" cy="78669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814593" y="3316303"/>
                <a:ext cx="1549527" cy="73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uk-UA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uk-UA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593" y="3316303"/>
                <a:ext cx="1549527" cy="7335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479625" y="3316303"/>
                <a:ext cx="1213216" cy="779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2 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65 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625" y="3316303"/>
                <a:ext cx="1213216" cy="77989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25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Which data types do we need?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7036" y="1975697"/>
                <a:ext cx="8562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𝒑𝒉𝒆𝒏𝒐𝒕𝒚𝒑𝒆</m:t>
                      </m:r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 ~ 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𝜷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×</m:t>
                      </m:r>
                      <m:r>
                        <a:rPr lang="en-GB" sz="2400" b="1" i="1" smtClean="0">
                          <a:solidFill>
                            <a:srgbClr val="153665"/>
                          </a:solidFill>
                          <a:latin typeface="Cambria Math" charset="0"/>
                        </a:rPr>
                        <m:t>𝒈𝒆𝒏𝒐𝒕𝒚𝒑𝒆</m:t>
                      </m:r>
                      <m:r>
                        <a:rPr lang="en-GB" sz="2400" b="1" i="1"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FF7E79"/>
                          </a:solidFill>
                          <a:latin typeface="Cambria Math" charset="0"/>
                        </a:rPr>
                        <m:t>𝒄𝒐𝒗𝒂𝒓𝒊𝒂𝒕𝒆𝒔</m:t>
                      </m:r>
                      <m:r>
                        <a:rPr lang="en-GB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  </m:t>
                      </m:r>
                      <m:r>
                        <a:rPr lang="en-GB" sz="2400" b="1" i="1" smtClean="0">
                          <a:solidFill>
                            <a:srgbClr val="92E584"/>
                          </a:solidFill>
                          <a:latin typeface="Cambria Math" charset="0"/>
                        </a:rPr>
                        <m:t>𝒔𝒕𝒓𝒖𝒄𝒕𝒖𝒓𝒆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𝝐</m:t>
                      </m:r>
                    </m:oMath>
                  </m:oMathPara>
                </a14:m>
                <a:endParaRPr lang="en-US" sz="24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36" y="1975697"/>
                <a:ext cx="8562087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1316" b="-1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4745" y="3318164"/>
                <a:ext cx="1055545" cy="784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𝑝h𝑒𝑛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45" y="3318164"/>
                <a:ext cx="1055545" cy="7848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02199" y="3318163"/>
                <a:ext cx="717248" cy="78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199" y="3318163"/>
                <a:ext cx="717248" cy="7848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14418" y="3318163"/>
                <a:ext cx="1066061" cy="786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𝑎𝑙𝑒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𝑓𝑒𝑚𝑎𝑙𝑒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418" y="3318163"/>
                <a:ext cx="1066061" cy="78669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814593" y="3316303"/>
                <a:ext cx="1549527" cy="73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uk-UA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uk-UA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593" y="3316303"/>
                <a:ext cx="1549527" cy="7335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479625" y="3316303"/>
                <a:ext cx="1213216" cy="779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2 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65 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625" y="3316303"/>
                <a:ext cx="1213216" cy="77989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500675" y="2622876"/>
            <a:ext cx="4214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 we go from variant to variant</a:t>
            </a:r>
            <a:r>
              <a:rPr lang="is-I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12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Which data types do we need?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7036" y="1975697"/>
                <a:ext cx="8562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𝒑𝒉𝒆𝒏𝒐𝒕𝒚𝒑𝒆</m:t>
                      </m:r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 ~ 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𝜷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×</m:t>
                      </m:r>
                      <m:r>
                        <a:rPr lang="en-GB" sz="2400" b="1" i="1" smtClean="0">
                          <a:solidFill>
                            <a:srgbClr val="153665"/>
                          </a:solidFill>
                          <a:latin typeface="Cambria Math" charset="0"/>
                        </a:rPr>
                        <m:t>𝒈𝒆𝒏𝒐𝒕𝒚𝒑𝒆</m:t>
                      </m:r>
                      <m:r>
                        <a:rPr lang="en-GB" sz="2400" b="1" i="1"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FF7E79"/>
                          </a:solidFill>
                          <a:latin typeface="Cambria Math" charset="0"/>
                        </a:rPr>
                        <m:t>𝒄𝒐𝒗𝒂𝒓𝒊𝒂𝒕𝒆𝒔</m:t>
                      </m:r>
                      <m:r>
                        <a:rPr lang="en-GB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  </m:t>
                      </m:r>
                      <m:r>
                        <a:rPr lang="en-GB" sz="2400" b="1" i="1" smtClean="0">
                          <a:solidFill>
                            <a:srgbClr val="92E584"/>
                          </a:solidFill>
                          <a:latin typeface="Cambria Math" charset="0"/>
                        </a:rPr>
                        <m:t>𝒔𝒕𝒓𝒖𝒄𝒕𝒖𝒓𝒆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𝝐</m:t>
                      </m:r>
                    </m:oMath>
                  </m:oMathPara>
                </a14:m>
                <a:endParaRPr lang="en-US" sz="24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36" y="1975697"/>
                <a:ext cx="8562087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1316" b="-1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4745" y="3318164"/>
                <a:ext cx="1055545" cy="784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𝑝h𝑒𝑛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45" y="3318164"/>
                <a:ext cx="1055545" cy="7848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02199" y="3318163"/>
                <a:ext cx="717248" cy="78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199" y="3318163"/>
                <a:ext cx="717248" cy="7848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14418" y="3318163"/>
                <a:ext cx="1066061" cy="786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𝑎𝑙𝑒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𝑓𝑒𝑚𝑎𝑙𝑒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418" y="3318163"/>
                <a:ext cx="1066061" cy="78669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814593" y="3316303"/>
                <a:ext cx="1549527" cy="73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uk-UA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uk-UA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593" y="3316303"/>
                <a:ext cx="1549527" cy="7335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479625" y="3316303"/>
                <a:ext cx="1213216" cy="779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2 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65 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625" y="3316303"/>
                <a:ext cx="1213216" cy="77989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1219200" y="4225636"/>
            <a:ext cx="13855" cy="928255"/>
          </a:xfrm>
          <a:prstGeom prst="straightConnector1">
            <a:avLst/>
          </a:prstGeom>
          <a:ln>
            <a:solidFill>
              <a:srgbClr val="E7C302"/>
            </a:solidFill>
            <a:tailEnd type="triangle" w="lg" len="med"/>
          </a:ln>
          <a:effectLst>
            <a:outerShdw blurRad="40000" dist="20000" dir="5400000" sx="1000" sy="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933593" y="4225636"/>
            <a:ext cx="13855" cy="928255"/>
          </a:xfrm>
          <a:prstGeom prst="straightConnector1">
            <a:avLst/>
          </a:prstGeom>
          <a:ln>
            <a:solidFill>
              <a:srgbClr val="FF7E79"/>
            </a:solidFill>
            <a:tailEnd type="triangle" w="lg" len="med"/>
          </a:ln>
          <a:effectLst>
            <a:outerShdw blurRad="40000" dist="20000" dir="5400000" sx="1000" sy="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998801" y="4232563"/>
            <a:ext cx="13855" cy="928255"/>
          </a:xfrm>
          <a:prstGeom prst="straightConnector1">
            <a:avLst/>
          </a:prstGeom>
          <a:ln>
            <a:solidFill>
              <a:srgbClr val="FF7E79"/>
            </a:solidFill>
            <a:tailEnd type="triangle" w="lg" len="med"/>
          </a:ln>
          <a:effectLst>
            <a:outerShdw blurRad="40000" dist="20000" dir="5400000" sx="1000" sy="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7589356" y="4193047"/>
            <a:ext cx="13855" cy="928255"/>
          </a:xfrm>
          <a:prstGeom prst="straightConnector1">
            <a:avLst/>
          </a:prstGeom>
          <a:ln>
            <a:solidFill>
              <a:srgbClr val="92E584"/>
            </a:solidFill>
            <a:tailEnd type="triangle" w="lg" len="med"/>
          </a:ln>
          <a:effectLst>
            <a:outerShdw blurRad="40000" dist="20000" dir="5400000" sx="1000" sy="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500675" y="2622876"/>
            <a:ext cx="4214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 we go from variant to variant</a:t>
            </a:r>
            <a:r>
              <a:rPr lang="is-I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32084" y="5160818"/>
            <a:ext cx="570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These stay </a:t>
            </a:r>
            <a:r>
              <a:rPr lang="en-GB" sz="2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constant (</a:t>
            </a:r>
            <a:r>
              <a:rPr lang="en-GB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they describe the samples)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36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Which data types do we need?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7036" y="1975697"/>
                <a:ext cx="8562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𝒑𝒉𝒆𝒏𝒐𝒕𝒚𝒑𝒆</m:t>
                      </m:r>
                      <m:r>
                        <a:rPr lang="en-GB" sz="2400" b="1" i="1" smtClean="0">
                          <a:solidFill>
                            <a:srgbClr val="E7C302"/>
                          </a:solidFill>
                          <a:latin typeface="Cambria Math" charset="0"/>
                        </a:rPr>
                        <m:t> ~ 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𝜷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×</m:t>
                      </m:r>
                      <m:r>
                        <a:rPr lang="en-GB" sz="2400" b="1" i="1" smtClean="0">
                          <a:solidFill>
                            <a:srgbClr val="153665"/>
                          </a:solidFill>
                          <a:latin typeface="Cambria Math" charset="0"/>
                        </a:rPr>
                        <m:t>𝒈𝒆𝒏𝒐𝒕𝒚𝒑𝒆</m:t>
                      </m:r>
                      <m:r>
                        <a:rPr lang="en-GB" sz="2400" b="1" i="1"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rgbClr val="FF7E79"/>
                          </a:solidFill>
                          <a:latin typeface="Cambria Math" charset="0"/>
                        </a:rPr>
                        <m:t>𝒄𝒐𝒗𝒂𝒓𝒊𝒂𝒕𝒆𝒔</m:t>
                      </m:r>
                      <m:r>
                        <a:rPr lang="en-GB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  </m:t>
                      </m:r>
                      <m:r>
                        <a:rPr lang="en-GB" sz="2400" b="1" i="1" smtClean="0">
                          <a:solidFill>
                            <a:srgbClr val="92E584"/>
                          </a:solidFill>
                          <a:latin typeface="Cambria Math" charset="0"/>
                        </a:rPr>
                        <m:t>𝒔𝒕𝒓𝒖𝒄𝒕𝒖𝒓𝒆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charset="0"/>
                        </a:rPr>
                        <m:t>𝝐</m:t>
                      </m:r>
                    </m:oMath>
                  </m:oMathPara>
                </a14:m>
                <a:endParaRPr lang="en-US" sz="24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36" y="1975697"/>
                <a:ext cx="8562087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1316" b="-1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4745" y="3318164"/>
                <a:ext cx="1055545" cy="784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𝑝h𝑒𝑛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45" y="3318164"/>
                <a:ext cx="1055545" cy="7848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02199" y="3318163"/>
                <a:ext cx="717248" cy="78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199" y="3318163"/>
                <a:ext cx="717248" cy="7848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14418" y="3318163"/>
                <a:ext cx="1066061" cy="786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𝑎𝑙𝑒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𝑓𝑒𝑚𝑎𝑙𝑒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418" y="3318163"/>
                <a:ext cx="1066061" cy="78669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814593" y="3316303"/>
                <a:ext cx="1549527" cy="73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uk-UA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uk-UA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593" y="3316303"/>
                <a:ext cx="1549527" cy="7335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479625" y="3316303"/>
                <a:ext cx="1213216" cy="779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2 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65 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625" y="3316303"/>
                <a:ext cx="1213216" cy="77989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1219200" y="4225636"/>
            <a:ext cx="13855" cy="928255"/>
          </a:xfrm>
          <a:prstGeom prst="straightConnector1">
            <a:avLst/>
          </a:prstGeom>
          <a:ln>
            <a:solidFill>
              <a:srgbClr val="E7C302"/>
            </a:solidFill>
            <a:tailEnd type="triangle" w="lg" len="med"/>
          </a:ln>
          <a:effectLst>
            <a:outerShdw blurRad="40000" dist="20000" dir="5400000" sx="1000" sy="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933593" y="4225636"/>
            <a:ext cx="13855" cy="928255"/>
          </a:xfrm>
          <a:prstGeom prst="straightConnector1">
            <a:avLst/>
          </a:prstGeom>
          <a:ln>
            <a:solidFill>
              <a:srgbClr val="FF7E79"/>
            </a:solidFill>
            <a:tailEnd type="triangle" w="lg" len="med"/>
          </a:ln>
          <a:effectLst>
            <a:outerShdw blurRad="40000" dist="20000" dir="5400000" sx="1000" sy="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998801" y="4232563"/>
            <a:ext cx="13855" cy="928255"/>
          </a:xfrm>
          <a:prstGeom prst="straightConnector1">
            <a:avLst/>
          </a:prstGeom>
          <a:ln>
            <a:solidFill>
              <a:srgbClr val="FF7E79"/>
            </a:solidFill>
            <a:tailEnd type="triangle" w="lg" len="med"/>
          </a:ln>
          <a:effectLst>
            <a:outerShdw blurRad="40000" dist="20000" dir="5400000" sx="1000" sy="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7589356" y="4193047"/>
            <a:ext cx="13855" cy="928255"/>
          </a:xfrm>
          <a:prstGeom prst="straightConnector1">
            <a:avLst/>
          </a:prstGeom>
          <a:ln>
            <a:solidFill>
              <a:srgbClr val="92E584"/>
            </a:solidFill>
            <a:tailEnd type="triangle" w="lg" len="med"/>
          </a:ln>
          <a:effectLst>
            <a:outerShdw blurRad="40000" dist="20000" dir="5400000" sx="1000" sy="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500675" y="2622876"/>
            <a:ext cx="4214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 we go from variant to variant</a:t>
            </a:r>
            <a:r>
              <a:rPr lang="is-I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32084" y="5160818"/>
            <a:ext cx="570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These stay </a:t>
            </a:r>
            <a:r>
              <a:rPr lang="en-GB" sz="2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constant (</a:t>
            </a:r>
            <a:r>
              <a:rPr lang="en-GB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they describe the samples)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3259913" y="4193048"/>
            <a:ext cx="910" cy="1792116"/>
          </a:xfrm>
          <a:prstGeom prst="straightConnector1">
            <a:avLst/>
          </a:prstGeom>
          <a:ln>
            <a:solidFill>
              <a:srgbClr val="153665"/>
            </a:solidFill>
            <a:tailEnd type="triangle" w="lg" len="med"/>
          </a:ln>
          <a:effectLst>
            <a:outerShdw blurRad="40000" dist="20000" dir="5400000" sx="1000" sy="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246901" y="5992091"/>
            <a:ext cx="2167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</a:t>
            </a:r>
            <a:r>
              <a:rPr lang="en-GB" sz="2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one changes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854429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800" dirty="0" smtClean="0"/>
              <a:t>The GWAS analysis pipeline</a:t>
            </a:r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3324875" y="1975697"/>
            <a:ext cx="2687781" cy="5264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Measuring intensities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324874" y="2895722"/>
            <a:ext cx="2687781" cy="5264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calling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324875" y="3866447"/>
            <a:ext cx="2687781" cy="5264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Variant QC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324874" y="4842852"/>
            <a:ext cx="2687781" cy="5264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 QC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324875" y="5845921"/>
            <a:ext cx="2687781" cy="5264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Association</a:t>
            </a:r>
            <a:endParaRPr lang="en-US" dirty="0"/>
          </a:p>
        </p:txBody>
      </p:sp>
      <p:cxnSp>
        <p:nvCxnSpPr>
          <p:cNvPr id="9" name="Straight Arrow Connector 8"/>
          <p:cNvCxnSpPr>
            <a:stCxn id="27" idx="2"/>
            <a:endCxn id="31" idx="0"/>
          </p:cNvCxnSpPr>
          <p:nvPr/>
        </p:nvCxnSpPr>
        <p:spPr>
          <a:xfrm flipH="1">
            <a:off x="4668765" y="2502169"/>
            <a:ext cx="1" cy="393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2"/>
            <a:endCxn id="32" idx="0"/>
          </p:cNvCxnSpPr>
          <p:nvPr/>
        </p:nvCxnSpPr>
        <p:spPr>
          <a:xfrm>
            <a:off x="4668765" y="3422194"/>
            <a:ext cx="1" cy="444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2" idx="2"/>
            <a:endCxn id="33" idx="0"/>
          </p:cNvCxnSpPr>
          <p:nvPr/>
        </p:nvCxnSpPr>
        <p:spPr>
          <a:xfrm flipH="1">
            <a:off x="4668765" y="4392919"/>
            <a:ext cx="1" cy="449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3" idx="2"/>
            <a:endCxn id="40" idx="0"/>
          </p:cNvCxnSpPr>
          <p:nvPr/>
        </p:nvCxnSpPr>
        <p:spPr>
          <a:xfrm>
            <a:off x="4668765" y="5369324"/>
            <a:ext cx="1" cy="476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077850" y="1410481"/>
            <a:ext cx="2766892" cy="12163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1700" b="1" i="1" dirty="0" smtClean="0"/>
              <a:t>Tools</a:t>
            </a:r>
          </a:p>
          <a:p>
            <a:endParaRPr lang="en-US" sz="1700" b="1" i="1" dirty="0"/>
          </a:p>
          <a:p>
            <a:r>
              <a:rPr lang="en-US" sz="1700" b="1" i="1" dirty="0" smtClean="0"/>
              <a:t>Genotyping </a:t>
            </a:r>
            <a:r>
              <a:rPr lang="en-US" sz="1700" b="1" i="1" dirty="0"/>
              <a:t>machine software(</a:t>
            </a:r>
            <a:r>
              <a:rPr lang="en-US" sz="1700" b="1" i="1" dirty="0" err="1"/>
              <a:t>illumina</a:t>
            </a:r>
            <a:r>
              <a:rPr lang="en-US" sz="1700" b="1" i="1" dirty="0"/>
              <a:t>)</a:t>
            </a:r>
          </a:p>
          <a:p>
            <a:pPr>
              <a:lnSpc>
                <a:spcPct val="150000"/>
              </a:lnSpc>
            </a:pPr>
            <a:endParaRPr lang="en-US" sz="1700" b="1" i="1" dirty="0" smtClean="0"/>
          </a:p>
        </p:txBody>
      </p:sp>
      <p:sp>
        <p:nvSpPr>
          <p:cNvPr id="51" name="Rectangle 50"/>
          <p:cNvSpPr/>
          <p:nvPr/>
        </p:nvSpPr>
        <p:spPr>
          <a:xfrm>
            <a:off x="6077850" y="2842673"/>
            <a:ext cx="2170320" cy="438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b="1" i="1" dirty="0" err="1"/>
              <a:t>genCall</a:t>
            </a:r>
            <a:r>
              <a:rPr lang="en-US" sz="1700" b="1" i="1" dirty="0"/>
              <a:t>/ </a:t>
            </a:r>
            <a:r>
              <a:rPr lang="en-US" sz="1700" b="1" i="1" dirty="0" err="1" smtClean="0"/>
              <a:t>zCall</a:t>
            </a:r>
            <a:endParaRPr lang="en-US" sz="1700" b="1" i="1" dirty="0"/>
          </a:p>
        </p:txBody>
      </p:sp>
      <p:sp>
        <p:nvSpPr>
          <p:cNvPr id="52" name="Rectangle 51"/>
          <p:cNvSpPr/>
          <p:nvPr/>
        </p:nvSpPr>
        <p:spPr>
          <a:xfrm>
            <a:off x="6077850" y="3866447"/>
            <a:ext cx="1503357" cy="438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b="1" i="1" smtClean="0"/>
              <a:t>PLINK</a:t>
            </a:r>
            <a:endParaRPr lang="en-US" sz="1700" b="1" i="1" dirty="0"/>
          </a:p>
        </p:txBody>
      </p:sp>
      <p:sp>
        <p:nvSpPr>
          <p:cNvPr id="53" name="Rectangle 52"/>
          <p:cNvSpPr/>
          <p:nvPr/>
        </p:nvSpPr>
        <p:spPr>
          <a:xfrm>
            <a:off x="6077850" y="4797820"/>
            <a:ext cx="2170320" cy="438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b="1" i="1" dirty="0" smtClean="0"/>
              <a:t>PLINK/R/</a:t>
            </a:r>
            <a:r>
              <a:rPr lang="en-US" sz="1700" b="1" i="1" dirty="0" err="1" smtClean="0"/>
              <a:t>eigenSoft</a:t>
            </a:r>
            <a:endParaRPr lang="en-US" sz="1700" b="1" i="1" dirty="0"/>
          </a:p>
        </p:txBody>
      </p:sp>
      <p:sp>
        <p:nvSpPr>
          <p:cNvPr id="54" name="Rectangle 53"/>
          <p:cNvSpPr/>
          <p:nvPr/>
        </p:nvSpPr>
        <p:spPr>
          <a:xfrm>
            <a:off x="6077850" y="5785991"/>
            <a:ext cx="297153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i="1" dirty="0"/>
              <a:t>Study-specific</a:t>
            </a:r>
          </a:p>
          <a:p>
            <a:r>
              <a:rPr lang="en-US" sz="1700" b="1" i="1" dirty="0" smtClean="0"/>
              <a:t>PLINK / SNPTEST / GEMMA</a:t>
            </a:r>
            <a:endParaRPr lang="en-US" sz="1700" b="1" i="1" dirty="0"/>
          </a:p>
        </p:txBody>
      </p:sp>
      <p:sp>
        <p:nvSpPr>
          <p:cNvPr id="55" name="Rectangle 54"/>
          <p:cNvSpPr/>
          <p:nvPr/>
        </p:nvSpPr>
        <p:spPr>
          <a:xfrm>
            <a:off x="3966559" y="2427347"/>
            <a:ext cx="574195" cy="379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 err="1">
                <a:latin typeface="Krungthep" charset="-34"/>
                <a:ea typeface="Krungthep" charset="-34"/>
                <a:cs typeface="Krungthep" charset="-34"/>
              </a:rPr>
              <a:t>iDAT</a:t>
            </a:r>
            <a:endParaRPr lang="en-US" sz="1400" dirty="0">
              <a:latin typeface="Krungthep" charset="-34"/>
              <a:ea typeface="Krungthep" charset="-34"/>
              <a:cs typeface="Krungthep" charset="-34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79639" y="3361981"/>
            <a:ext cx="529311" cy="379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Krungthep" charset="-34"/>
                <a:ea typeface="Krungthep" charset="-34"/>
                <a:cs typeface="Krungthep" charset="-34"/>
              </a:rPr>
              <a:t>BED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979638" y="4337460"/>
            <a:ext cx="529311" cy="379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>
                <a:latin typeface="Krungthep" charset="-34"/>
                <a:ea typeface="Krungthep" charset="-34"/>
                <a:cs typeface="Krungthep" charset="-34"/>
              </a:rPr>
              <a:t>BED</a:t>
            </a:r>
            <a:endParaRPr lang="en-US" sz="1400" dirty="0">
              <a:latin typeface="Krungthep" charset="-34"/>
              <a:ea typeface="Krungthep" charset="-34"/>
              <a:cs typeface="Krungthep" charset="-34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011443" y="5335525"/>
            <a:ext cx="529311" cy="379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>
                <a:latin typeface="Krungthep" charset="-34"/>
                <a:ea typeface="Krungthep" charset="-34"/>
                <a:cs typeface="Krungthep" charset="-34"/>
              </a:rPr>
              <a:t>BED</a:t>
            </a:r>
            <a:endParaRPr lang="en-US" sz="1400" dirty="0">
              <a:latin typeface="Krungthep" charset="-34"/>
              <a:ea typeface="Krungthep" charset="-34"/>
              <a:cs typeface="Krungthep" charset="-34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336379" y="6443209"/>
            <a:ext cx="37414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>
                <a:latin typeface="Krungthep" charset="-34"/>
                <a:ea typeface="Krungthep" charset="-34"/>
                <a:cs typeface="Krungthep" charset="-34"/>
              </a:rPr>
              <a:t>association </a:t>
            </a:r>
            <a:r>
              <a:rPr lang="en-US" sz="1400" smtClean="0">
                <a:latin typeface="Krungthep" charset="-34"/>
                <a:ea typeface="Krungthep" charset="-34"/>
                <a:cs typeface="Krungthep" charset="-34"/>
              </a:rPr>
              <a:t>file (program-specific</a:t>
            </a:r>
            <a:r>
              <a:rPr lang="en-US" sz="1400" dirty="0">
                <a:latin typeface="Krungthep" charset="-34"/>
                <a:ea typeface="Krungthep" charset="-34"/>
                <a:cs typeface="Krungthep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68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Our first format</a:t>
            </a:r>
            <a:r>
              <a:rPr lang="en-GB" smtClean="0"/>
              <a:t>: TPED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6474" y="2180158"/>
                <a:ext cx="2974946" cy="7866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  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𝑝h𝑒𝑛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  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𝑎𝑙𝑒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charset="0"/>
                                  </a:rPr>
                                  <m:t>𝑓𝑒𝑚𝑎𝑙𝑒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  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2 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charset="0"/>
                                  </a:rPr>
                                  <m:t>65 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74" y="2180158"/>
                <a:ext cx="2974946" cy="786690"/>
              </a:xfrm>
              <a:prstGeom prst="rect">
                <a:avLst/>
              </a:prstGeom>
              <a:blipFill rotWithShape="0">
                <a:blip r:embed="rId5"/>
                <a:stretch>
                  <a:fillRect r="-5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233876" y="2206703"/>
                <a:ext cx="1549527" cy="73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uk-UA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uk-UA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876" y="2206703"/>
                <a:ext cx="1549527" cy="7335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 rot="16200000">
            <a:off x="7925358" y="2547454"/>
            <a:ext cx="229764" cy="16127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11683" y="3429628"/>
            <a:ext cx="1585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mtClean="0"/>
              <a:t>FAM/TFAM file</a:t>
            </a:r>
            <a:endParaRPr lang="en-GB" dirty="0"/>
          </a:p>
        </p:txBody>
      </p:sp>
      <p:sp>
        <p:nvSpPr>
          <p:cNvPr id="34" name="Left Brace 33"/>
          <p:cNvSpPr/>
          <p:nvPr/>
        </p:nvSpPr>
        <p:spPr>
          <a:xfrm rot="16200000">
            <a:off x="1889582" y="1898815"/>
            <a:ext cx="229764" cy="28825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137236" y="3475795"/>
            <a:ext cx="18799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 smtClean="0"/>
              <a:t>Matrix file</a:t>
            </a:r>
          </a:p>
          <a:p>
            <a:pPr algn="ctr"/>
            <a:r>
              <a:rPr lang="en-GB" dirty="0" smtClean="0"/>
              <a:t>(program-specific)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847633" y="4484520"/>
                <a:ext cx="1244059" cy="78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𝐺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𝐺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633" y="4484520"/>
                <a:ext cx="1244059" cy="7848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1633216" y="4463739"/>
            <a:ext cx="0" cy="8451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65581" y="4553769"/>
            <a:ext cx="8641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i="1" dirty="0"/>
              <a:t>a</a:t>
            </a:r>
            <a:r>
              <a:rPr lang="en-GB" i="1" dirty="0" smtClean="0"/>
              <a:t>ll </a:t>
            </a:r>
          </a:p>
          <a:p>
            <a:pPr algn="ctr"/>
            <a:r>
              <a:rPr lang="en-GB" i="1" dirty="0" smtClean="0"/>
              <a:t>variants</a:t>
            </a:r>
            <a:endParaRPr lang="en-GB" i="1" dirty="0"/>
          </a:p>
        </p:txBody>
      </p:sp>
      <p:sp>
        <p:nvSpPr>
          <p:cNvPr id="38" name="Rectangle 37"/>
          <p:cNvSpPr/>
          <p:nvPr/>
        </p:nvSpPr>
        <p:spPr>
          <a:xfrm>
            <a:off x="1934098" y="5371189"/>
            <a:ext cx="1071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i="1" dirty="0"/>
              <a:t>a</a:t>
            </a:r>
            <a:r>
              <a:rPr lang="en-GB" i="1" dirty="0" smtClean="0"/>
              <a:t>ll </a:t>
            </a:r>
          </a:p>
          <a:p>
            <a:pPr algn="ctr"/>
            <a:r>
              <a:rPr lang="en-GB" i="1" dirty="0" smtClean="0"/>
              <a:t>individuals</a:t>
            </a:r>
            <a:endParaRPr lang="en-GB" i="1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1827181" y="5364281"/>
            <a:ext cx="13060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727371" y="2024743"/>
            <a:ext cx="2289803" cy="1755344"/>
          </a:xfrm>
          <a:prstGeom prst="line">
            <a:avLst/>
          </a:prstGeom>
          <a:ln w="7620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Left Brace 27"/>
          <p:cNvSpPr/>
          <p:nvPr/>
        </p:nvSpPr>
        <p:spPr>
          <a:xfrm rot="16200000">
            <a:off x="1954810" y="4583138"/>
            <a:ext cx="229764" cy="28825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633216" y="6153733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TPED 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62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Our first format</a:t>
            </a:r>
            <a:r>
              <a:rPr lang="en-GB" smtClean="0"/>
              <a:t>: TPED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6474" y="2180158"/>
                <a:ext cx="2974946" cy="7866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  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𝑝h𝑒𝑛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  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𝑎𝑙𝑒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charset="0"/>
                                  </a:rPr>
                                  <m:t>𝑓𝑒𝑚𝑎𝑙𝑒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  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2 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charset="0"/>
                                  </a:rPr>
                                  <m:t>65 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𝑦𝑒𝑎𝑟𝑠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74" y="2180158"/>
                <a:ext cx="2974946" cy="786690"/>
              </a:xfrm>
              <a:prstGeom prst="rect">
                <a:avLst/>
              </a:prstGeom>
              <a:blipFill rotWithShape="0">
                <a:blip r:embed="rId5"/>
                <a:stretch>
                  <a:fillRect r="-5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211683" y="3429628"/>
            <a:ext cx="1585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mtClean="0"/>
              <a:t>FAM/TFAM file</a:t>
            </a:r>
            <a:endParaRPr lang="en-GB" dirty="0"/>
          </a:p>
        </p:txBody>
      </p:sp>
      <p:sp>
        <p:nvSpPr>
          <p:cNvPr id="34" name="Left Brace 33"/>
          <p:cNvSpPr/>
          <p:nvPr/>
        </p:nvSpPr>
        <p:spPr>
          <a:xfrm rot="16200000">
            <a:off x="1889582" y="1898815"/>
            <a:ext cx="229764" cy="28825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309183" y="4888378"/>
                <a:ext cx="1244059" cy="78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𝐺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𝐺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183" y="4888378"/>
                <a:ext cx="1244059" cy="78483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3094766" y="4867597"/>
            <a:ext cx="0" cy="8451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41119" y="3763302"/>
            <a:ext cx="3857146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FAMILY1 SAMPLE1 0 </a:t>
            </a:r>
            <a:r>
              <a:rPr lang="hr-HR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0 1 </a:t>
            </a:r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22 1.5</a:t>
            </a:r>
          </a:p>
          <a:p>
            <a:pPr algn="ctr"/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FAMILY2 SAMPLE2 0 </a:t>
            </a:r>
            <a:r>
              <a:rPr lang="hr-HR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0 2 </a:t>
            </a:r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65 2.1</a:t>
            </a:r>
            <a:endParaRPr lang="en-GB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395648" y="5775047"/>
            <a:ext cx="1071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i="1" dirty="0"/>
              <a:t>a</a:t>
            </a:r>
            <a:r>
              <a:rPr lang="en-GB" i="1" dirty="0" smtClean="0"/>
              <a:t>ll </a:t>
            </a:r>
          </a:p>
          <a:p>
            <a:pPr algn="ctr"/>
            <a:r>
              <a:rPr lang="en-GB" i="1" dirty="0" smtClean="0"/>
              <a:t>individuals</a:t>
            </a:r>
            <a:endParaRPr lang="en-GB" i="1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3288731" y="5768139"/>
            <a:ext cx="13060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Left Brace 27"/>
          <p:cNvSpPr/>
          <p:nvPr/>
        </p:nvSpPr>
        <p:spPr>
          <a:xfrm rot="16200000">
            <a:off x="3416360" y="4986996"/>
            <a:ext cx="229764" cy="28825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094766" y="6557591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TPED file</a:t>
            </a:r>
            <a:endParaRPr lang="en-GB" dirty="0"/>
          </a:p>
        </p:txBody>
      </p:sp>
      <p:sp>
        <p:nvSpPr>
          <p:cNvPr id="30" name="Content Placeholder 1"/>
          <p:cNvSpPr txBox="1">
            <a:spLocks/>
          </p:cNvSpPr>
          <p:nvPr/>
        </p:nvSpPr>
        <p:spPr>
          <a:xfrm>
            <a:off x="4664097" y="2209447"/>
            <a:ext cx="4611011" cy="3230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One of PLINK’s traditional formats</a:t>
            </a:r>
            <a:endParaRPr lang="en-US" sz="2400" dirty="0"/>
          </a:p>
          <a:p>
            <a:pPr lvl="1"/>
            <a:r>
              <a:rPr lang="en-US" sz="2000" dirty="0" smtClean="0"/>
              <a:t>N</a:t>
            </a:r>
            <a:r>
              <a:rPr lang="en-GB" sz="2000" dirty="0" err="1" smtClean="0"/>
              <a:t>ot</a:t>
            </a:r>
            <a:r>
              <a:rPr lang="en-GB" sz="2000" dirty="0" smtClean="0"/>
              <a:t> used in practice</a:t>
            </a:r>
          </a:p>
          <a:p>
            <a:pPr lvl="1"/>
            <a:r>
              <a:rPr lang="en-GB" sz="2000" dirty="0" smtClean="0"/>
              <a:t>Convenient for looping over SNPs</a:t>
            </a:r>
          </a:p>
          <a:p>
            <a:pPr lvl="1"/>
            <a:r>
              <a:rPr lang="en-GB" sz="2000" dirty="0" smtClean="0"/>
              <a:t>Input </a:t>
            </a:r>
            <a:r>
              <a:rPr lang="en-GB" sz="20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GB" sz="2000" dirty="0" err="1" smtClean="0">
                <a:latin typeface="Consolas" charset="0"/>
                <a:ea typeface="Consolas" charset="0"/>
                <a:cs typeface="Consolas" charset="0"/>
              </a:rPr>
              <a:t>tfile</a:t>
            </a:r>
            <a:endParaRPr lang="en-GB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GB" sz="2000" dirty="0" smtClean="0"/>
              <a:t>O</a:t>
            </a:r>
            <a:r>
              <a:rPr lang="en-US" sz="2000" dirty="0" err="1" smtClean="0"/>
              <a:t>utput</a:t>
            </a:r>
            <a:r>
              <a:rPr lang="en-US" sz="2000" dirty="0" smtClean="0"/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--recode transpose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GB" sz="2000" dirty="0" smtClean="0"/>
          </a:p>
          <a:p>
            <a:pPr marL="0" indent="0">
              <a:buFont typeface="Arial"/>
              <a:buNone/>
            </a:pPr>
            <a:endParaRPr lang="en-GB" sz="2400" dirty="0"/>
          </a:p>
        </p:txBody>
      </p:sp>
      <p:sp>
        <p:nvSpPr>
          <p:cNvPr id="31" name="Rectangle 30"/>
          <p:cNvSpPr/>
          <p:nvPr/>
        </p:nvSpPr>
        <p:spPr>
          <a:xfrm>
            <a:off x="5169853" y="5269350"/>
            <a:ext cx="3730508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r>
              <a:rPr lang="is-I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 </a:t>
            </a:r>
            <a:r>
              <a:rPr lang="is-I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rs15933  0 </a:t>
            </a:r>
            <a:r>
              <a:rPr lang="is-I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752721 A G G G</a:t>
            </a:r>
          </a:p>
          <a:p>
            <a:r>
              <a:rPr lang="is-I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 </a:t>
            </a:r>
            <a:r>
              <a:rPr lang="is-I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1:846808 0 846808 C C T C </a:t>
            </a:r>
            <a:endParaRPr lang="is-IS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86398" y="4957627"/>
            <a:ext cx="8641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i="1" dirty="0"/>
              <a:t>a</a:t>
            </a:r>
            <a:r>
              <a:rPr lang="en-GB" i="1" dirty="0" smtClean="0"/>
              <a:t>ll </a:t>
            </a:r>
          </a:p>
          <a:p>
            <a:pPr algn="ctr"/>
            <a:r>
              <a:rPr lang="en-GB" i="1" dirty="0" smtClean="0"/>
              <a:t>variants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37196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Another format: PED/MAP</a:t>
            </a:r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054852" y="3262891"/>
            <a:ext cx="1585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FAM/TFAM file</a:t>
            </a:r>
            <a:endParaRPr lang="en-GB" dirty="0"/>
          </a:p>
        </p:txBody>
      </p:sp>
      <p:sp>
        <p:nvSpPr>
          <p:cNvPr id="34" name="Left Brace 33"/>
          <p:cNvSpPr/>
          <p:nvPr/>
        </p:nvSpPr>
        <p:spPr>
          <a:xfrm rot="16200000">
            <a:off x="1786234" y="1524977"/>
            <a:ext cx="252989" cy="317623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309183" y="4888378"/>
                <a:ext cx="1244059" cy="78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is-IS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charset="0"/>
                                  </a:rPr>
                                  <m:t>𝐺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cs-CZ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𝐺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183" y="4888378"/>
                <a:ext cx="1244059" cy="7848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3094766" y="4867597"/>
            <a:ext cx="0" cy="8451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73765" y="2258858"/>
            <a:ext cx="449033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FAMILY1 SAMPLE1 0 </a:t>
            </a:r>
            <a:r>
              <a:rPr lang="hr-HR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 1.5 A G C C</a:t>
            </a:r>
          </a:p>
          <a:p>
            <a:pPr algn="ctr"/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FAMILY2 SAMPLE2 0 </a:t>
            </a:r>
            <a:r>
              <a:rPr lang="hr-HR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 </a:t>
            </a:r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2 2.1 T T A A</a:t>
            </a:r>
            <a:endParaRPr lang="en-GB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395648" y="5775047"/>
            <a:ext cx="1071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i="1" dirty="0"/>
              <a:t>a</a:t>
            </a:r>
            <a:r>
              <a:rPr lang="en-GB" i="1" dirty="0" smtClean="0"/>
              <a:t>ll </a:t>
            </a:r>
          </a:p>
          <a:p>
            <a:pPr algn="ctr"/>
            <a:r>
              <a:rPr lang="en-GB" i="1" dirty="0" smtClean="0"/>
              <a:t>individuals</a:t>
            </a:r>
            <a:endParaRPr lang="en-GB" i="1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3288731" y="5768139"/>
            <a:ext cx="13060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Left Brace 27"/>
          <p:cNvSpPr/>
          <p:nvPr/>
        </p:nvSpPr>
        <p:spPr>
          <a:xfrm rot="16200000">
            <a:off x="6413676" y="4656923"/>
            <a:ext cx="229764" cy="28825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60144" y="6236712"/>
            <a:ext cx="970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MAP file</a:t>
            </a:r>
            <a:endParaRPr lang="en-GB" dirty="0"/>
          </a:p>
        </p:txBody>
      </p:sp>
      <p:sp>
        <p:nvSpPr>
          <p:cNvPr id="30" name="Content Placeholder 1"/>
          <p:cNvSpPr txBox="1">
            <a:spLocks/>
          </p:cNvSpPr>
          <p:nvPr/>
        </p:nvSpPr>
        <p:spPr>
          <a:xfrm>
            <a:off x="4664097" y="2209447"/>
            <a:ext cx="4611011" cy="3230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One of PLINK’s traditional formats</a:t>
            </a:r>
            <a:endParaRPr lang="en-US" sz="2400" dirty="0"/>
          </a:p>
          <a:p>
            <a:pPr lvl="1"/>
            <a:r>
              <a:rPr lang="en-US" sz="2000" dirty="0" smtClean="0"/>
              <a:t>N</a:t>
            </a:r>
            <a:r>
              <a:rPr lang="en-GB" sz="2000" dirty="0" err="1" smtClean="0"/>
              <a:t>ot</a:t>
            </a:r>
            <a:r>
              <a:rPr lang="en-GB" sz="2000" dirty="0" smtClean="0"/>
              <a:t> used in practice</a:t>
            </a:r>
          </a:p>
          <a:p>
            <a:pPr lvl="1"/>
            <a:r>
              <a:rPr lang="en-GB" sz="2000" dirty="0" smtClean="0"/>
              <a:t>Convenient for looping over samples</a:t>
            </a:r>
            <a:endParaRPr lang="en-US" sz="2000" dirty="0"/>
          </a:p>
          <a:p>
            <a:pPr lvl="1"/>
            <a:r>
              <a:rPr lang="en-GB" sz="2000" dirty="0"/>
              <a:t>Input </a:t>
            </a:r>
            <a:r>
              <a:rPr lang="en-GB" sz="2000" dirty="0" smtClean="0">
                <a:latin typeface="Consolas" charset="0"/>
                <a:ea typeface="Consolas" charset="0"/>
                <a:cs typeface="Consolas" charset="0"/>
              </a:rPr>
              <a:t>--file</a:t>
            </a:r>
            <a:endParaRPr lang="en-GB" sz="20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GB" sz="2000" dirty="0"/>
              <a:t>O</a:t>
            </a:r>
            <a:r>
              <a:rPr lang="en-US" sz="2000" dirty="0" err="1"/>
              <a:t>utput</a:t>
            </a:r>
            <a:r>
              <a:rPr lang="en-US" sz="2000" dirty="0"/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recode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GB" sz="2000" dirty="0" smtClean="0"/>
          </a:p>
          <a:p>
            <a:pPr marL="0" indent="0">
              <a:buFont typeface="Arial"/>
              <a:buNone/>
            </a:pPr>
            <a:endParaRPr lang="en-GB" sz="2400" dirty="0"/>
          </a:p>
        </p:txBody>
      </p:sp>
      <p:sp>
        <p:nvSpPr>
          <p:cNvPr id="31" name="Rectangle 30"/>
          <p:cNvSpPr/>
          <p:nvPr/>
        </p:nvSpPr>
        <p:spPr>
          <a:xfrm>
            <a:off x="5169853" y="5269350"/>
            <a:ext cx="2717411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r>
              <a:rPr lang="is-I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 </a:t>
            </a:r>
            <a:r>
              <a:rPr lang="is-I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rs15933  0 </a:t>
            </a:r>
            <a:r>
              <a:rPr lang="is-I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752721 </a:t>
            </a:r>
            <a:endParaRPr lang="is-IS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is-I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 </a:t>
            </a:r>
            <a:r>
              <a:rPr lang="is-I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1:846808 0 </a:t>
            </a:r>
            <a:r>
              <a:rPr lang="is-I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846808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396295" y="4957627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i="1" dirty="0"/>
              <a:t>a</a:t>
            </a:r>
            <a:r>
              <a:rPr lang="en-GB" i="1" dirty="0" smtClean="0"/>
              <a:t>ll </a:t>
            </a:r>
          </a:p>
          <a:p>
            <a:pPr algn="ctr"/>
            <a:r>
              <a:rPr lang="en-GB" i="1" dirty="0" err="1" smtClean="0"/>
              <a:t>ind</a:t>
            </a:r>
            <a:endParaRPr lang="en-GB" i="1" dirty="0"/>
          </a:p>
        </p:txBody>
      </p:sp>
      <p:sp>
        <p:nvSpPr>
          <p:cNvPr id="4" name="Arc 3"/>
          <p:cNvSpPr/>
          <p:nvPr/>
        </p:nvSpPr>
        <p:spPr>
          <a:xfrm rot="10132773">
            <a:off x="2603968" y="5061277"/>
            <a:ext cx="1188720" cy="1170146"/>
          </a:xfrm>
          <a:prstGeom prst="arc">
            <a:avLst>
              <a:gd name="adj1" fmla="val 16200000"/>
              <a:gd name="adj2" fmla="val 870666"/>
            </a:avLst>
          </a:prstGeom>
          <a:ln>
            <a:solidFill>
              <a:srgbClr val="C00000"/>
            </a:solidFill>
            <a:headEnd type="arrow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/>
          <p:cNvSpPr/>
          <p:nvPr/>
        </p:nvSpPr>
        <p:spPr>
          <a:xfrm rot="16200000">
            <a:off x="2379436" y="1529232"/>
            <a:ext cx="229838" cy="43394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31728" y="3831761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mtClean="0"/>
              <a:t>PED </a:t>
            </a:r>
            <a:r>
              <a:rPr lang="en-GB" dirty="0" smtClean="0"/>
              <a:t>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096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Exercise 1 : Format conversion</a:t>
            </a:r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307975" y="1830704"/>
            <a:ext cx="8229600" cy="3230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In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Workshop_data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Lecture2/Exercise1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400" dirty="0" smtClean="0"/>
              <a:t>C</a:t>
            </a:r>
            <a:r>
              <a:rPr lang="en-GB" sz="2400" dirty="0" err="1" smtClean="0"/>
              <a:t>onvert</a:t>
            </a:r>
            <a:r>
              <a:rPr lang="en-GB" sz="2400" dirty="0" smtClean="0"/>
              <a:t> </a:t>
            </a:r>
            <a:r>
              <a:rPr lang="en-GB" sz="2400" dirty="0" smtClean="0">
                <a:latin typeface="Consolas" charset="0"/>
                <a:ea typeface="Consolas" charset="0"/>
                <a:cs typeface="Consolas" charset="0"/>
              </a:rPr>
              <a:t>cohort1.tped/</a:t>
            </a:r>
            <a:r>
              <a:rPr lang="en-GB" sz="2400" dirty="0" err="1" smtClean="0">
                <a:latin typeface="Consolas" charset="0"/>
                <a:ea typeface="Consolas" charset="0"/>
                <a:cs typeface="Consolas" charset="0"/>
              </a:rPr>
              <a:t>tfam</a:t>
            </a:r>
            <a:r>
              <a:rPr lang="en-GB" sz="2400" dirty="0" smtClean="0"/>
              <a:t> to </a:t>
            </a:r>
            <a:r>
              <a:rPr lang="en-GB" sz="2400" dirty="0" smtClean="0">
                <a:latin typeface="Consolas" charset="0"/>
                <a:ea typeface="Consolas" charset="0"/>
                <a:cs typeface="Consolas" charset="0"/>
              </a:rPr>
              <a:t>cohort1.ped/map</a:t>
            </a:r>
          </a:p>
          <a:p>
            <a:pPr lvl="1"/>
            <a:r>
              <a:rPr lang="en-GB" sz="2400" dirty="0" smtClean="0"/>
              <a:t>Use the </a:t>
            </a:r>
            <a:r>
              <a:rPr lang="en-GB" sz="2400" dirty="0" err="1" smtClean="0">
                <a:latin typeface="Consolas" charset="0"/>
                <a:ea typeface="Consolas" charset="0"/>
                <a:cs typeface="Consolas" charset="0"/>
              </a:rPr>
              <a:t>transpose.sh</a:t>
            </a:r>
            <a:r>
              <a:rPr lang="en-GB" sz="2400" dirty="0" smtClean="0"/>
              <a:t> script provided or try to </a:t>
            </a:r>
            <a:r>
              <a:rPr lang="en-GB" sz="2400" dirty="0" err="1" smtClean="0"/>
              <a:t>d.i.y</a:t>
            </a:r>
            <a:endParaRPr lang="en-GB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Convert the file to PED using PLINK</a:t>
            </a:r>
          </a:p>
          <a:p>
            <a:pPr lvl="1"/>
            <a:r>
              <a:rPr lang="en-US" sz="2400" dirty="0" smtClean="0"/>
              <a:t>Compare both files using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diff</a:t>
            </a:r>
            <a:endParaRPr lang="en-GB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 typeface="Arial"/>
              <a:buNone/>
            </a:pPr>
            <a:endParaRPr lang="en-GB" sz="2800" dirty="0"/>
          </a:p>
        </p:txBody>
      </p:sp>
      <p:sp>
        <p:nvSpPr>
          <p:cNvPr id="22" name="Rectangle 21"/>
          <p:cNvSpPr/>
          <p:nvPr/>
        </p:nvSpPr>
        <p:spPr>
          <a:xfrm>
            <a:off x="1194133" y="3293039"/>
            <a:ext cx="4363695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FAMILY1 SAMPLE1 0 </a:t>
            </a:r>
            <a:r>
              <a:rPr lang="hr-HR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0 1 </a:t>
            </a:r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1.5 A G C C</a:t>
            </a:r>
          </a:p>
          <a:p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FAMILY2 SAMPLE2 0 </a:t>
            </a:r>
            <a:r>
              <a:rPr lang="hr-HR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0 2 </a:t>
            </a:r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2.1 G G T C</a:t>
            </a:r>
            <a:endParaRPr lang="en-GB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4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Exercise 1 : Solution</a:t>
            </a: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307975" y="1830704"/>
            <a:ext cx="8229600" cy="231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GB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88840" y="2090057"/>
            <a:ext cx="7810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cut -d' ' -f1-4 cohort1.tped | </a:t>
            </a:r>
            <a:r>
              <a:rPr lang="en-US" dirty="0" err="1"/>
              <a:t>tr</a:t>
            </a:r>
            <a:r>
              <a:rPr lang="en-US" dirty="0"/>
              <a:t> ' ' '\t'&gt; </a:t>
            </a:r>
            <a:r>
              <a:rPr lang="en-US" dirty="0" smtClean="0"/>
              <a:t>cohort1.map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paste -d' ' cohort1.tfam &lt;(./</a:t>
            </a:r>
            <a:r>
              <a:rPr lang="en-US" dirty="0" err="1"/>
              <a:t>transpose.sh</a:t>
            </a:r>
            <a:r>
              <a:rPr lang="en-US" dirty="0"/>
              <a:t> &lt;(cut -d' ' -f5- cohort1.tped)) &gt; </a:t>
            </a:r>
            <a:r>
              <a:rPr lang="en-US" dirty="0" smtClean="0"/>
              <a:t>cohort1.ped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plink --</a:t>
            </a:r>
            <a:r>
              <a:rPr lang="en-US" dirty="0" err="1"/>
              <a:t>tfile</a:t>
            </a:r>
            <a:r>
              <a:rPr lang="en-US" dirty="0"/>
              <a:t> cohort1 --recode --out </a:t>
            </a:r>
            <a:r>
              <a:rPr lang="en-US" dirty="0" err="1" smtClean="0"/>
              <a:t>fortest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diff cohort1.ped </a:t>
            </a:r>
            <a:r>
              <a:rPr lang="en-US" dirty="0" err="1"/>
              <a:t>fortest.ped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1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Exercise 2 : Storage</a:t>
            </a:r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96474" y="3640276"/>
            <a:ext cx="7659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How large is a PED file containing genetic information for10,000 samples on each of these chips?</a:t>
            </a:r>
            <a:endParaRPr lang="en-US" sz="2400" dirty="0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307975" y="1830704"/>
            <a:ext cx="8229600" cy="3230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800" dirty="0"/>
              <a:t>Consider 3 different genotyping chips</a:t>
            </a:r>
          </a:p>
          <a:p>
            <a:pPr lvl="1"/>
            <a:r>
              <a:rPr lang="en-US" sz="2400" dirty="0" smtClean="0"/>
              <a:t>500,000 </a:t>
            </a:r>
            <a:r>
              <a:rPr lang="en-US" sz="2400" dirty="0"/>
              <a:t>SNPs (Illumina </a:t>
            </a:r>
            <a:r>
              <a:rPr lang="en-US" sz="2400" dirty="0" err="1"/>
              <a:t>OmniExpress</a:t>
            </a:r>
            <a:r>
              <a:rPr lang="en-US" sz="2400" dirty="0" smtClean="0"/>
              <a:t>)</a:t>
            </a:r>
            <a:endParaRPr lang="en-GB" sz="2400" dirty="0" smtClean="0"/>
          </a:p>
          <a:p>
            <a:pPr lvl="1"/>
            <a:r>
              <a:rPr lang="en-US" sz="2400" dirty="0"/>
              <a:t>1,000,000 SNPs (</a:t>
            </a:r>
            <a:r>
              <a:rPr lang="en-US" sz="2400" dirty="0" err="1"/>
              <a:t>ExomeChip</a:t>
            </a:r>
            <a:r>
              <a:rPr lang="en-US" sz="2400" dirty="0" smtClean="0"/>
              <a:t>)</a:t>
            </a:r>
            <a:endParaRPr lang="en-GB" sz="2400" dirty="0" smtClean="0"/>
          </a:p>
          <a:p>
            <a:pPr lvl="1"/>
            <a:r>
              <a:rPr lang="en-US" sz="2400" dirty="0"/>
              <a:t>2,500,000 SNPs (Illumina </a:t>
            </a:r>
            <a:r>
              <a:rPr lang="en-US" sz="2400" dirty="0" err="1"/>
              <a:t>Onmi</a:t>
            </a:r>
            <a:r>
              <a:rPr lang="en-US" sz="2400" dirty="0"/>
              <a:t> 2.5)</a:t>
            </a:r>
          </a:p>
          <a:p>
            <a:pPr lvl="1"/>
            <a:endParaRPr lang="en-GB" sz="2400" dirty="0" smtClean="0"/>
          </a:p>
          <a:p>
            <a:pPr marL="0" indent="0">
              <a:buFont typeface="Arial"/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0963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Exercise 2 : Storage</a:t>
            </a:r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96474" y="3640276"/>
            <a:ext cx="7659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1 character = 1 byte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Each genotype = 2 alleles + 2 spaces = 4 characters</a:t>
            </a:r>
            <a:endParaRPr lang="en-US" sz="2400" dirty="0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307975" y="1830704"/>
            <a:ext cx="8229600" cy="201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800" dirty="0"/>
              <a:t>Consider 3 different genotyping chips</a:t>
            </a:r>
          </a:p>
          <a:p>
            <a:pPr lvl="1"/>
            <a:r>
              <a:rPr lang="en-US" sz="2400" dirty="0" smtClean="0"/>
              <a:t>500,000 </a:t>
            </a:r>
            <a:r>
              <a:rPr lang="en-US" sz="2400" dirty="0"/>
              <a:t>SNPs (Illumina </a:t>
            </a:r>
            <a:r>
              <a:rPr lang="en-US" sz="2400" dirty="0" err="1"/>
              <a:t>OmniExpress</a:t>
            </a:r>
            <a:r>
              <a:rPr lang="en-US" sz="2400" dirty="0" smtClean="0"/>
              <a:t>)</a:t>
            </a:r>
            <a:endParaRPr lang="en-GB" sz="2400" dirty="0" smtClean="0"/>
          </a:p>
          <a:p>
            <a:pPr lvl="1"/>
            <a:r>
              <a:rPr lang="en-US" sz="2400" dirty="0"/>
              <a:t>1,000,000 SNPs (</a:t>
            </a:r>
            <a:r>
              <a:rPr lang="en-US" sz="2400" dirty="0" err="1"/>
              <a:t>ExomeChip</a:t>
            </a:r>
            <a:r>
              <a:rPr lang="en-US" sz="2400" dirty="0" smtClean="0"/>
              <a:t>)</a:t>
            </a:r>
            <a:endParaRPr lang="en-GB" sz="2400" dirty="0" smtClean="0"/>
          </a:p>
          <a:p>
            <a:pPr lvl="1"/>
            <a:r>
              <a:rPr lang="en-US" sz="2400" dirty="0"/>
              <a:t>2,500,000 SNPs (Illumina </a:t>
            </a:r>
            <a:r>
              <a:rPr lang="en-US" sz="2400" dirty="0" err="1"/>
              <a:t>Onmi</a:t>
            </a:r>
            <a:r>
              <a:rPr lang="en-US" sz="2400" dirty="0"/>
              <a:t> 2.5)</a:t>
            </a:r>
          </a:p>
          <a:p>
            <a:pPr lvl="1"/>
            <a:endParaRPr lang="en-GB" sz="2400" dirty="0" smtClean="0"/>
          </a:p>
          <a:p>
            <a:pPr marL="0" indent="0">
              <a:buFont typeface="Arial"/>
              <a:buNone/>
            </a:pP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12955" y="5375911"/>
                <a:ext cx="43451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𝑆𝑁𝑃𝑠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×4×</m:t>
                      </m:r>
                      <m:sSub>
                        <m:sSub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𝑖𝑛𝑑𝑖𝑣𝑖𝑑𝑢𝑎𝑙𝑠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=19 </m:t>
                      </m:r>
                      <m:r>
                        <a:rPr lang="en-GB" b="0" i="1" smtClean="0">
                          <a:latin typeface="Cambria Math" charset="0"/>
                        </a:rPr>
                        <m:t>𝐺𝑏</m:t>
                      </m:r>
                      <m:r>
                        <a:rPr lang="en-GB" b="0" i="1" smtClean="0">
                          <a:latin typeface="Cambria Math" charset="0"/>
                        </a:rPr>
                        <m:t>, 38</m:t>
                      </m:r>
                      <m:r>
                        <a:rPr lang="en-GB" b="0" i="1" smtClean="0">
                          <a:latin typeface="Cambria Math" charset="0"/>
                        </a:rPr>
                        <m:t>𝐺𝑏</m:t>
                      </m:r>
                      <m:r>
                        <a:rPr lang="en-GB" b="0" i="1" smtClean="0">
                          <a:latin typeface="Cambria Math" charset="0"/>
                        </a:rPr>
                        <m:t>, 95</m:t>
                      </m:r>
                      <m:r>
                        <a:rPr lang="en-GB" b="0" i="1" smtClean="0">
                          <a:latin typeface="Cambria Math" charset="0"/>
                        </a:rPr>
                        <m:t>𝐺𝑏</m:t>
                      </m:r>
                      <m:r>
                        <a:rPr lang="en-GB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955" y="5375911"/>
                <a:ext cx="4345164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144444" r="-1543" b="-18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2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Binary formats</a:t>
            </a:r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07975" y="2837021"/>
            <a:ext cx="7659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307975" y="1830704"/>
            <a:ext cx="8229600" cy="201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/>
              <a:t>1 character = 1 </a:t>
            </a:r>
            <a:r>
              <a:rPr lang="en-US" sz="2400" dirty="0" smtClean="0"/>
              <a:t>byte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Each </a:t>
            </a:r>
            <a:r>
              <a:rPr lang="en-US" sz="2400" dirty="0"/>
              <a:t>genotype = 2 alleles + 2 spaces = 4 </a:t>
            </a:r>
            <a:r>
              <a:rPr lang="en-US" sz="2400" dirty="0" smtClean="0"/>
              <a:t>characters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Can we make this better?</a:t>
            </a:r>
            <a:endParaRPr lang="en-GB" sz="20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Font typeface="Arial"/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9725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Binary formats</a:t>
            </a:r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07975" y="2837021"/>
            <a:ext cx="7659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2 solutions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400" dirty="0" smtClean="0">
                <a:solidFill>
                  <a:prstClr val="black"/>
                </a:solidFill>
              </a:rPr>
              <a:t>C</a:t>
            </a:r>
            <a:r>
              <a:rPr lang="en-GB" sz="2400" dirty="0" err="1" smtClean="0">
                <a:solidFill>
                  <a:prstClr val="black"/>
                </a:solidFill>
              </a:rPr>
              <a:t>ompress</a:t>
            </a:r>
            <a:r>
              <a:rPr lang="en-GB" sz="2400" dirty="0" smtClean="0">
                <a:solidFill>
                  <a:prstClr val="black"/>
                </a:solidFill>
              </a:rPr>
              <a:t> using ZIP/GZIP</a:t>
            </a:r>
            <a:endParaRPr lang="en-GB" sz="2400" dirty="0">
              <a:solidFill>
                <a:prstClr val="black"/>
              </a:solidFill>
            </a:endParaRPr>
          </a:p>
          <a:p>
            <a:pPr marL="914400" lvl="1" indent="-457200">
              <a:buFont typeface=".AppleSystemUIFont" charset="-120"/>
              <a:buChar char="-"/>
            </a:pPr>
            <a:r>
              <a:rPr lang="en-GB" sz="2400" dirty="0" smtClean="0">
                <a:solidFill>
                  <a:prstClr val="black"/>
                </a:solidFill>
              </a:rPr>
              <a:t>Use binary formats</a:t>
            </a:r>
            <a:endParaRPr lang="en-GB" sz="2400" dirty="0">
              <a:solidFill>
                <a:prstClr val="black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307975" y="1830704"/>
            <a:ext cx="8229600" cy="201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/>
              <a:t>1 character = 1 </a:t>
            </a:r>
            <a:r>
              <a:rPr lang="en-US" sz="2400" dirty="0" smtClean="0"/>
              <a:t>byte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Each </a:t>
            </a:r>
            <a:r>
              <a:rPr lang="en-US" sz="2400" dirty="0"/>
              <a:t>genotype = 2 alleles + 2 spaces = 4 </a:t>
            </a:r>
            <a:r>
              <a:rPr lang="en-US" sz="2400" dirty="0" smtClean="0"/>
              <a:t>characters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Can we make this better?</a:t>
            </a:r>
            <a:endParaRPr lang="en-GB" sz="20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Font typeface="Arial"/>
              <a:buNone/>
            </a:pPr>
            <a:endParaRPr lang="en-GB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856878"/>
              </p:ext>
            </p:extLst>
          </p:nvPr>
        </p:nvGraphicFramePr>
        <p:xfrm>
          <a:off x="3206883" y="4570238"/>
          <a:ext cx="243178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7946"/>
                <a:gridCol w="607946"/>
                <a:gridCol w="607946"/>
                <a:gridCol w="607946"/>
              </a:tblGrid>
              <a:tr h="2794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5972"/>
              </p:ext>
            </p:extLst>
          </p:nvPr>
        </p:nvGraphicFramePr>
        <p:xfrm>
          <a:off x="718435" y="5145345"/>
          <a:ext cx="30677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50"/>
                <a:gridCol w="438250"/>
                <a:gridCol w="438250"/>
                <a:gridCol w="438250"/>
                <a:gridCol w="438250"/>
                <a:gridCol w="438250"/>
                <a:gridCol w="438250"/>
              </a:tblGrid>
              <a:tr h="341055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412547"/>
              </p:ext>
            </p:extLst>
          </p:nvPr>
        </p:nvGraphicFramePr>
        <p:xfrm>
          <a:off x="2888900" y="5785902"/>
          <a:ext cx="30677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50"/>
                <a:gridCol w="438250"/>
                <a:gridCol w="438250"/>
                <a:gridCol w="438250"/>
                <a:gridCol w="438250"/>
                <a:gridCol w="438250"/>
                <a:gridCol w="438250"/>
              </a:tblGrid>
              <a:tr h="341055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8245"/>
              </p:ext>
            </p:extLst>
          </p:nvPr>
        </p:nvGraphicFramePr>
        <p:xfrm>
          <a:off x="6012656" y="6039716"/>
          <a:ext cx="3067750" cy="385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50"/>
                <a:gridCol w="438250"/>
                <a:gridCol w="438250"/>
                <a:gridCol w="438250"/>
                <a:gridCol w="438250"/>
                <a:gridCol w="438250"/>
                <a:gridCol w="438250"/>
              </a:tblGrid>
              <a:tr h="385821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886075" y="4789177"/>
            <a:ext cx="445738" cy="28288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106993" y="4789177"/>
            <a:ext cx="0" cy="93127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729163" y="4930620"/>
            <a:ext cx="1838938" cy="103816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794104" y="4488106"/>
                <a:ext cx="1999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𝒊𝒏𝒅𝒊𝒗𝒊𝒅𝒖𝒂𝒍𝒔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104" y="4488106"/>
                <a:ext cx="1999202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28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Binary formats</a:t>
            </a:r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07975" y="2837021"/>
            <a:ext cx="7659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2 solutions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400" dirty="0" smtClean="0">
                <a:solidFill>
                  <a:prstClr val="black"/>
                </a:solidFill>
              </a:rPr>
              <a:t>C</a:t>
            </a:r>
            <a:r>
              <a:rPr lang="en-GB" sz="2400" dirty="0" err="1" smtClean="0">
                <a:solidFill>
                  <a:prstClr val="black"/>
                </a:solidFill>
              </a:rPr>
              <a:t>ompress</a:t>
            </a:r>
            <a:r>
              <a:rPr lang="en-GB" sz="2400" dirty="0" smtClean="0">
                <a:solidFill>
                  <a:prstClr val="black"/>
                </a:solidFill>
              </a:rPr>
              <a:t> using ZIP/GZIP</a:t>
            </a:r>
            <a:endParaRPr lang="en-GB" sz="2400" dirty="0">
              <a:solidFill>
                <a:prstClr val="black"/>
              </a:solidFill>
            </a:endParaRPr>
          </a:p>
          <a:p>
            <a:pPr marL="914400" lvl="1" indent="-457200">
              <a:buFont typeface=".AppleSystemUIFont" charset="-120"/>
              <a:buChar char="-"/>
            </a:pPr>
            <a:r>
              <a:rPr lang="en-GB" sz="2400" dirty="0" smtClean="0">
                <a:solidFill>
                  <a:prstClr val="black"/>
                </a:solidFill>
              </a:rPr>
              <a:t>Use binary formats</a:t>
            </a:r>
            <a:endParaRPr lang="en-GB" sz="2400" dirty="0">
              <a:solidFill>
                <a:prstClr val="black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307975" y="1830704"/>
            <a:ext cx="8229600" cy="201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/>
              <a:t>1 character = 1 </a:t>
            </a:r>
            <a:r>
              <a:rPr lang="en-US" sz="2400" dirty="0" smtClean="0"/>
              <a:t>byte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Each </a:t>
            </a:r>
            <a:r>
              <a:rPr lang="en-US" sz="2400" dirty="0"/>
              <a:t>genotype = 2 alleles + 2 spaces = 4 </a:t>
            </a:r>
            <a:r>
              <a:rPr lang="en-US" sz="2400" dirty="0" smtClean="0"/>
              <a:t>characters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Can we make this better?</a:t>
            </a:r>
            <a:endParaRPr lang="en-GB" sz="20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Font typeface="Arial"/>
              <a:buNone/>
            </a:pPr>
            <a:endParaRPr lang="en-GB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856878"/>
              </p:ext>
            </p:extLst>
          </p:nvPr>
        </p:nvGraphicFramePr>
        <p:xfrm>
          <a:off x="3206883" y="4570238"/>
          <a:ext cx="243178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7946"/>
                <a:gridCol w="607946"/>
                <a:gridCol w="607946"/>
                <a:gridCol w="607946"/>
              </a:tblGrid>
              <a:tr h="2794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8265"/>
              </p:ext>
            </p:extLst>
          </p:nvPr>
        </p:nvGraphicFramePr>
        <p:xfrm>
          <a:off x="3247336" y="5159633"/>
          <a:ext cx="4382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50"/>
              </a:tblGrid>
              <a:tr h="34105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526675"/>
              </p:ext>
            </p:extLst>
          </p:nvPr>
        </p:nvGraphicFramePr>
        <p:xfrm>
          <a:off x="4510129" y="5139572"/>
          <a:ext cx="438250" cy="385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50"/>
              </a:tblGrid>
              <a:tr h="3858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endCxn id="7" idx="0"/>
          </p:cNvCxnSpPr>
          <p:nvPr/>
        </p:nvCxnSpPr>
        <p:spPr>
          <a:xfrm>
            <a:off x="3457575" y="4930620"/>
            <a:ext cx="0" cy="22901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794104" y="4488106"/>
                <a:ext cx="1999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𝒊𝒏𝒅𝒊𝒗𝒊𝒅𝒖𝒂𝒍𝒔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104" y="4488106"/>
                <a:ext cx="1999202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4726659" y="4930619"/>
            <a:ext cx="0" cy="22901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07975" y="580598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Question:  how smaller is </a:t>
            </a:r>
            <a:r>
              <a:rPr lang="en-US" sz="2000" smtClean="0"/>
              <a:t>the size now?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76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854429"/>
            <a:ext cx="5386243" cy="72690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2800" dirty="0" smtClean="0"/>
              <a:t>The (imputed) GWAS analysis pipeline</a:t>
            </a:r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3324875" y="1410436"/>
            <a:ext cx="2687781" cy="5264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Measuring intensities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24874" y="2330461"/>
            <a:ext cx="2687781" cy="5264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calling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324875" y="3301186"/>
            <a:ext cx="2687781" cy="5264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Variant QC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324874" y="4277591"/>
            <a:ext cx="2687781" cy="5264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QC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324875" y="5280660"/>
            <a:ext cx="2687781" cy="5264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Association</a:t>
            </a:r>
          </a:p>
        </p:txBody>
      </p:sp>
      <p:cxnSp>
        <p:nvCxnSpPr>
          <p:cNvPr id="9" name="Straight Arrow Connector 8"/>
          <p:cNvCxnSpPr>
            <a:stCxn id="27" idx="2"/>
            <a:endCxn id="31" idx="0"/>
          </p:cNvCxnSpPr>
          <p:nvPr/>
        </p:nvCxnSpPr>
        <p:spPr>
          <a:xfrm flipH="1">
            <a:off x="4668765" y="1936908"/>
            <a:ext cx="1" cy="393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2"/>
            <a:endCxn id="32" idx="0"/>
          </p:cNvCxnSpPr>
          <p:nvPr/>
        </p:nvCxnSpPr>
        <p:spPr>
          <a:xfrm>
            <a:off x="4668765" y="2856933"/>
            <a:ext cx="1" cy="444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2" idx="2"/>
            <a:endCxn id="33" idx="0"/>
          </p:cNvCxnSpPr>
          <p:nvPr/>
        </p:nvCxnSpPr>
        <p:spPr>
          <a:xfrm flipH="1">
            <a:off x="4668765" y="3827658"/>
            <a:ext cx="1" cy="449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3" idx="1"/>
            <a:endCxn id="35" idx="3"/>
          </p:cNvCxnSpPr>
          <p:nvPr/>
        </p:nvCxnSpPr>
        <p:spPr>
          <a:xfrm flipH="1">
            <a:off x="2843356" y="4540827"/>
            <a:ext cx="481518" cy="3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077850" y="878470"/>
            <a:ext cx="2766892" cy="12163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endParaRPr lang="en-US" sz="1600" b="1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Genotyping </a:t>
            </a:r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software(</a:t>
            </a:r>
            <a:r>
              <a:rPr lang="en-US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illumina</a:t>
            </a:r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sz="1600" b="1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077850" y="2310662"/>
            <a:ext cx="2170320" cy="41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genCall</a:t>
            </a:r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en-US" sz="16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zCall</a:t>
            </a:r>
            <a:endParaRPr lang="en-US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077850" y="3334436"/>
            <a:ext cx="1503357" cy="41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PLINK</a:t>
            </a:r>
            <a:endParaRPr lang="en-US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77850" y="4265809"/>
            <a:ext cx="2170320" cy="41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PLINK/R/</a:t>
            </a:r>
            <a:r>
              <a:rPr lang="en-US" sz="16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eigenSoft</a:t>
            </a:r>
            <a:endParaRPr lang="en-US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077850" y="5253980"/>
            <a:ext cx="30827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Study-specific</a:t>
            </a:r>
          </a:p>
          <a:p>
            <a:r>
              <a:rPr lang="en-US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PLINK / SNPTEST / GEMMA</a:t>
            </a:r>
            <a:endParaRPr lang="en-US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963353" y="1862086"/>
            <a:ext cx="577401" cy="42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rungthep" charset="-34"/>
                <a:ea typeface="Krungthep" charset="-34"/>
                <a:cs typeface="Krungthep" charset="-34"/>
              </a:rPr>
              <a:t>iDAT</a:t>
            </a:r>
            <a:endParaRPr lang="en-US" sz="1600" spc="-100" dirty="0">
              <a:solidFill>
                <a:schemeClr val="tx1">
                  <a:lumMod val="75000"/>
                  <a:lumOff val="25000"/>
                </a:schemeClr>
              </a:solidFill>
              <a:latin typeface="Krungthep" charset="-34"/>
              <a:ea typeface="Krungthep" charset="-34"/>
              <a:cs typeface="Krungthep" charset="-34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70021" y="2796720"/>
            <a:ext cx="538929" cy="42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rungthep" charset="-34"/>
                <a:ea typeface="Krungthep" charset="-34"/>
                <a:cs typeface="Krungthep" charset="-34"/>
              </a:rPr>
              <a:t>BED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970020" y="3772199"/>
            <a:ext cx="538929" cy="42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Krungthep" charset="-34"/>
                <a:ea typeface="Krungthep" charset="-34"/>
                <a:cs typeface="Krungthep" charset="-34"/>
              </a:rPr>
              <a:t>BED</a:t>
            </a:r>
            <a:endParaRPr lang="en-US" sz="1600" spc="-100" dirty="0">
              <a:solidFill>
                <a:schemeClr val="tx1">
                  <a:lumMod val="75000"/>
                  <a:lumOff val="25000"/>
                </a:schemeClr>
              </a:solidFill>
              <a:latin typeface="Krungthep" charset="-34"/>
              <a:ea typeface="Krungthep" charset="-34"/>
              <a:cs typeface="Krungthep" charset="-34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846711" y="3953143"/>
            <a:ext cx="538929" cy="42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Krungthep" charset="-34"/>
                <a:ea typeface="Krungthep" charset="-34"/>
                <a:cs typeface="Krungthep" charset="-34"/>
              </a:rPr>
              <a:t>BED</a:t>
            </a:r>
            <a:endParaRPr lang="en-US" sz="1600" spc="-100" dirty="0">
              <a:solidFill>
                <a:schemeClr val="tx1">
                  <a:lumMod val="75000"/>
                  <a:lumOff val="25000"/>
                </a:schemeClr>
              </a:solidFill>
              <a:latin typeface="Krungthep" charset="-34"/>
              <a:ea typeface="Krungthep" charset="-34"/>
              <a:cs typeface="Krungthep" charset="-34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721338" y="6101991"/>
            <a:ext cx="37414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Krungthep" charset="-34"/>
                <a:ea typeface="Krungthep" charset="-34"/>
                <a:cs typeface="Krungthep" charset="-34"/>
              </a:rPr>
              <a:t>association </a:t>
            </a:r>
            <a:r>
              <a:rPr lang="en-US" sz="1600" spc="-100" smtClean="0">
                <a:solidFill>
                  <a:schemeClr val="tx1">
                    <a:lumMod val="75000"/>
                    <a:lumOff val="25000"/>
                  </a:schemeClr>
                </a:solidFill>
                <a:latin typeface="Krungthep" charset="-34"/>
                <a:ea typeface="Krungthep" charset="-34"/>
                <a:cs typeface="Krungthep" charset="-34"/>
              </a:rPr>
              <a:t>file</a:t>
            </a:r>
          </a:p>
          <a:p>
            <a:pPr algn="ctr"/>
            <a:r>
              <a:rPr 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rungthep" charset="-34"/>
                <a:ea typeface="Krungthep" charset="-34"/>
                <a:cs typeface="Krungthep" charset="-34"/>
              </a:rPr>
              <a:t> (program-specific</a:t>
            </a:r>
            <a:r>
              <a:rPr lang="en-US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rungthep" charset="-34"/>
                <a:ea typeface="Krungthep" charset="-34"/>
                <a:cs typeface="Krungthep" charset="-34"/>
              </a:rPr>
              <a:t>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55575" y="4281211"/>
            <a:ext cx="2687781" cy="52647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imputation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55574" y="5280660"/>
            <a:ext cx="2687781" cy="52647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Imputation QC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43" idx="3"/>
            <a:endCxn id="40" idx="1"/>
          </p:cNvCxnSpPr>
          <p:nvPr/>
        </p:nvCxnSpPr>
        <p:spPr>
          <a:xfrm>
            <a:off x="2843355" y="5543896"/>
            <a:ext cx="4815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5" idx="2"/>
            <a:endCxn id="43" idx="0"/>
          </p:cNvCxnSpPr>
          <p:nvPr/>
        </p:nvCxnSpPr>
        <p:spPr>
          <a:xfrm flipH="1">
            <a:off x="1499465" y="4807683"/>
            <a:ext cx="1" cy="472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495219" y="4787438"/>
            <a:ext cx="3230372" cy="42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spc="-100" smtClean="0">
                <a:solidFill>
                  <a:schemeClr val="tx1">
                    <a:lumMod val="75000"/>
                    <a:lumOff val="25000"/>
                  </a:schemeClr>
                </a:solidFill>
                <a:latin typeface="Krungthep" charset="-34"/>
                <a:ea typeface="Krungthep" charset="-34"/>
                <a:cs typeface="Krungthep" charset="-34"/>
              </a:rPr>
              <a:t>Program-specific (VCF, Oxford)</a:t>
            </a:r>
            <a:endParaRPr lang="en-US" sz="1600" spc="-100" dirty="0">
              <a:solidFill>
                <a:schemeClr val="tx1">
                  <a:lumMod val="75000"/>
                  <a:lumOff val="25000"/>
                </a:schemeClr>
              </a:solidFill>
              <a:latin typeface="Krungthep" charset="-34"/>
              <a:ea typeface="Krungthep" charset="-34"/>
              <a:cs typeface="Krungthep" charset="-34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8887" y="3659785"/>
            <a:ext cx="26185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Study-specific</a:t>
            </a:r>
          </a:p>
          <a:p>
            <a:r>
              <a:rPr lang="en-US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IMPUTE2/online (HRC)</a:t>
            </a:r>
            <a:endParaRPr lang="en-US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31625" y="5759361"/>
            <a:ext cx="1503357" cy="41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PLINK</a:t>
            </a:r>
            <a:endParaRPr lang="en-US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846711" y="5684834"/>
            <a:ext cx="538929" cy="42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Krungthep" charset="-34"/>
                <a:ea typeface="Krungthep" charset="-34"/>
                <a:cs typeface="Krungthep" charset="-34"/>
              </a:rPr>
              <a:t>BED</a:t>
            </a:r>
            <a:endParaRPr lang="en-US" sz="1600" spc="-100" dirty="0">
              <a:solidFill>
                <a:schemeClr val="tx1">
                  <a:lumMod val="75000"/>
                  <a:lumOff val="25000"/>
                </a:schemeClr>
              </a:solidFill>
              <a:latin typeface="Krungthep" charset="-34"/>
              <a:ea typeface="Krungthep" charset="-34"/>
              <a:cs typeface="Krungthep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9260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Binary formats</a:t>
            </a:r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07975" y="2837021"/>
            <a:ext cx="7659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2 solutions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400" dirty="0" smtClean="0">
                <a:solidFill>
                  <a:prstClr val="black"/>
                </a:solidFill>
              </a:rPr>
              <a:t>C</a:t>
            </a:r>
            <a:r>
              <a:rPr lang="en-GB" sz="2400" dirty="0" err="1" smtClean="0">
                <a:solidFill>
                  <a:prstClr val="black"/>
                </a:solidFill>
              </a:rPr>
              <a:t>ompress</a:t>
            </a:r>
            <a:r>
              <a:rPr lang="en-GB" sz="2400" dirty="0" smtClean="0">
                <a:solidFill>
                  <a:prstClr val="black"/>
                </a:solidFill>
              </a:rPr>
              <a:t> using ZIP/GZIP</a:t>
            </a:r>
            <a:endParaRPr lang="en-GB" sz="2400" dirty="0">
              <a:solidFill>
                <a:prstClr val="black"/>
              </a:solidFill>
            </a:endParaRPr>
          </a:p>
          <a:p>
            <a:pPr marL="914400" lvl="1" indent="-457200">
              <a:buFont typeface=".AppleSystemUIFont" charset="-120"/>
              <a:buChar char="-"/>
            </a:pPr>
            <a:r>
              <a:rPr lang="en-GB" sz="2400" dirty="0" smtClean="0">
                <a:solidFill>
                  <a:prstClr val="black"/>
                </a:solidFill>
              </a:rPr>
              <a:t>Use binary formats</a:t>
            </a:r>
            <a:endParaRPr lang="en-GB" sz="2400" dirty="0">
              <a:solidFill>
                <a:prstClr val="black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307975" y="1830704"/>
            <a:ext cx="8229600" cy="201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/>
              <a:t>1 character = 1 </a:t>
            </a:r>
            <a:r>
              <a:rPr lang="en-US" sz="2400" dirty="0" smtClean="0"/>
              <a:t>byte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Each </a:t>
            </a:r>
            <a:r>
              <a:rPr lang="en-US" sz="2400" dirty="0"/>
              <a:t>genotype = 2 alleles + 2 spaces = 4 </a:t>
            </a:r>
            <a:r>
              <a:rPr lang="en-US" sz="2400" dirty="0" smtClean="0"/>
              <a:t>characters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Can we make this better?</a:t>
            </a:r>
            <a:endParaRPr lang="en-GB" sz="20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Font typeface="Arial"/>
              <a:buNone/>
            </a:pPr>
            <a:endParaRPr lang="en-GB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856878"/>
              </p:ext>
            </p:extLst>
          </p:nvPr>
        </p:nvGraphicFramePr>
        <p:xfrm>
          <a:off x="3206883" y="4570238"/>
          <a:ext cx="243178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7946"/>
                <a:gridCol w="607946"/>
                <a:gridCol w="607946"/>
                <a:gridCol w="607946"/>
              </a:tblGrid>
              <a:tr h="2794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8265"/>
              </p:ext>
            </p:extLst>
          </p:nvPr>
        </p:nvGraphicFramePr>
        <p:xfrm>
          <a:off x="3247336" y="5159633"/>
          <a:ext cx="43825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50"/>
              </a:tblGrid>
              <a:tr h="34105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526675"/>
              </p:ext>
            </p:extLst>
          </p:nvPr>
        </p:nvGraphicFramePr>
        <p:xfrm>
          <a:off x="4510129" y="5139572"/>
          <a:ext cx="438250" cy="385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250"/>
              </a:tblGrid>
              <a:tr h="3858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endCxn id="7" idx="0"/>
          </p:cNvCxnSpPr>
          <p:nvPr/>
        </p:nvCxnSpPr>
        <p:spPr>
          <a:xfrm>
            <a:off x="3457575" y="4930620"/>
            <a:ext cx="0" cy="22901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794104" y="4488106"/>
                <a:ext cx="1999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lang="en-GB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𝒊𝒏𝒅𝒊𝒗𝒊𝒅𝒖𝒂𝒍𝒔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104" y="4488106"/>
                <a:ext cx="1999202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4726659" y="4930619"/>
            <a:ext cx="0" cy="22901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07975" y="580598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Question:  how smaller is </a:t>
            </a:r>
            <a:r>
              <a:rPr lang="en-US" sz="2000" smtClean="0"/>
              <a:t>the size now?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530355" y="6241367"/>
                <a:ext cx="2759282" cy="490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charset="0"/>
                                </a:rPr>
                                <m:t>𝑆𝑁𝑃𝑠</m:t>
                              </m:r>
                            </m:sub>
                          </m:sSub>
                          <m:r>
                            <a:rPr lang="en-GB" i="1">
                              <a:latin typeface="Cambria Math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latin typeface="Cambria Math" charset="0"/>
                                </a:rPr>
                                <m:t>𝑖𝑛𝑑𝑖𝑣𝑖𝑑𝑢𝑎𝑙𝑠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GB" b="0" i="1" smtClean="0">
                          <a:latin typeface="Cambria Math" charset="0"/>
                        </a:rPr>
                        <m:t>=1.1</m:t>
                      </m:r>
                      <m:r>
                        <a:rPr lang="en-GB" b="0" i="1" smtClean="0">
                          <a:latin typeface="Cambria Math" charset="0"/>
                        </a:rPr>
                        <m:t>𝐺𝑏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355" y="6241367"/>
                <a:ext cx="2759282" cy="49064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7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GB" dirty="0" smtClean="0"/>
              <a:t>One (binary) format to rule them all : BED/BIM/FAM</a:t>
            </a:r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155575" y="2861965"/>
            <a:ext cx="3857146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FAMILY1 SAMPLE1 0 </a:t>
            </a:r>
            <a:r>
              <a:rPr lang="hr-HR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0 1 </a:t>
            </a:r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22 1.5</a:t>
            </a:r>
          </a:p>
          <a:p>
            <a:pPr algn="ctr"/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FAMILY2 SAMPLE2 0 </a:t>
            </a:r>
            <a:r>
              <a:rPr lang="hr-HR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0 2 </a:t>
            </a:r>
            <a:r>
              <a:rPr lang="hr-HR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65 2.1</a:t>
            </a:r>
            <a:endParaRPr lang="en-GB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72418" y="3552900"/>
            <a:ext cx="1585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FAM/TFAM file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633621" y="2861964"/>
            <a:ext cx="400462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	</a:t>
            </a:r>
            <a:r>
              <a:rPr lang="is-I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rs15933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0	564862	C	T</a:t>
            </a: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	1:752566	0	752566	G	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250455" y="3549191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BIM file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172418" y="3959419"/>
            <a:ext cx="689644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10101111 10101111 10100010 10111011 10101000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10000000</a:t>
            </a:r>
          </a:p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00101011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00100000 10101000 10001011 00000011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11111111</a:t>
            </a:r>
          </a:p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11111111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11111111 11111111 11111110 11111111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11111111</a:t>
            </a:r>
          </a:p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11111111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11111110 11111110 11111110 11101111 11111111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190230" y="5196935"/>
            <a:ext cx="938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BED file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307975" y="5496949"/>
            <a:ext cx="52241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Input: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bfile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Output: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--make-bed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 not open a BED file with less, cat, head, or tail !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If you absolutely want to look,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xxd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–b</a:t>
            </a:r>
            <a:r>
              <a:rPr lang="en-US" dirty="0" smtClean="0"/>
              <a:t> 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od -c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77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5" name="Group 4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0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1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2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13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2936" y="2573383"/>
            <a:ext cx="47679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Genotyping data : common operations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4473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31507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Common operations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Sample management</a:t>
            </a:r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07975" y="2837021"/>
            <a:ext cx="7659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145096"/>
              </p:ext>
            </p:extLst>
          </p:nvPr>
        </p:nvGraphicFramePr>
        <p:xfrm>
          <a:off x="1697306" y="1706072"/>
          <a:ext cx="6096000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3174"/>
                <a:gridCol w="39528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--keep [file]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Keep samples in</a:t>
                      </a:r>
                      <a:r>
                        <a:rPr lang="en-US" baseline="0" dirty="0" smtClean="0"/>
                        <a:t> file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91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--remove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[file]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Remove samples in file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2" name="Content Placeholder 3"/>
          <p:cNvSpPr txBox="1">
            <a:spLocks/>
          </p:cNvSpPr>
          <p:nvPr/>
        </p:nvSpPr>
        <p:spPr>
          <a:xfrm>
            <a:off x="1903394" y="2568108"/>
            <a:ext cx="5386243" cy="72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dirty="0" smtClean="0"/>
              <a:t>SNP management</a:t>
            </a:r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150508"/>
              </p:ext>
            </p:extLst>
          </p:nvPr>
        </p:nvGraphicFramePr>
        <p:xfrm>
          <a:off x="1697306" y="3181452"/>
          <a:ext cx="6096000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5243"/>
                <a:gridCol w="37307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--extract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[file]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Keep SNPs in</a:t>
                      </a:r>
                      <a:r>
                        <a:rPr lang="en-US" baseline="0" dirty="0" smtClean="0"/>
                        <a:t> file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91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--exclude 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[file]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Remove SNPs in file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5" name="Content Placeholder 3"/>
          <p:cNvSpPr txBox="1">
            <a:spLocks/>
          </p:cNvSpPr>
          <p:nvPr/>
        </p:nvSpPr>
        <p:spPr>
          <a:xfrm>
            <a:off x="1903394" y="4068249"/>
            <a:ext cx="5386243" cy="72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dirty="0" smtClean="0"/>
              <a:t>Extracting regions</a:t>
            </a:r>
          </a:p>
          <a:p>
            <a:pPr lvl="1" algn="ctr"/>
            <a:endParaRPr lang="en-GB" dirty="0" smtClean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642839"/>
              </p:ext>
            </p:extLst>
          </p:nvPr>
        </p:nvGraphicFramePr>
        <p:xfrm>
          <a:off x="1697305" y="4679327"/>
          <a:ext cx="6096001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5243"/>
                <a:gridCol w="3730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</a:t>
                      </a:r>
                      <a:r>
                        <a:rPr lang="en-US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chr</a:t>
                      </a: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[name]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Extract data on specified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chromosome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91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--from-</a:t>
                      </a:r>
                      <a:r>
                        <a:rPr lang="en-US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bp</a:t>
                      </a: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[</a:t>
                      </a:r>
                      <a:r>
                        <a:rPr lang="en-US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pos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]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From specified position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91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--to-</a:t>
                      </a:r>
                      <a:r>
                        <a:rPr lang="en-US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bp</a:t>
                      </a: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[</a:t>
                      </a:r>
                      <a:r>
                        <a:rPr lang="en-US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pos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]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 specified position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25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31507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Common operations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Variant QC</a:t>
            </a:r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07975" y="2837021"/>
            <a:ext cx="7659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9594"/>
              </p:ext>
            </p:extLst>
          </p:nvPr>
        </p:nvGraphicFramePr>
        <p:xfrm>
          <a:off x="1697306" y="1706072"/>
          <a:ext cx="6096000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0557"/>
                <a:gridCol w="36654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</a:t>
                      </a:r>
                      <a:r>
                        <a:rPr lang="en-US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maf</a:t>
                      </a: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[threshold]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Keep variants with MAF&gt;threshold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91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</a:t>
                      </a:r>
                      <a:r>
                        <a:rPr lang="en-US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hwe</a:t>
                      </a: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midp</a:t>
                      </a: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[threshold]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Keep variants with</a:t>
                      </a:r>
                      <a:r>
                        <a:rPr lang="en-US" baseline="0" dirty="0" smtClean="0"/>
                        <a:t> HWE p&gt;threshold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2" name="Content Placeholder 3"/>
          <p:cNvSpPr txBox="1">
            <a:spLocks/>
          </p:cNvSpPr>
          <p:nvPr/>
        </p:nvSpPr>
        <p:spPr>
          <a:xfrm>
            <a:off x="1903394" y="3744901"/>
            <a:ext cx="5386243" cy="584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dirty="0" smtClean="0"/>
              <a:t>Sample QC</a:t>
            </a:r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86528"/>
              </p:ext>
            </p:extLst>
          </p:nvPr>
        </p:nvGraphicFramePr>
        <p:xfrm>
          <a:off x="1697306" y="4354205"/>
          <a:ext cx="609600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5243"/>
                <a:gridCol w="37307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--missing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Compute per-sample and per-variant </a:t>
                      </a:r>
                      <a:r>
                        <a:rPr lang="en-US" dirty="0" err="1" smtClean="0"/>
                        <a:t>missingness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91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--check-sex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Check</a:t>
                      </a:r>
                      <a:r>
                        <a:rPr lang="en-US" baseline="0" dirty="0" smtClean="0"/>
                        <a:t> sexes by looking at </a:t>
                      </a:r>
                      <a:r>
                        <a:rPr lang="en-US" baseline="0" dirty="0" err="1" smtClean="0"/>
                        <a:t>chrX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91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--genome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Compute relatedness, check for duplicates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778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5" name="Group 4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0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1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2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13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2936" y="2573383"/>
            <a:ext cx="47679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Linkage disequilibrium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4267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619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LD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 smtClean="0"/>
              <a:t>The strange beautiful world of linkage disequilibrium</a:t>
            </a:r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27" y="2171700"/>
            <a:ext cx="67691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7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619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LD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 smtClean="0"/>
              <a:t>The strange beautiful world of linkage disequilibrium</a:t>
            </a:r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588840" y="2821577"/>
            <a:ext cx="7964132" cy="391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88840" y="2817869"/>
            <a:ext cx="2376429" cy="391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49872" y="2817869"/>
            <a:ext cx="890882" cy="391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40754" y="2817869"/>
            <a:ext cx="2072794" cy="3918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613548" y="2817869"/>
            <a:ext cx="1634622" cy="391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248170" y="2817869"/>
            <a:ext cx="304802" cy="391886"/>
          </a:xfrm>
          <a:prstGeom prst="rect">
            <a:avLst/>
          </a:prstGeom>
          <a:solidFill>
            <a:srgbClr val="FF7E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034633" y="2821577"/>
            <a:ext cx="0" cy="3881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548983" y="2821577"/>
            <a:ext cx="0" cy="3881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69733" y="2821577"/>
            <a:ext cx="0" cy="3881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333333" y="2821577"/>
            <a:ext cx="0" cy="3881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 rot="10800000">
            <a:off x="1034633" y="2606786"/>
            <a:ext cx="514350" cy="1168379"/>
          </a:xfrm>
          <a:prstGeom prst="arc">
            <a:avLst>
              <a:gd name="adj1" fmla="val 10812414"/>
              <a:gd name="adj2" fmla="val 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 rot="10800000">
            <a:off x="1034633" y="2351245"/>
            <a:ext cx="1435100" cy="1717020"/>
          </a:xfrm>
          <a:prstGeom prst="arc">
            <a:avLst>
              <a:gd name="adj1" fmla="val 10812414"/>
              <a:gd name="adj2" fmla="val 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 rot="10800000">
            <a:off x="1028763" y="2153124"/>
            <a:ext cx="2304569" cy="2079242"/>
          </a:xfrm>
          <a:prstGeom prst="arc">
            <a:avLst>
              <a:gd name="adj1" fmla="val 10811189"/>
              <a:gd name="adj2" fmla="val 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5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619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LD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 smtClean="0"/>
              <a:t>The strange beautiful world of linkage disequilibrium</a:t>
            </a:r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588840" y="2821577"/>
            <a:ext cx="7964132" cy="391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88840" y="2817869"/>
            <a:ext cx="2376429" cy="391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49872" y="2817869"/>
            <a:ext cx="890882" cy="391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40754" y="2817869"/>
            <a:ext cx="2072794" cy="3918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613548" y="2817869"/>
            <a:ext cx="1634622" cy="391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248170" y="2817869"/>
            <a:ext cx="304802" cy="391886"/>
          </a:xfrm>
          <a:prstGeom prst="rect">
            <a:avLst/>
          </a:prstGeom>
          <a:solidFill>
            <a:srgbClr val="FF7E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034633" y="2821577"/>
            <a:ext cx="0" cy="3881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548983" y="2821577"/>
            <a:ext cx="0" cy="3881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69733" y="2821577"/>
            <a:ext cx="0" cy="3881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333333" y="2821577"/>
            <a:ext cx="0" cy="3881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 rot="10800000">
            <a:off x="1034633" y="2606786"/>
            <a:ext cx="514350" cy="1168379"/>
          </a:xfrm>
          <a:prstGeom prst="arc">
            <a:avLst>
              <a:gd name="adj1" fmla="val 10812414"/>
              <a:gd name="adj2" fmla="val 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 rot="10800000">
            <a:off x="1034633" y="2351245"/>
            <a:ext cx="1435100" cy="1717020"/>
          </a:xfrm>
          <a:prstGeom prst="arc">
            <a:avLst>
              <a:gd name="adj1" fmla="val 10812414"/>
              <a:gd name="adj2" fmla="val 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 rot="10800000">
            <a:off x="1028763" y="2153124"/>
            <a:ext cx="2304569" cy="2079242"/>
          </a:xfrm>
          <a:prstGeom prst="arc">
            <a:avLst>
              <a:gd name="adj1" fmla="val 10811189"/>
              <a:gd name="adj2" fmla="val 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141" y="3650998"/>
            <a:ext cx="4548814" cy="30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619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LD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LD between 2 or more SNPs</a:t>
            </a:r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301759"/>
              </p:ext>
            </p:extLst>
          </p:nvPr>
        </p:nvGraphicFramePr>
        <p:xfrm>
          <a:off x="1697306" y="1706072"/>
          <a:ext cx="6096000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plink --r2 --</a:t>
                      </a:r>
                      <a:r>
                        <a:rPr lang="en-US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ld-snps</a:t>
                      </a: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rs1234,rs4567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91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plink --r2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--</a:t>
                      </a:r>
                      <a:r>
                        <a:rPr lang="en-US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ld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</a:t>
                      </a:r>
                      <a:r>
                        <a:rPr lang="en-US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snp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-list [file]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2" name="Content Placeholder 3"/>
          <p:cNvSpPr txBox="1">
            <a:spLocks/>
          </p:cNvSpPr>
          <p:nvPr/>
        </p:nvSpPr>
        <p:spPr>
          <a:xfrm>
            <a:off x="1903394" y="2752491"/>
            <a:ext cx="5386243" cy="584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dirty="0" smtClean="0"/>
              <a:t>Pairwise LD in a region</a:t>
            </a:r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606087"/>
              </p:ext>
            </p:extLst>
          </p:nvPr>
        </p:nvGraphicFramePr>
        <p:xfrm>
          <a:off x="1697306" y="3478994"/>
          <a:ext cx="6096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plink --r2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--</a:t>
                      </a:r>
                      <a:r>
                        <a:rPr lang="en-US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ld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-window 10 --</a:t>
                      </a:r>
                      <a:r>
                        <a:rPr lang="en-US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ld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-window-kb 1000 --ld-window-r2 0.2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5" name="Content Placeholder 3"/>
          <p:cNvSpPr txBox="1">
            <a:spLocks/>
          </p:cNvSpPr>
          <p:nvPr/>
        </p:nvSpPr>
        <p:spPr>
          <a:xfrm>
            <a:off x="2052184" y="4373711"/>
            <a:ext cx="5386243" cy="58489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dirty="0" smtClean="0"/>
              <a:t>LD-pruning (only independent SNPs)</a:t>
            </a:r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620024"/>
              </p:ext>
            </p:extLst>
          </p:nvPr>
        </p:nvGraphicFramePr>
        <p:xfrm>
          <a:off x="1697305" y="5155396"/>
          <a:ext cx="6096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plink --</a:t>
                      </a:r>
                      <a:r>
                        <a:rPr lang="en-US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indep</a:t>
                      </a: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50 5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2</a:t>
                      </a:r>
                      <a:endParaRPr lang="en-US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plink --</a:t>
                      </a:r>
                      <a:r>
                        <a:rPr lang="en-US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indep</a:t>
                      </a: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-pairwise 50 5 0.2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Plink --</a:t>
                      </a:r>
                      <a:r>
                        <a:rPr lang="en-US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indep-pairphase</a:t>
                      </a:r>
                      <a:r>
                        <a:rPr lang="en-US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50 5 0.2</a:t>
                      </a:r>
                      <a:endParaRPr lang="en-US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27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5" name="Group 4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0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1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2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13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2936" y="2573383"/>
            <a:ext cx="47679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Genotyping data calling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2546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41980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Stretching the PLINK muscle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526013" y="1103804"/>
            <a:ext cx="6400537" cy="72690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GB" dirty="0" smtClean="0"/>
              <a:t>Exercise 3 : Stretching the </a:t>
            </a:r>
            <a:r>
              <a:rPr lang="en-GB" smtClean="0"/>
              <a:t>PLINK muscle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307975" y="1830704"/>
            <a:ext cx="8229600" cy="3230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800" dirty="0"/>
              <a:t>In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Workshop_data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/Lecture2/Exercise3</a:t>
            </a:r>
            <a:endParaRPr lang="en-US" sz="2800" dirty="0" smtClean="0"/>
          </a:p>
          <a:p>
            <a:pPr marL="685800" lvl="1">
              <a:buFont typeface="Arial" charset="0"/>
              <a:buChar char="•"/>
            </a:pPr>
            <a:r>
              <a:rPr lang="en-GB" sz="2400" dirty="0" smtClean="0"/>
              <a:t>How many </a:t>
            </a:r>
            <a:r>
              <a:rPr lang="en-GB" sz="2400" dirty="0"/>
              <a:t>common (MAF&gt;5</a:t>
            </a:r>
            <a:r>
              <a:rPr lang="en-GB" sz="2400" dirty="0" smtClean="0"/>
              <a:t>%) variants are there on chromosome 11 in the `cohort1` dataset?</a:t>
            </a:r>
          </a:p>
          <a:p>
            <a:pPr marL="685800" lvl="1">
              <a:buFont typeface="Arial" charset="0"/>
              <a:buChar char="•"/>
            </a:pPr>
            <a:r>
              <a:rPr lang="en-GB" sz="2400" dirty="0" smtClean="0"/>
              <a:t>How many variants are in LD (r2&gt;0.4) with </a:t>
            </a:r>
            <a:r>
              <a:rPr lang="fi-FI" sz="2400" dirty="0" smtClean="0"/>
              <a:t>21:28759840 on </a:t>
            </a:r>
            <a:r>
              <a:rPr lang="fi-FI" sz="2400" dirty="0" err="1" smtClean="0"/>
              <a:t>chromosome</a:t>
            </a:r>
            <a:r>
              <a:rPr lang="fi-FI" sz="2400" dirty="0" smtClean="0"/>
              <a:t> 21 in a 1Mbp </a:t>
            </a:r>
            <a:r>
              <a:rPr lang="fi-FI" sz="2400" dirty="0" err="1" smtClean="0"/>
              <a:t>window</a:t>
            </a:r>
            <a:r>
              <a:rPr lang="fi-FI" sz="2400" dirty="0" smtClean="0"/>
              <a:t>?</a:t>
            </a:r>
            <a:endParaRPr lang="en-GB" sz="2400" dirty="0" smtClean="0"/>
          </a:p>
          <a:p>
            <a:pPr marL="0" indent="0">
              <a:buFont typeface="Arial"/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4728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41980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Stretching the PLINK muscle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526013" y="1103804"/>
            <a:ext cx="6400537" cy="72690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GB" dirty="0" smtClean="0"/>
              <a:t>Exercise 3 : Stretching the PLINK muscle</a:t>
            </a:r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460375" y="4404087"/>
            <a:ext cx="8229600" cy="133050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plink --bed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cohort1.bed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bim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cohort1.bim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--fam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cohort1.fam --r2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ld-snp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21:28759840 --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ld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-window-kb 1000000 --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ld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-window 1000000 -ld-window-r2 0.4</a:t>
            </a:r>
            <a:endParaRPr lang="en-GB" sz="24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460375" y="5796240"/>
            <a:ext cx="8229600" cy="5523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–l 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plink.ld</a:t>
            </a:r>
            <a:endParaRPr lang="en-GB" sz="24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Content Placeholder 1"/>
          <p:cNvSpPr txBox="1">
            <a:spLocks/>
          </p:cNvSpPr>
          <p:nvPr/>
        </p:nvSpPr>
        <p:spPr>
          <a:xfrm>
            <a:off x="460375" y="1892350"/>
            <a:ext cx="8229600" cy="8413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plink --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bfile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cohort1 --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maf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0.05 --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chr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11 --out chr11</a:t>
            </a:r>
            <a:endParaRPr lang="en-GB" sz="24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Content Placeholder 1"/>
          <p:cNvSpPr txBox="1">
            <a:spLocks/>
          </p:cNvSpPr>
          <p:nvPr/>
        </p:nvSpPr>
        <p:spPr>
          <a:xfrm>
            <a:off x="460375" y="2821508"/>
            <a:ext cx="8229600" cy="5523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–l chr11.bim</a:t>
            </a:r>
            <a:endParaRPr lang="en-GB" sz="24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4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5" name="Group 4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0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1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2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13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2936" y="2573383"/>
            <a:ext cx="4767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QC steps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154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QC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694840" y="1103804"/>
            <a:ext cx="5945673" cy="72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 smtClean="0"/>
              <a:t>Variant QC: which variants do we want to remove?</a:t>
            </a:r>
            <a:endParaRPr lang="en-GB" sz="2800" dirty="0" smtClean="0"/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76" y="2238828"/>
            <a:ext cx="33782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1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QC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694840" y="1103804"/>
            <a:ext cx="5945673" cy="72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 smtClean="0"/>
              <a:t>Variant QC: which variants do we want to remove?</a:t>
            </a:r>
            <a:endParaRPr lang="en-GB" sz="2800" dirty="0" smtClean="0"/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07975" y="2238828"/>
            <a:ext cx="4999167" cy="3230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GB" sz="2400" dirty="0" smtClean="0"/>
              <a:t>Calling is not perfect: </a:t>
            </a:r>
            <a:r>
              <a:rPr lang="en-GB" sz="2400" smtClean="0"/>
              <a:t>some genotypes are missing</a:t>
            </a:r>
            <a:endParaRPr lang="en-GB" sz="2400" dirty="0" smtClean="0"/>
          </a:p>
          <a:p>
            <a:pPr marL="0" indent="0">
              <a:buFont typeface="Arial"/>
              <a:buNone/>
            </a:pPr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366" y="2959644"/>
            <a:ext cx="40640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6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QC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694840" y="1103804"/>
            <a:ext cx="5945673" cy="72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 smtClean="0"/>
              <a:t>Variant QC: which variants do we want to remove?</a:t>
            </a:r>
            <a:endParaRPr lang="en-GB" sz="2800" dirty="0" smtClean="0"/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07975" y="2238828"/>
            <a:ext cx="4999167" cy="3230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GB" sz="2400" dirty="0" smtClean="0"/>
              <a:t>Calling is not perfect: </a:t>
            </a:r>
            <a:r>
              <a:rPr lang="en-GB" sz="2400" smtClean="0"/>
              <a:t>some genotypes are missing</a:t>
            </a:r>
            <a:endParaRPr lang="en-GB" sz="2400" dirty="0" smtClean="0"/>
          </a:p>
          <a:p>
            <a:pPr marL="0" indent="0">
              <a:buFont typeface="Arial"/>
              <a:buNone/>
            </a:pPr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366" y="2959644"/>
            <a:ext cx="4064000" cy="3263900"/>
          </a:xfrm>
          <a:prstGeom prst="rect">
            <a:avLst/>
          </a:prstGeom>
        </p:spPr>
      </p:pic>
      <p:sp>
        <p:nvSpPr>
          <p:cNvPr id="24" name="Arc 23"/>
          <p:cNvSpPr/>
          <p:nvPr/>
        </p:nvSpPr>
        <p:spPr>
          <a:xfrm rot="9793834">
            <a:off x="3773575" y="3778007"/>
            <a:ext cx="3027355" cy="1615440"/>
          </a:xfrm>
          <a:prstGeom prst="arc">
            <a:avLst>
              <a:gd name="adj1" fmla="val 16200000"/>
              <a:gd name="adj2" fmla="val 20520311"/>
            </a:avLst>
          </a:prstGeom>
          <a:ln w="31750">
            <a:solidFill>
              <a:schemeClr val="tx1">
                <a:lumMod val="65000"/>
                <a:lumOff val="35000"/>
              </a:schemeClr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495006" y="4585727"/>
            <a:ext cx="19071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If we see that 40% of all alleles are a, what is </a:t>
            </a:r>
            <a:r>
              <a:rPr lang="en-US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proportion of aa, Aa, AA?</a:t>
            </a:r>
            <a:endParaRPr lang="en-US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6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QC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694840" y="1103804"/>
            <a:ext cx="5945673" cy="72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 smtClean="0"/>
              <a:t>Variant QC: which variants do we want to remove?</a:t>
            </a:r>
            <a:endParaRPr lang="en-GB" sz="2800" dirty="0" smtClean="0"/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07975" y="2238828"/>
            <a:ext cx="4999167" cy="3230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GB" sz="2400" dirty="0" smtClean="0"/>
              <a:t>Calling is not perfect: some genotypes are missing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400" dirty="0" smtClean="0"/>
              <a:t>Variants violating Hardy-Weinberg equilibrium are improbable</a:t>
            </a:r>
            <a:endParaRPr lang="en-GB" sz="2400" dirty="0" smtClean="0"/>
          </a:p>
          <a:p>
            <a:pPr marL="0" indent="0">
              <a:buFont typeface="Arial"/>
              <a:buNone/>
            </a:pPr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381" y="2815953"/>
            <a:ext cx="40640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2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QC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694840" y="1103804"/>
            <a:ext cx="5945673" cy="72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 smtClean="0"/>
              <a:t>Variant QC: which variants do we want to remove?</a:t>
            </a:r>
            <a:endParaRPr lang="en-GB" sz="2800" dirty="0" smtClean="0"/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07976" y="2238828"/>
            <a:ext cx="4133396" cy="3230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GB" sz="2400" dirty="0" smtClean="0"/>
              <a:t>Calling is not perfect: some genotypes are missing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400" dirty="0" smtClean="0"/>
              <a:t>Variants violating Hardy-Weinberg equilibrium are improbable</a:t>
            </a:r>
            <a:endParaRPr lang="en-GB" sz="2400" dirty="0" smtClean="0"/>
          </a:p>
          <a:p>
            <a:pPr marL="0" indent="0">
              <a:buFont typeface="Arial"/>
              <a:buNone/>
            </a:pP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009" y="1975697"/>
            <a:ext cx="4969372" cy="44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4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QC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694840" y="1103804"/>
            <a:ext cx="5945673" cy="72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 smtClean="0"/>
              <a:t>Variant QC: which variants do we want to remove?</a:t>
            </a:r>
            <a:endParaRPr lang="en-GB" sz="2800" dirty="0" smtClean="0"/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07976" y="2238828"/>
            <a:ext cx="3772033" cy="3230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GB" sz="2400" dirty="0" smtClean="0"/>
              <a:t>Calling is not perfect: some genotypes are missing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400" dirty="0" smtClean="0"/>
              <a:t>Variants violating Hardy-Weinberg equilibrium are improbable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400" dirty="0"/>
              <a:t>Rare variants are difficult to call</a:t>
            </a:r>
          </a:p>
          <a:p>
            <a:pPr marL="285750" indent="-285750">
              <a:buFont typeface="Arial" charset="0"/>
              <a:buChar char="•"/>
            </a:pPr>
            <a:endParaRPr lang="en-GB" sz="2400" dirty="0" smtClean="0"/>
          </a:p>
          <a:p>
            <a:pPr marL="0" indent="0">
              <a:buFont typeface="Arial"/>
              <a:buNone/>
            </a:pPr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84" y="1975697"/>
            <a:ext cx="5226318" cy="378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8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QC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694840" y="1103804"/>
            <a:ext cx="5945673" cy="72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 smtClean="0"/>
              <a:t>Sample QC: which individuals do we want to remove?</a:t>
            </a:r>
            <a:endParaRPr lang="en-GB" sz="2800" dirty="0" smtClean="0"/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493262" y="2212703"/>
            <a:ext cx="7843247" cy="1379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sz="2800" dirty="0" smtClean="0"/>
              <a:t> All the different ways in which our samples could be the wrong ones</a:t>
            </a:r>
          </a:p>
          <a:p>
            <a:pPr marL="0" indent="0" algn="ctr">
              <a:buFont typeface="Arial"/>
              <a:buNone/>
            </a:pPr>
            <a:endParaRPr lang="en-GB" sz="2800" dirty="0"/>
          </a:p>
          <a:p>
            <a:pPr marL="0" indent="0" algn="ctr">
              <a:buFont typeface="Arial"/>
              <a:buNone/>
            </a:pPr>
            <a:r>
              <a:rPr lang="en-GB" sz="2800" dirty="0" smtClean="0"/>
              <a:t>What are some defining sample characteristics?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1896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Intensities: what intensities?</a:t>
            </a:r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142" y="3048000"/>
            <a:ext cx="381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226" y="1830704"/>
            <a:ext cx="4956098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4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QC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694840" y="1103804"/>
            <a:ext cx="5945673" cy="72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 smtClean="0"/>
              <a:t>Sample QC: which individuals do we want to remove?</a:t>
            </a:r>
            <a:endParaRPr lang="en-GB" sz="2800" dirty="0" smtClean="0"/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493262" y="2212703"/>
            <a:ext cx="7843247" cy="1379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sz="2800" dirty="0" smtClean="0"/>
              <a:t> All the different ways in which our samples could be the wrong ones</a:t>
            </a:r>
          </a:p>
          <a:p>
            <a:pPr marL="0" indent="0" algn="ctr">
              <a:buFont typeface="Arial"/>
              <a:buNone/>
            </a:pPr>
            <a:endParaRPr lang="en-GB" sz="2800" dirty="0"/>
          </a:p>
          <a:p>
            <a:pPr marL="0" indent="0" algn="ctr">
              <a:buFont typeface="Arial"/>
              <a:buNone/>
            </a:pPr>
            <a:r>
              <a:rPr lang="en-GB" sz="2800" dirty="0" smtClean="0"/>
              <a:t>What are some defining sample characteristics?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623" y="3974286"/>
            <a:ext cx="2178234" cy="21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0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QC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694840" y="1103804"/>
            <a:ext cx="5945673" cy="72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 smtClean="0"/>
              <a:t>Sample QC: which individuals do we want to remove?</a:t>
            </a:r>
            <a:endParaRPr lang="en-GB" sz="2800" dirty="0" smtClean="0"/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493262" y="2212703"/>
            <a:ext cx="7843247" cy="1379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sz="2800" dirty="0" smtClean="0"/>
              <a:t> All the different ways in which our samples could be the wrong ones</a:t>
            </a:r>
          </a:p>
          <a:p>
            <a:pPr marL="0" indent="0" algn="ctr">
              <a:buFont typeface="Arial"/>
              <a:buNone/>
            </a:pPr>
            <a:endParaRPr lang="en-GB" sz="2800" dirty="0"/>
          </a:p>
          <a:p>
            <a:pPr marL="0" indent="0" algn="ctr">
              <a:buFont typeface="Arial"/>
              <a:buNone/>
            </a:pPr>
            <a:r>
              <a:rPr lang="en-GB" sz="2800" dirty="0" smtClean="0"/>
              <a:t>What are some defining sample characteristics?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623" y="3974286"/>
            <a:ext cx="2178234" cy="2178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060" y="3592287"/>
            <a:ext cx="3780246" cy="315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358" y="2511590"/>
            <a:ext cx="6209158" cy="434641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QC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694840" y="1103804"/>
            <a:ext cx="5945673" cy="72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 smtClean="0"/>
              <a:t>Sample QC: which individuals do we want to remove?</a:t>
            </a:r>
            <a:endParaRPr lang="en-GB" sz="2800" dirty="0" smtClean="0"/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493262" y="2212703"/>
            <a:ext cx="7843247" cy="1379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sz="2800" dirty="0" smtClean="0"/>
              <a:t> All the different ways in which our samples could be the wrong ones</a:t>
            </a:r>
          </a:p>
          <a:p>
            <a:pPr marL="0" indent="0" algn="ctr">
              <a:buFont typeface="Arial"/>
              <a:buNone/>
            </a:pPr>
            <a:endParaRPr lang="en-GB" sz="2800" dirty="0"/>
          </a:p>
          <a:p>
            <a:pPr marL="0" indent="0" algn="ctr">
              <a:buFont typeface="Arial"/>
              <a:buNone/>
            </a:pPr>
            <a:r>
              <a:rPr lang="en-GB" sz="2800" dirty="0" smtClean="0"/>
              <a:t> </a:t>
            </a:r>
            <a:endParaRPr lang="en-GB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49811" y="3974286"/>
            <a:ext cx="2537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Sex checks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Ethnicity checks</a:t>
            </a:r>
          </a:p>
        </p:txBody>
      </p:sp>
      <p:sp>
        <p:nvSpPr>
          <p:cNvPr id="7" name="AutoShape 2" descr="data:image/png;base64,iVBORw0KGgoAAAANSUhEUgAAA+gAAAK8CAIAAADzqQLmAAAgAElEQVR4nOzdfXRU1b0//s+Zh4QEQggMZZKIBAINSykFEQsCirRYiiYQnipdMa1IUeDK11vBH7jUWlFXbxrXvV6zLmh9AMkCKpdwSSi2ICClwq0Pl2jrvUkRQgkEyIMpDw1OZs6c3x+fmZ2dc2Ymk2QecpL3a7FYk5kz++yzzzl7f/Y+e85RNE0jAAAAAADo2SzxzgAAAAAAAHQMgTsAAAAAgAkgcAcAAAAAMAEE7gAAAAAAJoDAHQAAAADABBC4AwAAAACYAAJ3AAAAAAATQOAOAAAAAGACCNwBAAAAAEwAgTsAAAAAgAkgcAcAAAAAMAEE7gAAAAAAJoDAHQAAAADABBC4AwAAAACYAAJ3AAAAAAATQOAOAAAAAGACCNwBAAAAAEwAgTsAAAAAgAkgcAcAAAAAMAEE7gAAAAAAJoDAHQAAAADABBC4AwAAAACYAAJ3AAAAAAATQOAOAAAAAGACCNwBAAAAAEwAgTsAAAAAgAkgcAcAAAAAMAEE7gAAAAAAJoDAHQAAAADABBC4AwAAAACYAAJ3AAAAAAATQOAOAAAAAGACCNwBAAAAAEwAgTsAAAAAgAkgcAcAAAAAMAEE7gAAAAAAJoDAHQAAAADABBC4AwAAAACYAAJ3AAAAAAATQOAOAAAAAGACCNwBAAAAAEwAgTsAAAAAgAkgcAcAAAAAMAEE7gAAAAAAJoDAHQAAAADABBC4AwAAAACYAAJ3AAAAAAATQOAOAAAAAGACCNwBAAAAAEwAgTsAAAAAgAkgcAcAAAAAMAEE7gAAAAAAJoDAHQAAAADABBC4AwAAAACYAAJ3AAAAAAATQOAOAAAAAGACCNwBAAAAAEzAFu8MdE5TU1NZWZmmafHOCAAAAACAnt1uLywstFqt0UjcZCPuhw4d+uCDD+KdCwAAAACAAN58882zZ89GKXGTjbgT0bRp01asWBHvXAAAAAAA6H300UfRS9xkI+4AAAAAAH0TAncAAAAAABNA4A4AAAAAYAII3AEAAAAATACBOwAAAACACSBwBwAAAAAwAQTuAAAAAAAmgMAdAAAAAMAEELgDAAAAAJgAAncAAAAAABNA4A4AAAAAYAII3AEAAAAATACBOwAAAACACSBwBwAAAAAwAQTuAADQJ5R/fCPeWQAA6BYE7gAAeojweh/ep9izAGBqCNwBANpBhNf7yHsTexYAzAuBOwBAG0R4vY9xP2LPAoBJIXCHcKGpg16m/OMbuqMaEV7vE2wPYs+GTz5TjGcNAMQSAncICyYPmJSpd1lUMy8HIqFXF042woxmxHkU2U0z9V6OKpRM9wUM2VGwAPGCwB06hskDJmXsbnUhZIzXHg/RVwwz/A3xqXGgvctJUcjQ3xjr/GrvtXDSDF9kO9Wx391RHcHNm5zUhY9AkHdNdZ2nus4T8CMAiBkE7uYWfpvX5dYRkwdiLIIRmGhodbFd+KuI15WWEH3FYOEvH+HiOA8d91fXeY5Xt8pRCBHp/pQZg7xghSkyJj6qrvP8au81eXeI/+WFOxTwFBbv5Lgbur+bYr+7YzCCGzBA7zBq74O1XOiqXpwd8mmyvvRK72ggMP8HTASBe0/RhSYz/Davy62juaaH9sxcdUqkIicOE/k1x4u6GDH8eR2hl+9Ugxd+JzPgWso/vsFbUV3nabrmFRso8sBbKm9sdZ1HDuj5H3+diORE5JBaJ1jUzuG48eu8dpElIqptVN//3NV0zSv+Ha9u5S+GGbuLxYwdAyLKcTdQt2P32F9YC9glC7Fwd3Il79nQUbs4zHpBfRI+41UsefOPV7eKU4b8hcnH8PHqVuORE2aLE+J6Wqe+EmzJzlY4xgOyU11rgNiwPvfcc/HOQyd88cUXLS0tkydPjmMefrX32rSxiZFN01fZffI1N+o5mXbyx17iNb/QfUUQSwZLPPSSYl28IvF/iDyHWGPAPISzfJiLUfACCfZ14/I9kG58K8QO1X0qb508ssv4oPKoVNuktrRqjhQLp3+8ujXEkWw8bMSRaVxGzo8uM/LBTP7Ymg/1YHuKF+N8ymv/a53nRqtW26TeaNWI6EarxpvDn4rAQmxsbZOanKj8tc7T0qrx+44Uy/HqVv4640T4u0SUk2Hj1MTag0XtHMpc+rt3uMPKm/bXOk9yokJEtY3qeye/HjXMJqJ2t6p5VGr1aF4vuVXfP49KvHzFJ1+3uLQQxydHD2IbedXln3zNmeSonYiOX0q4cdVVe93ahUPdeLIbK4RgXwy9umALBKxeQpy/1XWev9Z5QhdUsC8SER8njhSLvEMDnkq8PB8DugM7zEqss1VQpGqnLtef8oksClnu0zZd87pVutqi2W3KjVaNTyvxdT6DcjLtv9p7TZw78vUluRLgf6J9kd+hMKrxEJ8GXFKu5QKWT7D2URwJnILIfOjTAYCVl5fPmDFj8ODB0Uhc0TSt46V6jHfffbexsXHVqlWxXKnxcmHTNe8vC1JDf+tXe6/lZNi4kRApBBzpEVUMt8pDUiw5GTaxOvE6HMGCDGM6utZLXp1YOG9yEkcMuu9yIayblxJwXSJl8adcgMHGunxVqrz2oc2UlRFsYV1quspXt5bQn0aWrhA69S2jEDM0xKdyaYjh5CH+uLPpmrfFpRGRy60l2pXhDqsuQd6P/EXxWnx6vLp1iBRAi0M6YJ51B4zYlSJLORk2MdLMfwbcUyJiEF8notpGld90q5rdqnDIK5ISkTdvrFvViMhuVYgoOVFpcWnJiYpYrPm6N9HeloL41Jhb414QUTt/kTMz3GGVMyDWPtxh5aidiLxe0jRSFCIii4XEAmJndVgaon7gfcq7Mm9os29PXUoQX2y09tednuUf3zCemNT+3NeVuTgZj1e33pmTELAc5LqCAtGdqgHrBCNjOYjqkYjuzEnQpRYsHRF7yTWYXA7yVovTR05BbJ1cS3MG5BqepBos2CYY349svSQfLcbKWbckb8gvC1LlbMuFLJ/1/OaVFi/5zym3qqUmW3RLytUOHzziNUlHlPhUXikfYDoBuliB9mOIopBPLnmNonxCHIfy1wOmg99IQAjLly/fsGFDdnZ2NBJH4B5UwHhdvNPi0v794UHBviuur4nzXFRYwdpmOXEy1IZyPaiLKkQOjbUJNy0icV3lKBoqOTwy1lC6lk8Oa3RtvzFlY27lSlMuBHnhpmvevKHNvm9lZQTsD4gMB+vYiLyJrZBzEk6dKwcZYdbR4XRRAn4rxLbIIULoZoakAWOSIjwicrk1IrJYSA55dfuFX8hlxelwChzayssYcyui/NpGVSzPeeDomUNYIl82eIF181LkEhbnjhwHcNSenKhw9CBSuNLi5UiCpGD961aNiBTFFyjzVnOo0eLSvm7VrFbyeoljd946IhrusIY4y+RDXUTtXLCaRlYrcRzTfN1raT/9kFdN/sBdI+LsKgol2n25EkUtQlLyn7zHq1tF+fP7XJj84oGb/s5vnmxOTE7wLVB73ZqUqOSM6q87ZXSBlG7H8QvOiRys8K4kf40kd+34W8HOqfKPb4iIXzBWJgHrMWPEpqseOVld2C0Wlvui4iu6mI+zJ0pe3mS5BEQHST6zBP503bwUcUmEpGpWPmbkDQ/2vrEMRQkEG/4QJ45uF5P/tDKmKZenOJbkuoJPCu7nkz9GF/1hr5fI3/NM/cdFd2KKfeBAPk44fS4ucfDIIb6unPkd+QAzRvDybg24H3WFoOti6faUnLIoH6OAO5o3TTe4htgdgkHg3iZmgbuxHhQVk+BWtU0r0sTy4hxeX3qF/DWUrtmjQGOWXE2IOlSEJnJ9x+SBw2BRl24EKFiDx98VTa/YRpFbOfYSietGc3UZEHGPWEauuEWVTUTy9Qo5audt5EFEXnv1P/rRIF+gL7de4ityjSzX6XK8LsqWDHVusKA8WPfA+C3jUJD4ltxFCdiIykEqb0iIaDjgNpIhWJcT5NcctRO1C2TJ38TygS2aW17ySouXQ1v+ui7iFyuSMyOCP271iShtgEWMSXOT79WIiCxSHjhNMaCr62qKiJ/88QT5A/RgPNJpKkJkIl+UzNEzSWE9b2NyonJnToJ8vssttBzNy1nizeRw3GYlr/9US7QrHNCzfgmKvCSzKMQRv1wOolRFvE7+aMliodRki9xvEWPtf7naz24jIkpOUDhqJ6Imt11kXnciyJc+jJ0rkrpA4uTlDpIIYeXdTYHiGA6L+bWoc3RVhziwjdVI6EqM2teE/NoYyuvGznVv6iJXeThZ7iNR+9FlxmeHOIZJuqpD/hjRONJBgUYxdIeZ8Vqu3BLphh7k4SEyVOZyEBxwv3Anlk8B0bEn6dKQVyOFyGolj0oWRX8GJV2tU/ul8OnTYhsgOqiirMSxqqr641wuSbnjzT2E741PlGtd3ZFDgQ4Y8ZE42kVbJqogan+Wyenr0pSbLfkCmqh5uLON2B1CQODeJjaBu66upPbX33U2rUgToee6eSkctTPxLXl8kaTLsiRF7XL6HHxYlLbQh2MCriVJqoB0wbTxwq4YqhS5ChjbyUOPuoFMeeiUDJdQAw7RiYpShIy6nJM0LiWH4ET0g8Ffkb8FrW7pl5ygDEmxcOwuBvDkKITLRwxbGhcQrax8bVdXZRtHbkTe5GvHxulGuuFhOVmmG9eRBxR5Pii/rxv3FcuL4EYXdclrCXat5sxlj1f6RJzomv/QEi0rUVtczsVF5Gu2ifSzO+SZJ2QI48TXOQWO0cVgs2AxpHlnToLcRRHnHccWfCKIr4tYVnQJOClP+861OOi5u6Kqvm0Xm8YfpQ2wcNQuX6nQFanuJLVbFXFsE7UNpSv+7RWrU6S1c29Bjt35/X4Jvn6UPCeBiLzt41UO9MWQp92q/GDwV/97rZ+ikEVR7Da6dMM2MNkXtZNhmFB3sotzR971RG3ZJvLFW7rrJBSIHMfI0aFcgOI1GUY0jFf2jOeIIGIpMRIstkuuqeTVMVFfcf0mqimSaioRjosOJ/lDT9GHEcEr7w65ByjS1PWEjcWl+1QeXBCxe8CRHd3FAbnDIApBnlYkypP3i64/723fpilE7d9o91G/BIV/rZF8pc7dL4WPbY89mYi8ipWLSDc2L/cB+iW0tQLcvReXp/iU4cECl1sbnW4Tu0xXaEx0bo1XAo3tqUweRZJXIQ7g9z93yQeG6KtwWjZrWzrRi923bdv2yiuvRDbNPu5b3/rW22+/Hcs1InBvE4PA3Ri1y/GN3JSK8QlRy5y57DGONzBj7E7+MI5rCtEYiP3Box0kNaX8J+chbYB+PF4MGXL8KqJ2Jlfu3JaL1otXIa7diwESrtmNMwr4hSgcuTmXYw6ussXxJcZ6dZEf+aNSt6rdP6RZVOXV/0iy26ip1UZEE9K145d9PzDS9Q1IiqV0414ktce8v7hdMU7QDD2MLfcN5N2ni06ofXsgNk0Xmoi9IycutoWk2F1cyhdXosWMagrUcuv2L0e9mn9wV44aOW4WY8+iyZTHxQXFMO1Etwd14/S+A0Br+zoFigZEREv+CMw4bV0kKPYdfypPYRfv8Gkipy/iZvL3QziGELE7f5Q2wDKk/Sx545irCOaI2kJnsbFyuy7PJVD955+I3Yna4hiithB5cIqvBJqve0WALnaQvAq5z+P1Uk5/X7ew2WO3W+lKq8WtWOUTVg5ARXdaDpiI2oJOXc/HIu138kdXTDcILYa9A04z0J1xol6S50jIFzd0Y9K6PSIHZGK/iM65btYHGaJkrqPkbeHXPK4s+pniQs3X/p8yi+pX7gPLZeV74e9P6sbjjS/kalM3uMCzz6n9yA5Js8Xk32/waZ6U0HY6yGeoaGvkX4nwodjZtp9PmZzjr//tlvs9/VKISLUlaBarl6wKaVabRUwYExWOrtoRPXBdzcylarX6WiKLhUYNsxkvBurqQ5JGguSPRD0m96VF/0o+6kjq8FD7S3ziZJfrQ9EKE1FqssV4TSMiNmzYMG/evClTpkQwzT7unnvuOXLkSCzXGNXAHbeDbEc36Y1rfLtV8XrJ6yVVJU0juafDte2Zy20/nuNalc98/hbjWqC2UW3y306r2v/Dr+RERVV9tYMctRORqpLHH45oRB7+UyNeUYtL4/85q3yviTOXPVdavO9/7hKhHifIS7pVza1qZy57WlyaaF18lbhGX7f6hkm83rZZ0W5V4y9+3aq5Vd/9N0SV5/X6FuB/Yqu9GmnU1hXR/JGcW9WutHjFzTfIH7W73Nr9Q5p5k71e+r/r/XgEkTN/9G9W3hdXWrxfXvTwRvG2yEHVlRavW9War/taenm6Ames+bqXv9t83SuKjojELb3FXc/ECxEoXGnxnrnsEbuPx3s4BZEO718RIvCmiQRFub138mvedpG4HIvUNqrHq1vf/9wlmhYenhRLcjZE6yW6UnI2+IXV6g9SlbajSyHyav4dROTVSFXJYqGvWzWPqo/aSdp3ojDF9CQ52OW1i2BIkb4eMD4Qh4fd2jYALNIRwUqiXeE0RaDDe1yEOMmJSnKiwset0j79tjxobS8s/tid/+SYNeCUVhFh8EEuh2Ka1i7yUxSyWUnxR+oipu8nxVJeLymKb0fYrKQobee1otBX17xE9NU1X8Sjqu3y3O4w1nzp8147dSOJiBpb7UR0pdXS4rXIpxhHMLwJYivIf5aJTXC5NZdbUw3XK8RZLKoy/p93ma64yDBbg9qfPtQ+ahdfFO+Ii0jV4k4j/ghe7JFgUTvn7UqLt6n9MDZJd+ORv0X+moq3mqN235ZqvnLmKlEEanL1qyso8p9TJFWeXNpyJ0rsF/GCX/Pu9npJVOZ85VYXtRNR83WvqpKqksutiZqZP+Z7JfFKxQCKKMCma17ey6KL24URO41ozIevN9w0qf+1izbXNdWW4FWsGlkU0iykWT2tV1q8YtUciIsiUog0jZqve7lmln8KIlpJj78l8nrpy4seIkpOVOQrvXyonLnsawJEpSE+kqN28lcy8tnEhcbHofguF2zzda/LrYl6hltGXX2o+c9x3zXhOg9htgzEHAL3wHSTIhLtim44XFwQJyK7VTlz2ZOcqPDJ3HzdNyIihqlIuqorIjkxvNR83SvHVbJgEQ8RqSp9Ld3Vjuv3r675Rijdqq+OJn9V7vX6ana5O8G/5BNr5xDNavU1QqJuFSM03LTIEa2IUURMYLG0VXa65kFUeWKQQ/QuLBYqb0jT/AHi+FTXpRs2u5WI6Eqrxd7PxisVLZy8IS63JjpXPLLicmtXWnw/E5QDIK/Wtgx/VzTqHC7zkqJOlwMFjnU4MqhtVEX7JAed5O8gcbKiDRCNCvkjGNHNEIUjXnPfQywvkuWji/Pf4tLEZAMiGpLSNhrNIT5HBnwQckTiG74NclB51I4bckXxFZo8kMllRdKwNBe7orQLo4MlKPIsFwL3SEWCqckW7mRyeYqLVxyy8xcT7QqHxQq1/SP/tQLuwGj+P8VAslV/i522zPBuEuOCvPc5MxaLLx1RAyTaFbtV4dTkmsGtaoNTLPJaLBaytK90Ff90ghutmkZkrAo0/z/eKIsizUL2EhGdbU3+RqLnusdy3WMhIq+3rS8kX5SQt0Ke/uSrprS2VSjtjxPRxeLM6ybMyDM0yDChTpcHcb6L6oL84ZccXosBjvc/d1H70VCRmhx/i7K1WxU+AXU5FAGxyJLF4qsQyH81RvNXfWLbRQnwHtQVi6KQxXCQ84km6hz5ZwlyB0ZknqN2gQ9yLiXRvRfb4nJrcn/b6/V1toWv/TW8qpJb1YakWLiJ4WLkPqque9ZZf71zhaP2U62t02khIqvmtpGq2hLEdvHJJQ420WW1WOhKi5cvF4sTwVdoIkl/fSWOELnfxXUjtZ/eyaXKlQZH27qBA026vkfkG2sTPSu3qokm7+tWTfQuApaARuT1+nZKsKlQAFGFwL0dueuck+ELFvkU7ZegyGN4ctRO/gvHokkQF6blmQD8RVEL82gKx5fGUZzQIyIiMuZRNB7n4BBchKTkr6O5HvfNEPD6Wl/OocutieBJhAXcEihSFc+XL7n1EuPrYhvTBljkOs7rbQubjBulm7bLla+o7ssb0ojIaqXPryQ6kzzkj9qJqMWlNV/3Wq3+mQ/tt/Hr1rYhHC4EjlE4z3KniytorsS56MTmyE0sb5Ect4n1ygNgjAMFORbhNOVJOyL+lr+oKw3xdZ61IrKkG5UXPxgg/wXfpmtezoAoT3ElXRyEmnQ131dQQXaTkbhAzJ0i3Yyg5ERluMMqTw/Qxe5K+6QYZ0aOApMTFd0EDN4i3UffG5/IGbgzJ0EOENMGWBLtCh8hVivxC4uFBqdY7FYl0a7YrG1TIKzWAPfYkbeIpCkluuG61GQL9xM4BY5CuKgHp1iM80k41hdRL3cyuQTEHmnr62pE0lRakk5M3ihOXHQGeBPOuJK+1nxRuzg8+AgUf4pt0bS2zHCniPyr4FyIs0wmqjIuHL7kIkftORk2njkQMHYXNaQ83Uj++eCVFq88qtri0ng0RN4jfKln1DCbfJzwBsoTVMQxwxmTbyciYnfyH5+aPxznQNNmbXfZU/SOxHFl8R8/vFKrta3DQ9RWgOQfodBdFpBnwMtVn65aEx11UcJcF4ndIq6H6PDQhqKQ3aqIDgD5x/gT7UrXxtoFRaG/TluhKOROTLGqrRav26q5iciSmCiaQoulbaeIf0TUL8F3JPBJxGclSeVG/n6sKBBR2YoQmTvJ8uQ6UT2K6yeKv7qTi4uJX8VwedqtSvN1r2izPP56nq+ABSsoTfPV5PJtoABiBoG7njgPq+s8cttD/kpfzH0kaaLhkBSLaBJEW8gLjE636aJ2MTQlZlsam8lwWK1tESqPmIo5hWI2rUeay8gNtojqOC6R413dACQ3WmLSodhqvuRKUtSVNsAiN0uilHyvpRccLsvjYeK6JA9k/vartP+73s+icI1MImrnUXlqH7ZqYsDMP5zDbQbPQ+A+jG9mqtbWuFqkObtcg+sGVzgzXD68jCgZ0eeRQwexCTzYKb9J7afByAeGCKl1n8rDzCR1Hjgn4rcN8o8EuJ8ghvc4kiap2ePRQT48eFKHHEBrun3UPuC2WdsNniXaFR6v4qZ0uMM3iylY7M7TQnwzs/2hD++CtAEW3bx2EWbJ/WH5oyEplrzJSevmpfA1sZwMG6+dF+AYMW2AhYs3bYBv0u1wh5UDPp67IrrcIvPGngDvHePxzHtzuMPKiXMKnGfuUYgdJB8hHGuK80UMdXPkJ0qejKO8Clmt1C9BSbT7KhYR7vChLsYd+X35/vQkxe4ichIBogjBeQEuGd7Xvrwp7foMJP2wT75nnzyRmvy/htTF7lwyfF2ITxMuW3kIIDXZwteyuJB58FjuJIsLLLzT5c3kPU5Sv0KXT9HZE7kSV074yOQfJ/iulviH0sVO5/Oa92yiXRmc4ntBRKrqO8Lbuqn+HqmcZxGR87kpj9SKnUL+6kXUGMMdvp8riOuHfPoEbC4UabiHe/5EdOayh3+tJK5zdqmp8R0GXIck2pXmEZMSW68RkdXTave22vv1Exvb4tJGDbNxbSD+EflO9uEOK/e+xFkj1+eizOXRcV2Pms9laj/iToZBEEv7H4KT/6QTZcttB0+n9LWbnI5/+L/t1/mBCsTrpSHtH+YFEDMI3APIm5wkZluKWoMrizEZNvLXNWIMSW4SRITB9fX3xieSP4bj2kq+oCzG3oh84ZRM/BnwI54Iyw2GPA9PjCn66qP2Mavu0jm/I66Dc7Bis7Y11fJP0zjs4BT4K7q2k4jcqsajnmIasSJdU5YHokRRkBT48mjKqRtJfHu7gYP7kdR4izZABC7iErao5Tl25LBDvNN2VUEhm7VtYflaB4cyYqSci8Ir/dCQ4yS5AEXcIzI5Ot3GrZcoGfFbAvGt1GSLCOl0fTxjymJ6DEu0+6ZAJLe/qYv4ivGeCW0TZiy++I+I+iUoIi4kaotdRNwmApqkBEX0MTjU5m3hGai6oXdj7M7hJheg+PFc2gALR73ifBFJ5WTYcjJsfK6NGubbNHkt4g6boskUA728JH+XT0A5EOeC4oCb/FE7f8Rfl3sCXMijhtn4WBKxrLybflmQKr4o8sBfl3exyL/IG+8RuecvdoHiH2sXU+T5B4scrIiKRYxhy2PJHNN8b3yiGIkUx+Fwh1UcaXx6WizE5yBn7HvjE/mShZxzXtJq9YXF4tASBUX+Ok03sVAudhE98wVMHnEX55EIUsWt98g/MY9HDeQTR5Qkz30XsbsYVpcHUOR88gvR2aP2sTufF7xHxPkuonPf3rG0nV/DHdY7cxJ+MLEffyS+S/7qRd4jvCJfjST1A+WBfy55cYBx/5xXpLsNIq+Fe1m6wWC5Wud7v3C8zgMTIjh2q5rV2q6X3raNoromPdEciHMhNdmiDslMaL2mKETJA+Uaj39bv25eCrd9bNQwmzgS5JuKiqvZvvGC9lE7tziiEOSemFyA3Ixyr1Wu1sQGiot7ousrNqSt/m8/u8b3Gxip/ZJLQ1FodLot2CNEAKLN+txzz8U7D53wxRdftLS0TJ48OaprKf/4hiPF0nTNKxobOUQbnGK52uJrGu++NbFFmmiek2FzpFj4X0ur9sLSVJ4Pk5yo3DE6gRPklJMTlRutmt2maBqp3rbQUExE5vhSjIjLQ7OKf6ydpBe6uliMHyj+IVWL4qvQrRZfHJlgU+S57DzMYLcqKUmWpATF6yWbVdGkAST/dUnSiBLtilejfnZlSIqFp84PSbF4NXK5NatF4TRVr6/G5xz2S1C8WttAFD83m/9xUYh/mYOtZ65Yk1P7ERF/5FYpJcniVik5UeE/bVaFuyuJdkW8lkPkBJsv816NEmz+8MhCdqvCOSTyDaVz5yfBprj9U4PsNsWZZr3+tab6hwa9GqUmW0RO7P4EnWnWG62+GbTcYg13WFtaNd4oXx/ApnAIYrW0Tc72qMSJONOsXLjnH98AACAASURBVJKceHKiwmmKnIhxo0H9fSVA7W+G0yLNc+Wosemal1PgpOw2pZ9d4VVw8XpU3/UE35xvCyXaFatFyfqGzatRq0dT/I1TarLFo5JbJf606ZrXalE8KvEVCeOtjVKTLde/9v2OUxRUP/9PRGxWJesbvr7NxJF2cUZwjCIaQkeKZdSwdqce0z26i5/Knjc5KSfTzvOF5NR+vmRg+SdfExGvSP604arXmdbu3v/LZvUXfXVHSls580xiq8V3jNn90+tzMmw5mfacTPu0sYkiD5wCr6KlVRPnhVgRVws3WrW7b0289HdvP7viVsmj+s4RRaF+CYrVoohLZ1nfsE35ZkJLq6arWG60as40q6iU+FgSd2XhA0CE+LzYxJF2fmR9cqKSOdjq1YifXX9nTgI/oH71Dwa0uDROvJ9d4Vm8mYOtaQMsvLobrZouRl/9gwFN/ufby/ImJ00bm8i/GJHvD8NBGB8Vdpsiak5d1M5npZgv4fX6zpQh/pqT0+SiEEPsORm21T8YwCudONKuyxV388Rxwsu0tGp86jnTrHycizqQS0/zz8ETnZaJI+3LZvXnXf+XWrdXI2ealU8Qm1WxWX27j4isFsWZ5ru5k9Wi8D/O6o1WbeJI+3CHtbZJ5U1rcWkDky0cZxNRol3h45NLjOsiq0UhIlF6JN01WMwgJ/9cx7QBFrf/Giyfd8mJbQXODY3v8peFNI2SEhSbVUlNtrSqGvmbFRFMi6tnRDRqmI3Xa7cptpSBCcn93P7DTxwhorTdqnbmssoVoyPFwj0uh392X06GjUvArdLAZIuodkSLI45heZ86/D/Z5zrWmWa92qINTPYVCzdbqv9HIHxOqV7ql9B2Lyyuw/kg16T7NSntf+AhmmBxexzyX63NdtpyDM9SjKBDhw6NHTv2pptuilL6fdDWrVt/8pOfxHKN5eXlM2bMGDx4cDQSx+0gAzM+NlUQt+oT89vkx7wHfECPMX35dpNkuOOkmH3LrT5f7iTDfdzkW3HLFwpFmyd+1y+nyV+Rny4hT8lItCvyMJ64a6QcP5F/sql8QVy8lu8aIT+wk/wXN+UnEcqP2BDJkvTL3RzDo0DltST770Anr9Qt3UpZ3DhSHgIXebO0fwyQmE7KC4gZt25V4ziSpDisqf0943Uxje4G8NT+OUfyBpL/Xu+6By3pvk6Gu+bLdxSl9s9pamr/XCq5GIdID9+RS0P0B8QNknnATPdMTWo/e4FLhtqT05eJNAXdU2l1j4XXPQMr9FPcRQrBzjtxB33xeMVqw8OG5QzongsmyKFJiAyEeGynjIvaOOpM/mM72BMGxEZR++BY/tR4k1P5oxBPbZPfNz7Wt7r9w011WdI99FSXAd3565ZuEykCd2MpcQzXFOjxz8b1Gssq4MOqZcZHNcnk+3x3+NxrsfvEbZd0tQpJvW5+EITul5e6GpjJz6tiXICiEnP7b+MrHgsgc7e/nyn5fzUr1366J2DIx6RYUr4X8BDpKSIkXeJgxsNA95Q6cVDJ2yVX4/ITLYwPjZZbB64/Rf0m30aWLzXIc5NapMd1ibNPvm0r+X+mbG9/m2Px6xHOWFQnyeB2kBHXy24HicA9qICxu+75ILqFQ5zMoVsLUVcamyhxr/dk6UmBHDDxfUXk34kStc3MtkiPWrQb7issVt3S/s61dv/TcKh95SjHkfIFXLnVMb7J90yQLzqL9k/3HG/5WXfGtjlgy9okPRpQvm+afIlZzrbu8RziZufiWfe6bZE7FboZF6K14DeNQVWwpzY2tX/2oe65rbrn9QbsD+g6PAGDs4AhvrxMjuFhq8ZtFJu2vvTKEMMzieRwRI4ncgI9XopxFyvYGSRKoLNnVkDBHmZOhpDCuDrjM3EDPhsozGzo9pHu2ezG+5Sz0N0D4zbKEbYxqyF6EboonAIVuPHADvgV6ihENsbu8vGju++hXLOJ4L7DqF0n2HORdZup68UZS9JYSrp0dH08+ZySKxz5iznSc990J6NuMbGN8rrEYSnf0bz5uldcBJPPUHmARu5s1zaqnCtRm3GWxMO/5VNYrmwDVim68FouLn4ism7T5A3RjeAEvD96wJM6YJ9TPpbkx2KQoYMhnuIkblZD/keXiK2WmwbxjGdjTiIIgXvEIXCPp1gG7mRosbrQcgdLTaZrz/hNXTUnngZP/sF+cRt4km5x3eJ/Vqh4EAlJNbg81h5MS/vHdoiN5ThsSPunk4pv6eZismAPbQ3Y6otC0C0jmhO5cZVHT+VibDI87cgYdemGiIyNkDFcJqmNkcuEDJGBLvI2htcB4x6Zrm0W7xtLgzoaiDJunS4dXTCny5u8afLzgGW6na7ba8YGj0LGQJESImpnnVp7iBHlzn7d+F25b6DrZHYtkyH2uPGgCparYOmH6MAE63Hp6E5z3QnbJD0eWNRdcggVLHvdP5x03ZWAF2RCf1c+6+XhZHlJuXrXlZ5ctiHGiXR9JL7Yq+sCUaDbFOouBcg1UsBrWbpTWL74o1syxLXlYF8ROH15z4ZuZ4N1EcWnuj6AceCDNzZgw8GPmpaf0BSiCo0qBO4Rh8A9nmIcuJPh6jl177wNcck72MV0MtSMuuFqcalRBNYkjdbzF3URfMAHHA4xPCjb2BJzn0HONr+Qr7zLayTDgG7ASpmbHwoUPuoyYPxuh1FaMGICRugUjPsrnHHQMHdoiBTkVYc/8iqvIkQTS8FDvWDr0sXuulaND0IRAciJ6xrmEKuIoDBH3DubZnd67KG7atQ+1IjgFQYKGT+FvyJ5QmCYXw8Wu+v61cGm+sjDASHO0+gdTuHvcR5VCTgUrbv6F2z/Gq9Ahri6a6w8+SzTXS5g8jxD4yW4Dq8SB7smo/t66L0TYtDKeER1eL50mOeAKw1xKU80QLrOc4hsRFWHgfuSJUtOf/Zn4+2F3Kpn6vdmbd68ubNrrKqqmj9/flVVVafzGisOh6OpqUn82b9//+vXr4f/dQTu8RT7wJ2i32DLuhAm8mA8Sa1gwAZAxPfGsWcKNHU7xHVhWbBLzCxYCx1wlDqcscCA+yJgZa2LekNHcsEmvYRuMoPRtcGhtyhECuEsKZYPuJYOh3s7lTcRu+tm+wTcs7EPs3S6GafGku5sjewFvRC93PBX1OWOUMDeo3GSj/xaNxyQE3w+fYdrjw1Rg8kTTuRBdN0cttC/1jBeVeswA9xtME4aCTZ+L4R5MSF0lUshDw8K1KixGAxmG2vyYFskLmjLRRevo6vDwP3ee+/97f/3vN2m36GXm7/6fzvf2rlzZ2fXaIrAfdeuXRMnThTvDBo0KPyv97LAHbeD7Fg329HwIxjxjvFF6LzJt7Xmd8QXRc14Z05CToZNbjNypHtgizd/WZAaYr3G9+UKLm9yklidWFeO/3ZsIaJ2CtSoUNjtdN7kJF2JdaokRZQcLJHQaw+Yn+58vVNLGpcP+DpYuXVqjXxsGMei5H0nt5TVdR5dRy6WDWF3yj/G5JLsciY73MXU+T3OQodl4QRtuj/5hBWnre5/ubpYNy8lRJ57wg6VazCuSUTMbaz6+NzpsMTkUgonD8ZSEqsmf+vQtSlSwfIQft6CrS7gSE2XL5+GXqmxg2FckWgZRVn1hKMrGkpLS3/6058WFhYOGjRo2rRp1dXV/L6maS+88MKwYcOysrIOHz7Mbx47dmzixIn9+/efM2fOhQsXiKiqqmr69OnFxcWZmZkjR44US5aVleXk5KSmpi5cuLChoUFeo8fjWblyZVpamsPh2LhxY7CUt27dOmPGDE3TVFW97bbbKioqdDlPSUkZJIlaCZkAAveo0NUL4cTuxjapUxWHMVgMlqD8fo50D2zyV16h1xs6HhJtRpjBa2fXFY4ufMs4wh2RWrtrcVJ31hWwwEOsOti3gvllQarcqgU8sPnN8o9v6Ab8Yt8QxrL8u6mzOyJEIsH+DLaiDqOlbp6k4XSejXVIsOXDH9SIAWPRBRvQlSP4GOTcOAYR1T5P+HuWX4SYSRil2N2YcuhRoZ5wdEXPli1bpk6deurUqenTp//whz/kaRenTp2yWq1nz55dvnz5z3/+cyJqamrKz89//vnnz58/P3r06IKCAv56ZWWlx+M5derUkiVLnn76aSKqqalZtmxZSUlJTU3NwIEDH3vsMXl1e/bsOXLkyMmTJw8ePPjiiy+ePn06YMqFhYVEtH379s2bN48aNSo3NzfGxWIiCNwjL0Q0YxSRBltOKuA7wWptrtDF4FYXVtRhpNhhbRhs23tH1RnB/RvmuqL9LbF/QzSx8o8WiKi6zhOvvRnL8u+myFYCYcZSopfVqbyJaylh5rkLwxCh898TdmiwQgsdu8cs5yGC9WjkIcy6nd8J0dZEqXzCbJRNVF10xy233LJy5cqhQ4e+8MILtbW1X375JRGlpKSsW7cuKSlpwYIFzc3NRLRv376ZM2fm5uampaUVFxd/9NFHqqoSkdVqXbt2bXJy8oMPPvjVV18R0d69e+fPnz979uzBgwcXFRWVlZWpqiqv0e1219fXT5gw4fz588OHDw+YsqIomzZt2rBhQ1FR0SuvvGLM9syZM8Vw+/bt22NRUj0VAvcIC9EExmXWbzjXOvMmJ4UftYuvUGea7dALdzgwHxGdykBs1tsrGX/n0OH0AFn0htz6iPDjWrmow4/ddfu3bwrnKI1NtdYpUe3zhDmoH6I5iGXUHuyjuO+jGBg5ciS/sNvtWVlZPFPF6XTabDYisvgfFlNbW3vgwIGsrKysrKyxY8cmJCTU19fLS9r8k+wvXbqUlZXFr4cOHZqQkCDPllmwYMFTTz21YsWKjIyMzZs3q6oaLOVx48aNGTNmypQpmZmZxmxv37690i8vLy8qRWMSCNyhizo7hBb+AjFrWqK9ut4tYLkFu+cghRfrhDkADN0XbJpHCHmTk3S/dOyze6qzk0NCf6XX6NSgflRn70AINTU1/MLj8Zw7dy49PZ2IFEV/j5r09PTZs2efPXv27Nmzp0+fPnjwoNPpDLik0+n829/+xq8bGhpcLpfD4RCfnjlzZtasWZWVlX/6058qKirefPPNYCkfPXq0sbHxww8/rKysNGY7IyMjy2/AgAGRKQtzQuAeYfEa1u0JOjWAZxSby5RoLSIoYOmFuA9maN08fiB8oad5hPiW7teWHX6lF+vU5JC+U890alA/Nr9Y6H2NclJS0pRVD92+olD37961/5SU1PEWff7556+99lpjY+MzzzyTkZExZsyYgIvdd999x44d279/f2Nj4/r16x9//HFjyM5yc3PLysoOHTrU3Ny8du3a/Px8m3THm/Ly8qVLl16+fFlVVZfLlZSUFDBll8v16KOPlpSUvPTSS6tXr/Z69c8iAAGBe+T1zWFdeay0y+OmMZ4L3ut3SmSFc4PFLs9e7cIAMERDhzF9DG4GYhadmhwCAcXmFwu9rFHeu3fvp9X/90n1/+r+ffblX99+++0Ovz537tz3339/1KhRH3zwwc6dO8XcGB2n01laWvrkk0+OGDHi008/feedd4IlmJ2d/dZbb61atWrEiBFXr14tKSmRP33kkUfS09Ozs7Nvv/32qVOnFhYWBky5qKho0qRJM2bMKCgo8Hq927Zt62Sp9CG4j3t3Bbvldvj3Yu8F5I0N84E+YC7B7m0vfyo+6uzM0S7fJhy6rAs/uYn7vfl7pvBvuN6dr0D3maVRjuqTU0tLS/ft29eFe72bGu7jDm1CDC33nWFdXdRO7X++1mdH43qTDiex5AW/lZDxzxCJd/ZT6LIujEH2smHLSOnsmHGHj/iAKOk7jTL0bgjcu66z0UyvZIzaja/RPpla1yaxhN9GdiFYhIjowu89OvsVnPs6YT7iA6KkLzTK0OshcO8iTMml4FF7sHfAdLr2K0YWfhuJycHx0oUxyPC/gnsE6XTqER8A0VBQUNDX5sn0Pgjcu6I70UxvIrfcxp+siXcQfplULCex9MCbXvcRXRiDDOcruEeQThce8QEAYNTFG7f1ZR1GM30q4MibnCTfbkJ3m2dC+GVm8s4N+Gn0VofDxtQCXpDEPgWIiC1btpw4cSLgR9/73vcWL17c2QSrqqrmz59fVVXV7axFxaVLl9LT0x966KG33npLvLlq1apNmzbV1NSIZz/1HRhx7zRMydUxjrsjau81YjyJpa/d9LpXwgXJgHrf3cQhXrZv396cvvxK5iO6f5dTF+/evTveuYsKm8323nvvud1u/tPr9VZUVCQmJsY3V/GCwL0rMCVXMN7XTNzJuw+WRq8U40ksOGxMLWB0Xl3nwS9eCLflgchJGXJziiNL92/AkOEdfrG0tPSnP/1pYWHhoEGDpk2bVl1dze9rmvbCCy8MGzYsKyvr8OHD/OaxY8cmTpzYv3//OXPmXLhwgYiqqqqmT59eXFycmZk5cuRIsWRZWVlOTk5qaurChQsbGhrkNXo8npUrV6alpTkcjo0bNwZLeevWrTNmzNA0TVXV2267raKiQk4kMTFx0qRJYnUnTpzIycnps89PReDeRZiSS4Fuiyv+74OlEXsxG8Lsa09uhy4zHh4iZMeRQz3+yc3lH9/o4xdG+oItW7ZMnTr11KlT06dP/+EPf8gP8zl16pTVaj179uzy5ct//vOfE1FTU1N+fv7zzz9//vz50aNHFxQU8NcrKys9Hs+pU6eWLFny9NNPE1FNTc2yZctKSkpqamoGDhz42GOPyavbs2fPkSNHTp48efDgwRdffPH06dMBUy4sLCSi7du3b968edSoUbm5ubpsL1q0aNeuXfx69+7dixYtim4x9WAI3Luuj0czxrsR98FCiKMYt6+YxAJhCniQ5GTYEBEy3E0c4uuWW25ZuXLl0KFDX3jhhdra2i+//JKIUlJS1q1bl5SUtGDBgubmZiLat2/fzJkzc3Nz09LSiouLP/roI1VVichqta5duzY5OfnBBx/86quviGjv3r3z58+fPXv24MGDi4qKysrKeEnB7XbX19dPmDDh/Pnzw4cPD5iyoiibNm3asGFDUVHRK6+8Ysx2Xl7eb3/7W7fbrWna3r178/PzY1FYPRIC925BNANxEZdnuET2OEcY14uJQ4WH28WPXrDTWc+8JoknQ/URI0eO5Bd2uz0rK4tnqjidTpvNRkQWiy8srK2tPXDgQFZWVlZW1tixYxMSEurr6+Ul+X8iunTpkviF6NChQxMSEuTZMgsWLHjqqadWrFiRkZGxefNmVVWDpTxu3LgxY8ZMmTIlMzPTmO3Bgwd/+9vf/uCDD/7nf/7npptuGjZsWFRKxwwQuHdXD6x/YwCPEek5zFj4uMN3rycqRuONYgG6BjN5IqKmpoZfeDyec+fOpaenE5GiKLrF0tPTZ8+effbs2bNnz54+ffrgwYNOpzPgkk6n829/+xu/bmhocLlcDodDfHrmzJlZs2ZVVlb+6U9/qqioePPNN4OlfPTo0cbGxg8//LCysjJgzhcvXrxr164+Pk+GELhDpKA+jRkUNZiFMWrH0dsz9fyxmB6YpTiqPr6t6o9bdf++/NNvwvnu559//tprrzU2Nj7zzDMZGRljxowJuNh999137Nix/fv3NzY2rl+//vHHHzeG7Cw3N7esrOzQoUPNzc1r167Nz88Xg/FEVF5evnTp0suXL6uq6nK5kpKSAqbscrkeffTRkpKSl156afXq1V6v17iiefPmVVRUlJWVLViwIJwt7a0wFgKdhgq0pzHXTbJ1j+YxUc4BeqVgj3Ttmedmj81YzDz//PO1tbUBP8rOvr/Dr8+dO/f9999ft27drbfeunPnTjE3RsfpdJaWlv7sZz+rqan5zne+88477wRLMDs7+6233lq1atXFixe/+93vvvbaa/KnjzzyyB//+Mfs7OzExMQlS5YUFhba7XZjykVFRZMmTZoxY8a0adM2bdq0bdu2H//4x7oVORyOcePG/eMf/wg4l6bvUPgHxWbx7rvvNjY2rlq1Kt4Z6dNi+VAe0AlW+CYqed0mmCjnEL7Q3Xvs9B6l59cqxhz2nLxF3IYNG+bNmzdlypRoJF5aWrpv376dO3dGI/Ee65577jly5Egs17h8+fINGzZkZ2dHI3FMlYHOwXB7HPWCp6YHfKZmXHIC0dPhPsVO7zl6Qa0C0KcgcIdOQHsM3YFnagJAZwWbyRP7nAD0BAjcAcwBvSYwhTCPQxyuPQFqlb6moKCgr82T6X3w41Sz4vo0lvP8wm+Pe/Hswx6uJxd+6OOnJ+ccOgX7ESIo9EweHGzQByFwh3ChiowjjHsBQGT1/LGYcC4I9MGG6eLFi3V1dQE/Gj58+De+8Y3OJlhVVTV//vyqqqpuZy0qLl26lJ6e/q//+q+PP/44v7Nv377i4uIPPviA/9Q0bezYsU1NTRcvXrTb7XHLaKwgcDcl+RF3fbDa6oPMvpfDCRFwMAPEEk43k1q2bJn3ww+Nd1Vv9Xoz5s0rLS2NS66iSlGU559/ftGiRTfddJPx05MnT169enXQoEGHDx/+/ve/H/vsxRjmuMdI9EZMMRYLPRwO0R4IOwV6OPxYIhhVVVc6HKsN/x4aMsTj8YT+bmlp6U9/+tPCwsJBgwZNmzaturqa39c07YUXXhg2bFhWVtbhw4f5zWPHjk2cOLF///5z5sy5cOECEVVVVU2fPr24uDgzM3PkyJFiybKyspycnNTU1IULFzY0NMhr9Hg8K1euTEtLczgcGzduDJby1q1bZ8yYoWmaqqq33XZbRUWFnEhCQsLy5cvXrFkTcKN27NhRUFDwwAMP9JHp+xhxj51IDSj2wXoKTA0DewDQWag3omTLli3//u///vLLLxcXF//whz88efIkEZ06dcpqtZ49e/bll1/++c9/PmvWrKampvz8/Lfffnv69OnPPPNMQUEB3wq9srLy/vvvP3Xq1C9+8Yunn376+PHjNTU1y5Yt27Vr16RJk5544onHHntMDqD37Nlz5MiRkydPNjc3T5069Uc/+tGgQYOMKRcWFr7xxhvbt2//+9//PmrUqNzcXF22n3322VtuuaWiokL3kdfr3blz529/+1uLxTJ9+vTNmzcnJiZGvxTjCSPusSDPbIlUUh2+CQAQENcYqDcA+qBbbrll5cqVQ4cOfeGFF2pra7/88ksiSklJWbduXVJS0oIFC5qbm4lo3759M2fOzM3NTUtLKy4u/uijj1RVJSKr1bp27drk5OQHH3zwq6++IqK9e/fOnz9/9uzZgwcPLioqKisr4yUFt9tdX18/YcKE8+fPDx8+PGDKiqJs2rRpw4YNRUVFr7zyijHbAwYMKCkpWb169fXr1+X3P/zwQ4fDMX78+HHjxmVmZv7+97+PXtH1EAjcAQAAAPqEkSNH8gu73Z6VlcUzVZxOp81mIyKLxRcW1tbWHjhwICsrKysra+zYsQkJCfX19fKS/D8RXbp0KSsri18PHTo0ISFBni2zYMGCp556asWKFRkZGZs3b1ZVNVjK48aNGzNmzJQpUzIzMwPmPC8vb9KkSc8995z85o4dO6qqqpxOp9PpPH369G9+85sIlVPPhakyUacb1urOhBncGAsAukmuRiJbb6AWAuj5ampq+IXH4zl37lx6erqmacafuqanp8+ePXv37t1EpKrqyZMnnU7nlStXjEs6nc7PPvuMXzc0NLhcLofDIT49c+bMrFmzHn744XPnzi1evHjQoEEBUyaio0ePNjY2VldXV1ZWTpgwIWDmX3nllfHjx6elpfGfbrd7165dv/vd73Jycoioqqrq/vvvb2lpSU5O7l4h9WgYcQcA6CswPQagj/v8889fe+21xsbGZ555JiMjY8yYMQEXu++++44dO7Z///7Gxsb169c//vjjxpCd5ebmlpWVHTp0qLm5ee3atfn5+WIwnojKy8uXLl16+fJlVVVdLldSUlLAlF0u16OPPlpSUvLSSy+tXr3a6/UGXNfNN9/87LPPvvjii/znoUOHUlJS7rrrLh5xv/vuux0Ox/79+7tXQj0dAvfoiuCUdDziDgAiLvR1vM6mg1oIINrGjx//wuDBv0hL0/17xeG49dZbO/z63Llz33///VGjRn3wwQc7d+4Uc2N0nE5naWnpk08+OWLEiE8//fSdd94JlmB2dvZbb721atWqESNGXL16taSkRP70kUceSU9Pz87Ovv3226dOnVpYWBgw5aKiokmTJs2YMaOgoMDr9W7bti3Y6tasWfPNb36TX+/cuTM/P1/0KBRFmT9/fq+/t4yiaVq889AJ7777bmNj46pVq+KdEaIwnl0aog3rwgXlMFtEXKoGgIA6WyOFP/VFlzJqIYAu27Bhw7x586ZMmRKNxEtLS/ft29frQ1ude+65h2+JEzPLly/fsGFDdnZ2NBLHiHsXdXNgqbNf763jWOUf3+itmwZgahhBBwDogfDj1O4KNigV2Wc1YwQLALojdI0UojrqsKbSpVxd58GvVAEAogQj7l2BUaiIiODt7QEggrp8Sh6vbiWi6roOHt8IAHFRUFDQ1+bJ9D4I3CPA2MjhWc2dhaIAiJ5wzq+u/Uo12Ec4owEAogFTZTot2I1i5EvDuEzcIbTrALERs1/U8HB70zXvkBQLJswAAEQDAnfoKdDMA0RDp06rECPoxnTkheXpMRy7dyaPAAAQFtStnROpex73cSgrALPTncVN1/QPTOFB9xjmCACg90Pg3glohCICnR+AnqnDO88E+4gnyciMcTwAAHQfpspEEiZ7dB/KEKDHkk9P+TwNeBuZnAy0LwBdUVVVZbfb452L3qO1VT+yYGqoWMMV/o1iEHeGgDF1gJ7JeG5yON5h/P2rvdcCvl9d58nJsKFKBOiUu+++e8+ePSdOnIh3RnqP++67L95ZiCQE7tDjoKUH6LF0pye64gCRNWfOnDlz5sQ7F9BzIXAPF0LJ7kMbD9Bj6aq48o9viLH2ELVf6GctYdAdACCyELhD7KDxBjCjYJF3wBvL6G4Ecc15pgAAIABJREFUybF7VLMHANB3oD7tcTA6BQDxFf7FMTkoDzYnHhUaAECkIHAHAIA24Twcmukmu4cztQYAALoDgXvPwk0mBt0BwER0sT5qMIAue/3110tLSxMTE+OdkZ7rypUrO3bsyM7OjndG4gOBOwAA+IR+PhrCcYBoq6mpKSoqmjJlSrwz0nNt2LChoaGhzwbueHJqDyI3mbgBCwCYQrCpNbHPCQBAr4fAvacwtnNo+QAgljqsc1ApAQDEFwJ3AAAIl3E6e5hLAgBA9yFw7xGCtXBo+QAgNlDbAAD0fPhxKgAAdOUejuFMrcHvWQEAIggj7vEXuvHDMBgA9EBhVk2owQAAIgiBOwAAAACACWCqTJyFMxyFy80A0NOgUgIAiD2MuMdT+BeRcbkZAAAAegGHw6FIBgwYEO8cmQlG3OMJQ1YAvQkujgFAtH311VepqalWqzXeGemWw4cPT5w4Md65MCWMuAMARAAuiwFAVO3bt09RlCFDhthstl/84hchltyyZUtWVlZWVtbWrVuzsrL4zWPHjk2cOLF///5z5sy5cOECEVVVVU2fPr24uDgzM3PkyJGHDx/mJcvKynJyclJTUxcuXNjQ0CCn7PF4Vq5cmZaW5nA4Nm7cGCzlrVu3zpgxQ9M0VVVvu+22iooKXQ5TUlIGSSJQOn0GAncAgO4SUTvCdwCIhrq6utzcXPHnc88995//+Z8Bl/zzn/+8bt26d9999/jx42+88Qa/2dTUlJ+f//zzz58/f3706NEFBQX8fmVlpcfjOXXq1JIlS55++mkiqqmpWbZsWUlJSU1NzcCBAx977DE58T179hw5cuTkyZMHDx588cUXT58+HTDlwsJCItq+ffvmzZtHjRol5xy6CVNlAAAiqYdMmOEuRE/ICQB039GjR3XvVFRULFq0yLjkzp07H3rooTvuuIOI1q1bt2bNGiLat2/fzJkzOYAuLi4eMmSIqqpEZLVa165da7PZHnzwwb179xLR3r1758+fP3v2bCIqKirKzMxUVVWemeN2u+vr6ydPnnz+/PmBAwfu2LHDmLLVat20adPcuXMVRTl+/LgxkzNnzrTZfCHof/zHf/zoRz+KQBn1DQjcAQC6BaPs0Ck9pGsH5mK323XvBJvmfuHChcmTJ/Prm2++mV/U1tYeOHBATJtJSEior68nIqfTyQG0CKMvXbokFhs6dGhCQkJDQ4PT6eR3FixYcPXq1RUrVly+fHn16tVPPPFEwJTT09PHjRs3ZswYh8ORmZlpzOT27dvHjx/Prx0OR6eKoo9D4A4AEGFxj8zkqTuIEQF6gbvvvlv3zuLFiwMumZ6efu7cOX5dW1sr3pw9e/bu3buJSFXVkydPOp3OK1euKIqi+7rT6fzss8/4dUNDg8vlkgPrM2fOzJo16+GHHz537tzixYsHDRoUMGUiOnr0aGNjY3V1dWVl5YQJE3RrycjIELE+dArmuAMAdB2G26FT+IDBYQOdNXTo0D/96U+zZs0iojvvvPONN974wQ9+EHDJRYsWvf3225988snFixdffvllfvO+++47duzY/v37Gxsb169f//jjjxtDdpabm1tWVnbo0KHm5ua1a9fm5+eLwXgiKi8vX7p06eXLl1VVdblcSUlJAVN2uVyPPvpoSUnJSy+9tHr1aq/XG+ny6LsQuAMARF4cIzPdqhEj9hzYF9Add9xxx6FDhzRN+/DDDx9++OFgi02aNGnjxo15eXkzZ85cunQp3yXd6XSWlpY++eSTI0aM+PTTT995551gX8/Ozn7rrbdWrVo1YsSIq1evlpSUyJ8+8sgj6enp2dnZt99++9SpUwsLCwOmXFRUNGnSpBkzZhQUFHi93m3btkWuGPo6TJWBqMAFeugLzBKH4XzsgbBTIEqqqqrGjh1bV1dHRAcOHBg6dCi/f++99/7lL3+Rlxw7dmxVVZXx9cKFCxcuXBgw8QEDBuzZs0f3pjHlZ555hl9YLJYTJ07olm9sbOzsRoGAEXeIFrPENABd0+ERHpdTAOddj2XcNdhZEA3Nzc1Lly6tr6+/cePGq6++Onfu3HjnCCIJgTtEHlojABbjcyHE6nBWAvQRU6dOXbNmzcSJE8eMGZOenr569ep45wgiCYE7RJgcHyBWgN4KxzZ0SrADBgcSRMP69esvXLhw/vz5119/PTk5Od7ZgUjCHHcAgE7rgbOTw5m60wOzDQAA4cOIO0QSJnECAOiErgZRSQJA+BC4AwCYXpjBH2LE2EOZA8guXbqkKMqyZcvkN1etWqUoytmzZ+OUKTPBVBmImBCTOHGBHiCqcIqZGipJ6FNsNtt7773ndrvtdjsReb3eioqKxMTEeOfLHDDiDrGAMScA6IPCr/pQSUKYgj3xVLZly5asrKysrKytW7dmZWXxm8eOHZs4cWL//v3nzJlz4cIFIqqqqpo+fXpxcXFmZubIkSMPHz7MS5aVleXk5KSmpi5cuLChoUFO2ePxrFy5Mi0tzeFwbNy4MVjKW7dunTFjhqZpqqredtttFRUVciKJiYmTJk0Sqztx4kROTg4/KAo6hMAdIgOtDgCATt7kpPD/xTuzYAIctYeO3f/85z+vW7fu3XffPX78+BtvvMFvNjU15efnP//88+fPnx89enRBQQG/X1lZ6fF4Tp06tWTJkqeffpqIampqli1bVlJSUlNTM3DgwMcee0xOfM+ePUeOHDl58uTBgwdffPHF06dPB0y5sLCQiLZv37558+ZRo0bl5ubqMrlo0aJdu3bx6927dy9atKj7hdNHYKoMREA4UTuuBQMA9E3cRqAJ6CY5XlcURdO0gIvt3LnzoYceuuOOO4ho3bp1a9asIaJ9+/bNnDmTA+ji4uIhQ4aoqkpEVqt17dq1NpvtwQcf3Lt3LxHt3bt3/vz5s2fPJqKioqLMzExVVa1Wq0jf7XbX19dPnjz5/PnzAwcO3LFjhzFlq9W6adOmuXPnKopy/PhxYybz8vI2bNjgdrttNtvevXuPHz/O3QboEAJ3AAAAgJ5O0zQRuweL2onowoULkydP5tc333wzv6itrT1w4ICYNpOQkFBfX09ETqfTZrMREf9PRJcuXRKLDR06NCEhoaGhwel08jsLFiy4evXqihUrLl++vHr16ieeeCJgyunp6ePGjRszZozD4cjMzDRmcvDgwd/+9rc/+OCDwYMH33TTTcOGDetiofQ9CNwhAjCOAgAAAYlLsrju2n0cu4eI2okoPT393Llz/Lq2tla8OXv27N27dxORqqonT550Op1XrlwxzrpxOp2fffYZv25oaHC5XA6HQ3x65syZWbNmPfzww+fOnVu8ePGgQYMCpkxER48ebWxsrK6urqysnDBhgjGfixcv3rVrl8PhwDyZTsEcdwAAAABzCB21E9GiRYvefvvtTz755OLFiy+//DK/ed999x07dmz//v2NjY3r169//PHHg02Uz83NLSsrO3ToUHNz89q1a/Pz88VgPBGVl5cvXbr08uXLqqq6XK6kpKSAKbtcrkcffbSkpOSll15avXq11+s1rmjevHkVFRVlZWULFizoamH0RQjcAQAAICp0v4DCbQxiYNKkSRs3bszLy5s5c+bSpUv5bi1Op7O0tPTJJ58cMWLEp59++s477wT7enZ29ltvvbVq1aoRI0ZcvXq1pKRE/vSRRx5JT0/Pzs6+/fbbp06dWlhYGDDloqKiSZMmzZgxo6CgwOv1btu2zbgih8Mxbty4wYMHB5xLA8FgqgwAQJ+GHw4C9CZVVVVjx46tq6sjogMHDgwdOpTfv/fee//yl7/IS44dO7aqqsr4euHChQsXLgyY+IABA/bs2aN705jyM888wy8sFsuJEyfkj5xO5/Xr1/n1wYMHxfuNjY3hbmHfhhF3AACIzFBo+cc3MKQKQsCDAUdItDU3Ny9durS+vv7GjRuvvvrq3Llz450jiCQE7gAAfVcEoygEZCALcTzgUImqqVOnrlmzZuLEiWPGjElPT1+9enW8cwSRhMAdAKCPitL8Y4RlAPG1fv36CxcunD9//vXXX09OTo53diCSELgDAEB34TeIIOvwAMARAtA1CNwBAPoizD8GgNi7dOmSoij/9m//Jt7hp7qKPzVNy8nJcTgcbrc7Dvnr8RC4AwBAmy7E7ugDgCzMXY8jpGuC3X/dRBRFef7558+fPx/w05MnT169enXQoEGHDx+OccZMAYE7AECfg5gJoidvclKY/+KdU7PqMHbfsmVLVlZWVlbW1q1bs7Ky+M1jx45NnDixf//+c+bMuXDhAhFVVVVNnz69uLg4MzNz5MiRIlAuKyvLyclJTU1duHBhQ0ODnLLH41m5cmVaWprD4di4cWOwlLdu3TpjxgxN01RVve222yoqKuREEhISli9fvmbNmoCZ37FjR0FBwQMPPLBz587OlkxfgMAdAADa6VRYj5uHAMRMOMPtf/7zn9etW/fuu+8eP378jTfe4Debmpry8/N5nHv06NEFBQX8fmVlpcfjOXXq1JIlS55++mkiqqmpWbZsWUlJSU1NzcCBAx977DE58T179hw5cuTkyZMHDx588cUXT58+HTDlwsJCItq+ffvmzZtHjRqVm5ury+Szzz77ySef6AJ6IvJ6vTt37nzwwQcfeOCBPXv2uFyurhRTr4YHMAEA9C24BWRPUP7xDQw5Q6fIUbuiKJqmBVxs586dDz300B133EFE69at44FtnkfOAXRxcfGQIUNUVSUiq9W6du1am8324IMP7t27l4j27t07f/782bNnE1FRUVFmZqaqqlarVaTvdrvr6+snT558/vz5gQMH7tixw5iy1WrdtGnT3LlzFUU5fvy4MZMDBgwoKSlZvXr1PffcI7//4YcfOhyO8ePHE1FmZubvf//7vLy8bpZbL4MRdwCAPiTG848R2YeAwoHuCDb6fuHChREjRvDrm2++mV/U1tYeOHCA58+MHTs2ISGhvr6eiJxOp81mIyL+n4guXbokZtcMHTo0ISFBni2zYMGCp556asWKFRkZGZs3b1ZVNVjK48aNGzNmzJQpUzIzMwPmMy8vb9KkSc8995z85o4dO6qqqpxOp9PpPH369G9+85uuFU4vhhF3AIA+JIKjvOH3ATC0rCOKDoUDYQr/N6np6ennzp3j17W1teLN2bNn7969m4hUVT158qTT6bxy5YoxWafT+dlnn/HrhoYGl8vlcDjEp2fOnJk1a9bDDz987ty5xYsXDxo0KGDKRHT06NHGxsbq6urKysoJEyYEzOorr7wyfvz4tLQ0/tPtdu/atet3v/tdTk4OEVVVVd1///0tLS24Fb0MI+4AAACxg4F26AItkIBLLlq06O233/7kk08uXrz48ssv85v33XffsWPH9u/f39jYuH79+scffzxYTyA3N7esrOzQoUPNzc1r167Nz88Xg/FEVF5evnTp0suXL6uq6nK5kpKSAqbscrkeffTRkpKSl156afXq1V6vN+C6br755mefffbFF1/kPw8dOpSSknLXXXfxiPvdd9/tcDj279/f9VLrjTDiDgAAXYGh4ojAoDtE1qRJkzZu3JiXl5eSkvKzn/3s1VdfJSKn01laWvqzn/2spqbmO9/5zjvvvBPs69nZ2W+99daqVasuXrz43e9+97XXXpM/feSRR/74xz9mZ2cnJiYuWbKksLDQbrcbUy4qKpo0adKMGTOmTZu2adOmbdu2/fjHPw64ujVr1ojM7Ny5Mz8/X/QoFEWZP3/+zp07Fy1aFJGS6R0QuAMAAMQIhtsh2qqqqsaOHVtXV0dEBw4cGDp0KL9/7733/uUvf5GXHDt2bFVVlfH1woULFy5cGDDxAQMG7NmzR/emMeVnnnmGX1gslhMnTsgfOZ3Or7/+Wvxps9kqKyv59ZYtW3Qpy89pAoapMgAAAPGEaB4iqLm5eenSpfX19Tdu3Hj11Vfnzp0b7xxBJCFwBwAAiAUE6BADU6dOXbNmzcSJE8eMGZOenr569ep45wgiCVNlAAAA4gwz3SGC1q9fv379+njnAqICI+4AAABR1+FwO8bjAaBDCNwBAACiC0E5AEQEAncAAAhX+cc3EINGD8oWAELDHHcAAOgcTMjuLBQXAEREHEbcGxoa/v73v8d+vQAA0B0YDwYAiK9YjLjPmTNn69atw4YNu3DhwpIlS/77v//barXedddd27ZtS09Pj0EGAACgm3RROwbdAaLk448/vn79erxz0XOdPXs23lmIp1gE7r///e9v3LhBRE888cSoUaMOHDhgt9s3bNjwT//0T7t3745BBgAAAAB6vry8vD/84Q+ffvppvDPSc02YMGH06NHxzkXcxHSO+8cff7x///7+/fsT0YYNG/pyuQMAmEjASTIYdAeIuKlTp06dOjXeuYCeK0Zz3Ovq6jwez6233ioucHzxxRfDhg2LzdoBAAAAAMwuFiPud9111wMPPFBfX5+UlHTu3Lnvf//7f/jDH+bPn/8v//IvMVg7AAB0R4jfpGLQHQAglmIRuB89epSIWltbz50719DQQERJSUkVFRXTp0+PwdoBACB6ELv3TdjvAHERu9tBJiQkjB49mmduTZ48eeTIkfv27YvZ2gEAoAtwC0gwwlEBEC9xewDTiRMnfvKTn4S44VF5efmrr76qe/PMmTPf+ta3Vq1aFeXcAQBAuPEZBl/7FHFUYL8DxF7cAvdFixYtWrQoxAJ5eXl5eXm6N//5n//54sWL0cwXAAAAAEBPFNPAXdO0a9euDRgwwGKJwxNbAQCgUzCeCjp4DhdAfMUigG5paXnppZe++c1v9uvXLzU1NSEhYcyYMb/4xS9cLlcM1g4AAAAA0AvEInBftWrVkSNHfv3rX9fV1bW2tl6+fPntt9/+9NNPMVUdAADALII9hyv2OQHos2IxVea//uu//vd//zcjI4P/HDJkyPTp07/97W+PHDnyzTffjEEGAAAAIEowYQYgZmIx4j5y5Mj33ntP9+bvfve7m2++OQZrBwAAgG7CyDpATxCLEfdf//rXixYtKi4u/ta3vpWSknL9+vUvvviiubm5vLw8BmsHAACA7ugwasegO0BsxCJwv/3227/88sujR4+ePXu2sbExLS1txYoVd999t80Wt5tRAgAAAACYS4xCZ5vN9t3vfjc26wIAAIBIwXO4AHoOjHkDAABAUAjHAXoOPAgJAAAAAMAEELgDAAAAAJgAAncAAAAAABNA4A4AAAAAYAII3AEAAAAATACBOwAAAACACSBwBwAAAAAwAQTuAAAAAAAmgMAdAAAAAMAEELgDAAAAAJgAAncAAAAAABNA4A4AAAAAYAII3AEAAAAATACBOwAAAACACSBwBwAAAAAwAQTuAAAAAAAmgMAdAAAAAMAEELgDAAAAAJgAAncAAAAAABNA4A4AAAAAYAII3AEAAAAATACBOwAAAACACSBwBwAAAAAwAQTuAAAAEFtn6+hsXbwzAWA+CNwBAAAAAEwAgTsAAADEkBhrx6A7QCchcO89yj++Ee8sAAAAdAZid4DOQODeS3DUjtgdAAB6NETqAN2AwL03QLwOAAAmEDBqRygPEDYE7r0NgngAAACAXgmBu+khUgcAABMIMbKOQXeA8CBw74UQygMAAAD0PgjczQ0xOgAAmECHY+oYdAcIAwJ3EwsRtSOgBwAAk0HsDtARBO69FmJ3AADoERCRA0SILd4ZgC5CXA4AAOaQlRHvHAD0Ehhx780Q3AMAAAD0GgjcTQkROQAAAEBfg6kyppQ3OSneWQAAAACAmMKIOwAAAACACSBwBwAAgF7qbB3uaQO9CQJ3AAAA6NUQu0NvgcAdAAAAeiPE69DrIHAHAACA3g5BPPQKCNwBAACg10GkDr0RAncAAADoAxDKg/khcAcAAIDeJViMjtgdTA6BOwAAAPQiiM6h90LgDgAAAH0GwnowMwTuAAAA0FsgLodeDYE7AAAA9CUI7sG0ELgDAABAr4CIHHo7W7wzAAAAABAJWRnxzgFAdGHEHQAAAADABBC4AwAAAACYAAJ3AAAAAAATQOAOAAAAAGACCNwBAAAAAEwAgTsAAAAAgAkgcAcAAAAAMAEE7gAAAAAAJoDAHQAAAADABBC4AwAAAPz/7L1brGXZedf7G/O+bnvte1V1V1e73bYTu1Hiw2ksEQmQUBzFinSEgg0xYEvkJYIjhETEC4mCZCAvKEqsWHZenJdAhEAoRxxzIvmBB6SIWG4ORw5pbHdXVXfXbV/WXve15n2O8zDGuu651t5VXb33rqrxe2h1Ve291pjX8Y1v/L//ZzA8A5jA3WAwGAwGg8FgeAYwgbvBYDAYDAaDwfAMYAJ3g8FgMBgMBoPhGcAE7gaDwWAwGAwGwzOACdwNBoPBYDAYDIZnABO4GwwGg8FgMBgMzwAmcDcYDAaDwWAwGJ4BTOBuMBgMBoPBYDA8A5jA3WAwGAwGg8FgeAYwgbvBYDAYDAaDwfAMYAJ3g+E55D99P/xP3w8vexQGg8FgMBieJiZwNxgMBoPBYDAYngFM4G4wPG9Mc+0m6W4wGAwGw/OECdwNBoPBYDAYDIZnABO4GwzPFUtZdpN0NxgMBoPhucEE7gbD80NpmG5id4PBYDAYng9M4G4wGAwGg8FgMDwDmMDdYHhOWJNZN0l3g8FgMBieA0zgbjAYDAaDwWAwPAOYwN1geB44M6duku4Gg8FgMDzrmMDdYDAYDAaDwWB4BjCBu8HwzHPObLpJuhsMBoPB8EzjXPYADAbDh+X/+EuVyx6CwWAwGAyGjxwTuF84RcFwTJQgJULgezSqWGbrw2AwGAwGg8GwDhO4XyxhxO37eC6ugxAUkt6ADw74xE0qwWUPzmAwGAwGg8FwdTGJ3gskTrj9gFoFz0UIAEvgutSr3HlAlFz2+AwGg8FgMBgMVxcTuF8g3QHVQIfs8wio+nQHlzEmg8FgMBgMBsOzQUngHsfxt7/97f/6X/8r8G/+zb/5nd/5nSQxyeAPTVFw3MU6FbUrhMVJlzy/2DEZDAaD4YVESsYRhyf8z9v8+W0etWj3ycwcZDBcdUoC93/8j//xt771rWazCbz++ut/+Id/+A/+wT+48IE9d6Q59tr9DdsmNS9Ng8FgMHzESEmry/uPGEfUK9QqxAknXX74HmF82YMzGAzrKAkl/8N/+A///t//+5/+6Z8G/vJf/sv/7t/9u//4H//jhQ/MYDAYngZFwWBEq8tRm1aXUYiUlz0mg+FSaffp9Kn4C9JN16Fe4d17ZNnljcxgMJxBSeC+tbV1fHw8/ePh4eHu7u4FDuk5xbXPUMLkOa59UaMxGF4Mwoi37/CwRX/EMKQ/5P4hByck6WWPzGC4JLKcg2M8t/xfqz690cUOyGAwPAYldpD/6l/9q1/4hV/4O3/n77z66qv379//gz/4g9/+7d+++JE9b1gW+9sMw3KZuyzY28I2gbvB8PSIEu48oF6d+yuB7xHF/Ph9fvI1HPPEGV48ohh3RdQO2DaPjtlpXuCADAbDY1CScf/bf/tv/8mf/Mn+/v4777zTbDb/y3/5L1/5ylcufmTPIZsNxhHFqW16VSTUbFzGmAyG55duv7w9ghAEAZ3+hQ/IYLgCZHmJudk8Qhg5mcFwZSlvwPQTP/ETv/7rv37BQ3n+8Vw+cZN37+G6uLZ+daYZScrHb+KvToEYDFeKPKeQWNYZ9daXS5rR7lNd0dfMsTg8YXfzjAjGYHj+EIL1d73q6n0p5AXxXFvxq/yGMRguiYXA/c033/za1772G7/xG6d/7q233rqoIT3XBD5vvM4wJIrJC2wL36NewTKvJ8OzQH/IMKTTxxIUkp0mjRq1ymUPq4w0O0N7ZllkOa7pHm14wfAcsmJd2/TdrYsbzBQpafd5eIxng4WUZDnXd9jeMPOjwTDPwrP7e7/3e6+99tpv/dZv1Wq1+b8fjUypytNDCBpVGtWzf9JguDpIyXGHzgDfmUXqYUx3wP42WxtXMnVttvsNhlMEPs068Yr2LHF6CQJ3KTlsMxgtz4zdPmnG/rZJvRsMUxYC989+9rPAV7/61du3b0//cjgc3rp1q983elCD4QWmO6A7WBZ0CUHgc9TG86hfsby7Y5OvDdylNMWphhcRIdhscOce1cryejvN2Kwv1nNfCN0Bg1HJ9pfjMBzjuaZY1mCYsvCcBEEA5Hmu/mfKF7/4xQsdlMFguFJIyf2jlaG57zEcXbnA3XXYbhDG5VsBRcHe1pXcJTAYPnoqPh+/SW9Ib4htIQR5QZazv8128xKeiwdHKxV3rsOjY7av5p6ewXAJLATuWZYBP/dzP/fd7373ksZjMBiuHnGKY6+cOIXgpHfl/EyFoFnnpEc1WB65lIQxr1y/pJEZDFeASkAlYKNOkiIltk3Fv5ySjyTVi4dVODZJiu9d4JgMhqtLiW7su9/97rvvvpskSRiG3/jGN37/938/TU2zEoPhBSbPz6gPE1aJz+mlUwl49QajiCzX9nZSkmYMQ16/acpSDQaqAZsNtjbYqF3aE3GmiY2AvLio0RgMV52SB/VrX/vab/7mb96/f/9b3/rWd77znSiK3nrrrW9+85sXPziDwXAlsCzk2olTFld0I7te5Sc/xmBMHIMASTWgXjU+FQbDVcG2Kda+Xgp5tXbzDIZLpSRw//rXv/6nf/qnOzs73/zmN7/3ve9lWfa5z33OBO4Gw4uL567LeEnJdvPq2j44NlsNMA3OnneynHFEmoLAsahWzKbKs4FtsbVBlJQv/qUkz02fE4NhSsl7Lc/zzc3N73//+9euXbt169bBwUGSrPCNMhgMLwK2xf42vWG5DUuaXlU7SMOLgZT0hjw4wnOxVKllTnLE9V1T1PgMIAS1Kr0RwUzFHrVavXffiTtt4sS6tltLh83PfMby/UscpsFwRSgJ3H/pl37p53/+59M0/bVf+7W7d+9++ctf/vznP3/xIzMYPixJyigkzRAC16Ea4Jm0zZNCl+xwAAAgAElEQVSy3STLGIU4iy+NJKXZoFm/pGEZDNAdcniyYEtiObgOrS5Ssrt5eSMznI+NGklKq4PvIUTr//3v7/3f/1dl/5rjeVQC+TBq//mfvfOtb/3Uv/yXwf7+ZY/VYLhkSgL3b3zjG3/0R38E/OIv/uKdO3e+9KUv/cqv/MqFD8xg+BBIyUmPoxM8D9tCQp6TpFzfuRyzs+cAlXRv9zlqYyuHGUma8fI+mw1zSp8r4oRxpKuNA6/EludKkWY8OCy3HvddjjvUKwQmU3vl2WkSeAzH7T/5b/e/+/80Xn6Fio/n4rkC/L09b3PzB7/+63/xd37HqZr2hYYXmpLA3XGcL33pS+r/P/nJT/7qr/7qxQ7JYPjQtLp0+1QnGTgxycCd9JCYDNwTYtvsbbG9QZwiJZaF75oqz+eKLKfVpdPHdXSwnmZkGa+/QuWqxr7jaF5isYznMAxN4P4MIAT1au7at7/7ncZP/CRCYC0sF4XrVm/ebH//+/t/7a9d1hgNhqvAQuD+5ptvfu1rX/uN3/iN0z/31ltvXdSQDIYPRxjT6lAJSv7Jczk8oVE1lsBPjm1TNQ4Pzw5FoQuL1zjxT3/yuM0oXojRbQ/pcecer79yRcPfJF23erQssvwCR/OUSFLGEWmGlFrm92K8ssb37rlbW2JFpbvbbN79t//WBO6GF5yFwP33fu/3Xnvttd/6rd+q1Wrzfz8ajS52VAbDh2Ac4q6e5HyPUfiCzILPAXlBUUjLWjWVG1aTpHQHHHWwBRKKgpf22GysDHN7QwbjkjoQAdUKnQHXvauomZFrGwgoTdezxUmPwxNcF9tCQJaTpFzbZmfzKp7/xyKMGIwpCk567G4SeDRq8zdk2u/bQVnOZYKwLJnnwrhDGl5gFgL3z372s8BXv/rV27dvT/9yOBzeunWr3+9f9NAMhicjy7FXT2/2R5CBKwqtHnFsU//6tHjYzu8eZf/f3cS2RZ7L/+01/2PX7Je2PsSErbovAZZVbo/zPDEKee8hlYD6XMlmu0ecsrtZ7pMYJyv9E4Wg22d74yqueF2HQpb1EgTQmq5niFZXt/ud4jq4Du0+Eva2Lm9kH5rjDq0Ovo8lqFUYx/SG3DvkU69OX5tCCLl2JSbgmV+9GAwfjoXXdBAEQJ7nweKS94tf/OKFDsrwIpNluipuqrJ9yogzUnSPRZbT7nHc0YFgIdls0KiWl8qdkyghinXAocqzXjCklH/2Qfb9d5PtunhlV7+jDnvZ2w+Sv/S691OvuuJxb4y8oDfg4TG2jYBCst2kUV3wIXmeyDLuPqRWYek8OQ7jkBO4vrv8K4Wk1VuI8pewbdLs8QJ3KfWz9pGGzpWA5GTlSixJn6VgN06W7XGmeC7HXRrVKyRYynKGY+IEQAiqAbXKypd2u0e7v6BgFOC5OA4/fo/PvK5uEndrqwjDVV8opbz21/+6eLZWYgbD02YhcM+yDPi5n/u57373u5c0HsMVJi/Ic6TEcT6SbjujkP6ITh9LICHLeWmXrY3HnvVte10P7bx4am1ZkpQfv0/FX5ho45jOgBs7bG089gemmZ7eHBvLoihIM3Y32WleWuPANCNOZquIC5ky3z/O37qd7G0sfJdtif0N+7/fSTYq1mvXHucKZjnHHYbjhdVUGNHpcX33SS7T1ac/InCXo3aFbdMd0GycKjaV5T8/RTzOijdO6A056iBASva2qFfP605TFEiwxHnX7YHHTpPBqCR2Lwqa9WdpeTaO1i2NfIdRdFUC98GY9x8q1xcAWdAZ0Kyx1SxplpTlPDqmVpbOsAS+T2+onsTqzZtJrxfcuFEanaftdu1nfuZpH4nB8IxRMv+djtr/4A/+4Ctf+cqFjMdwJYlTegOO2zpuKwr2d9hsPM3GhN0BD1tUvIU94vaANGN7g3FMlHDSZaeJ45xRXVoLaHVWTm9psvAVT4yUtHtlGSZB1efR8UI9WSFJUwqJEPhueUSS5fzoPSrBLKKyLVyH/oiiYG/7yRdLSUp/yMEJQiDh2va58nZJSqfPSU/HQxKylBt7T9JrKUkJY4oCBL5LxV/zCVLKD1r5Tr38YHca9n/+79H/+YXaYyTd2z1G4fK9KgSVgIfHBF55HfMzTZIu2+3P4zhE8XLgbllnxOV5cV59UX/IvcMFlU4Y0xmwvcH+9srfynK6Ax61dMheFNzYY7N+riXr3iZApz97uKQkSdmos7v1LCkr0kxfCLXruPTIWxZZ9qE+X0rCmCRFSjz3yZfio5B7BwtvP2HhW4QRrS6ffm35qoUR7uqdQ8cmTtX/Wo7z6X/6T3/89a/XX3996cJlw+HmT/3U1l/8i08yYIPhOaLk5f7DH/7wt3/7t3u9nvpjGIbf+973TOD+zCMlwzFhTCFBYtvn3XUdR9y5TyVYyJf0hxyePDWTuDDm4XFJPO3adIc8PGKjjm1TqxAl5BFHba7vrIwgA5/tJv1hSeyS5exuPZ2UVZzQGVJZsX4IAvoj9jykpNPnYQvbxoJCkufcvEazvjz4do+KXxKdO7YuGdxuPsk4ByM+OCDwZvnmwZjjNjf22Wqs/K0040fvUw0WLorvctIly9eFX0sUBe0+hye4DpaFgDQny/j4zVXLp1Es/9eD9MZmebgmwHfFMKJxzixqmtHqrlyqVXz6o+cwcG9114m1LKHjwiWu7dAfrgyUs5Tz9K0MY+4dliTXA4/OAM9ls+yuixN+/AEVn8bcsNs9Hh3zEx87O0FgWVzbpl5hFFJIWl32ttjdor5auXE1iRJGEVGka2oLyUZ9thp5rE2P0wzH3H2I6+BM8i9JzivXnqR72p37NGolfy8sAp/OYNlyN8vX5R2EoNXh+o76U+MTn/jkP/pH/+tf/+vg2jW30RC2XURR3G7v/9W/ev3zn7fWrEgNhheDkmfgq1/96htvvPHKK6+8/fbbX/7yl3/3d3/329/+9sWP7HkjTshyhMBz1iXDPiLSjFZnwTKikLQ67G6xu9apIM+5c49abXkbXYXRtz+YahNnlX+qTelj0R+VLwDygv4QQFizQdoW1YDjDpZVHgQIoaeNdg/P02bARUGc6ON9KkQJ7hoTOsHhCTtNjjv0RwvSYSk5ahOn7M/lAvOc487KPX3X4cHxk6S6w5gPDpY/1hJUKxy0cOyFOGmekx61ypKPMoDr0u5T8cun7SWk5LjDYLwwANtGurz3kI+9VBpPx6l01+ZYq3aRdweMCxA4NtVg3f0WJ+vyxJbFUYdrO2cfi0JKxhFJSiFxbSprv/oS2d0iilf+q5QlVxZo1jlsl8vco4RbN8p/awn1LJfeqL7L/cOSJauUvPM+9Qpi8YFyHWybVpfrO+e682sVfaddP/cFvVJ0BnR6y1q+cUiW6dx2UTz53DEYc++ARoX5V7kredQiy9l5nKRAtLqIGXBsDlrsLPa5e8wlx8anPvXm7/7u8Pbt8OCgSBK32ay/+mrl5ZcfY5AGw/NLyeP3gx/84I//+I+DIPgbf+Nv/L2/9/c+//nPf/GLX/yFX/iFix/cc8JgxDCk28e2dQvPnSZbGxdXdCglJ13G8cI3WoJKQKePba1L5Y5CfL9c/CoEnscopFahO+DhkW6omRdsN9moPYa09KhdHkGqqEudNNsiSbWxsfr2uw/56U+Wb/VaFntbNGoMx+Q5gG1zY4/g6fnZFcVynHGaTp/+qESk4bn0BgQuzcnCI8nOUMI4Fmn22PdMf7g62ezx/gPe+ETJCUlS2r2Vvxi4DMNzBe7DMd1BiahJ1bHduVf67Y4t8qL8Ggkpd4vRT4l2pRMQ2NriME54abWAJy/OuOKWoCjOJRhQW08qmmSyUt3bYrv5kZR8fBgcmzxfnTvPy28kz+X1l7n9gMDDniyV85w45cYuG+fIy6p0wJoH37GJkuVV+mCM5y0/TUVBkoFkOMKxz8gvPAeEMQfH+l06fzdaljaqrwbE6RPK/PKCDx6VXBchCDyO2tQrj1F2nGVnPC8qTJ+/Xp5LVpSFGxN2lwuI7SBovvFG8403zjsqg+GFoeRJun79+ttvv/1X/spf6XQ6nU5nY2Pj7bffvviRPSd0+hy0qPhz2/Euw5DjDp+8dUHeav0Rg1G5xNBzedSiUVuZQYnWJiwdm3HMMGQUUq8t/FZ3oNUsZ5LlelP4dD5vNMZ1dQeZUUgYz+IJKUky7h3y8n75CIWg4n+E7R5tG1mw0oUOdjZ4dLLSpsN1uHfIxjT7KDmjNvDxKQpa3dVRlMC2SdKSmzBJ16qZBSe9cyVBR2sr7RyHMD4diDQCK0nLk3P7xehG3j/M/Vcrk8pLVQZw3EVKdsr2UmzrDBdveT53uXHE3QfL+hPXoTukKNjfvlphZb3KUZuKVTIqKdmorVQHVQI+/TH6I+KEVo/dTRybRq2k3LCU4sxlkqUX0vNE8cL9prY1xpEWu0t4ePQ0hXlXk8GIwNelF3GyHLuPQhyH7Q0Cj1HIOKIo9D/VKuuLRkC9SFdHzZ7DYPzRTkYVnyxDrijviZMzUv7TgzUYDKWB+z/7Z//sZ3/2Z995550vfOELP/uzP1uv1998882LH9nzQJTw8LgkcrItqhXa/fNuAX/YYcTr3tquQ7j6B9bPxELQH2KJ5ThPQMXn0TG+ty5FNBwzGNPpMwx1Hs518FySlCxDQlogMoTQfdfnv0UIXJvRmJPuY0gdniK+R5Kv3LnOc/DW1dWpht5Zrs+8bZfLjqcU8lylgVFCGM35aa6d6iybLOd0LFSs9uTRvygo5DqzfEWrs05prewFT3+2xV99w/+z95N6sDD4oEhfybrtwru1ay2Pznc5OKFeFl96LlmG58w2auZRhidnPoNScvt++bG4Nr0BlYCNc2xBXBiBx0t7PDrWseCUomAcc2N3nejFtvV6+7Rl5JmcqYiQZeFXMW+1LhlH2lF+mrV1HKoBd+7z8ZvPbex+1NY3mHphLiQpCqTEd9na4KhDd4DnzhSArS67m2fsSKTZuneRbT9ezavj6Eh6FadNvYTgtZd57yG1YDlDkeZsNsofrqKgN+TBkb498oLrT9sUwWB4Bil5AP7u3/27X/jCF/b29v75P//nn/70p9vt9t/8m3/z4kf2PKCSKKVYgt6AzdOmbB8Bx+vjp7VOBcJaa62YMxyvTKtXfIbj8sBdWbIcd3Rkr0xXspwoJs3xJoWMUpLm5AVZURKTSbAdugPqi4bchSSMSFJ9dNXgIykqCDx2NhiOS2ZEKYli9rbpDct/Ny/IM7KMky6ei+viORS5zrurRolSIsEWuC6WYHfzjIRTltHq0enpny8gi4kSPGd1xL9CImJbZ0zMhTxbHCLP2kNYHeR9+mW3Ny7ut/KqP/uEhowHhb1RtfY2yg7H9xiN8U/l7Wwb3+Oore/hSoBj43t6aGFyrlVfGOPaK4/GcxmHVytwBzYbuqy528eyEZI0Z3eTm9ceQ3CVZoxDsgIkrkO1csbqUenuonjdG6O0M+uUKGUcAYSxLtCUQkd71YBun2D3am1uPBXm8yNCUKvgu8Sp3ocTggCaddo9hiHBXGpcmbR2B7C2N1NxltfnYxF4ZPnKPcIs53rZNapVePUG7z3Ec/WaRPWt299mu1ny86rsR1XITP91MOKwzevP7/rNYDgHJT7un/nMZ6adU//W3/pbpnPqk5MX6+IbxyE+Jfe8eKRYF2AFLr3Bypk+TtclP4TFUac8o6nEQtNVTeDqDFOSwZx6wbW1uj3Lce3lKFNKbAvLYhzNAvfhmPce4ro4FnLiCnd9l+3Hr+w8k50mhWQULm70F4QJr76E65T0Wld2bMMxQJwSpUiJ7+Pa1KoMxwgIYyxLu8IlMAxx7ZX1dlIyGDMMeXSsFzxSYtlYYAf0Q9p9djbK823ZCkv7wCdb3WqnkOyfo6ONjrpWr/qKYlUW0LH53Ce8up/+tx8lNV/YtshyWc2Sj++5uxt2+fpF1QAsoYz2lUhM3SpZRpKQZVQC0oxr2+cSDWdrE5YIWt0nyU9/1NSr1Ktsb+hWwZ77GKlKtbQ+OMFzsW2Q5AVxys39kurSeao+gyFe2c2T51p7s4TnMhjp1XWUkKTY1uyEq1qC0Zhahd6QzY3Lf2c+dU4vYp1FD4M4JUnpDsozQa7DcYeN2spnVm3orWku+7jvxtde5v1HJc9OURDGfOyl8t+qV3njdUYhcaqdzapB+eQiJcfdEhdXy6IWcPteieOkwfDCYDqnLqLiqsGIow7A3iaVgEb1CdV166UCgjPymk+L/W2G4crN8SLHWz2d16okh3hOSXCvYuI1rRZBZ81Pzwqj8cIM5DjUK/QGCIEQxAlOBdClrr5HnhPGy6KjwNNBwFQ1OxzzwQH1JecEh3aXPD+XKOKxcByubdNRLTktfUF3t3hpH9/T2wVLU9swJEmxbeJkoXfJKMH3tHTVn1TQqtgXcF3CmOqiNc0oZBTSHzKOAQR6ayKMqfhUKwhBo8o4IkxKLlNesLdVnkC1LW7scdItqYuQkjDi5b1znZ+X9nQzqVLSlOrKCMxzxGdf837iZfdkkOeFsC32I99L1zilnPqbouBH71MPEBZ7W4Qxo7HWDo1j4oRPvXreBreSc+0efPi7S22znMe85fz4Xoka6kxaXTr9uSdOYFm4DgcnSNYZiW7UiZKSmmyl0nn1RsmvNGo8PNYCjMEQd/FtU0hchyRDRLgOafYMB+5hTJzohI7vzioNhGBvi3G88i7LMoqifDmk8N11zZsqPunqwpUnOKW1Cq9c4/1H+J6+0LIgyWlUuXlt3baMENSrnK5zVruUKnGj3qWdXnklhiqo7Y3Yfh5bpxkM58B0Tp2jkJx0aXUJPG1yEsbaRetTrz6JCczuFmG0OuN4UdU21YBOv/ydroLvNUlHx9baxEqwEE/IgnHEzet0euu+ujSayXPa/eUvrXj05nQ76g1eq1DxCGOdg5//tDRbjrrygvceUquUxFiuq5slPfUeipbFTlMnNaXUHU8VQnBzn+PubF0UJiQplmAcw5xmXRlojkOdL/dcRpOm3/UqTQ/L4rBNo6Zvwjih06c7IEnJCgSMIl1XYFk4NnGinVsCn7xgHFJd7LRSFIwjbl1feVxbG6TZsieM0iDdunHeOraNOg9bVIOSSDRJubF3Zs6s4ombO5Oz13KIo9XrT7n8acMQ39WRujobFZ+8AIkQZLk2QToPuhDZ1nXSQsz0x6ho+8NF7arHwijkpIcEJNcuVcsbxrQ65WFT4PHgiHpl5dhUDOo4HBzjTGqIlf3OrRvlIZ1j88p17h2AErsvivIrHlJiwThio/6hjMw/POrByQsA1zm7KnRKmnHSpTvUd46U5AWbDXaa+kzWq7RXhKp5we4Wsli3orPKdpymVHx2NumXNZeVBUl63hXsPI0an36NwVi7o9qW7iH9BA/COKI3pDecpT/G0Tp9o22TJI/9LQbD80J559R333331q1beZ5/+9vfrlarX/nKV9w1bc+eG9o9uoOF3IOKqGyLH7/PZz7+2HG26zBaqQcgSxfUih8dtQqbDfpjlvyxpSRMePXGGcdVq/D6TU56HHeRBXGK57JZ57WXcV2OTlYuaYoVlX+lDn25xLZxHVyHLNe9UdUMlxWkIaBl6yor2azP0u3q5gxjPGfltKGi4Y+o+fkq6/rNBklKd6gHprKJatZXQs/5TxhFBJ6u9D3d4chzGEe61PKdD6gFumbXtrUtt2URxQSB/v9RSODpneUs19JYtTDIMraavHJ9rcxJcG2HWoXBmJOerkbd3+Llvcdwn3BsPnGTd+/N0nJMUmu7W2c4DuU5gzFxAiDBd/Fd4mxlx6vTWcPTNdlCLCyWyjxtylGrxyQlTLDQEiy1ErAs3ePziVG+/t0hvjO7P/tDDtu89tJHdceuZxyuu8rK2KS0hYJCrWY3G0QxWY5lEXhnLEI2arz2Mm/f0asg0Mtg2yEr9GJe7TJdlsBdSnpD7h/hOthC16I0azQbZ99FacYP36MaLLzwXRiFHHf49Gu6HcH+ti77mT/GLKdWYadJq3vGt6w/MzubFAW9Ef5kQ0NKslxvPT1ZCsm2190G50T5NS2dnFwyHGsTzNOIqypOMxguhJKX6de+9rXf/M3fvH///re+9a3vfOc7URS99dZb3/zmNy9+cBdKmnHULn9NWBaeS3/02C+pjRoHrZImgkBRsN28IDtIIdjbxrI47uA5WDZIspwk49Xr5zLkTjI6A2oBQGPSkPz2Az7+MrtbDEfli5MoKVdmWwu1j1LycGgdDsSruTWOLNdiw5ZVZ5INneo9igIbbFsHpmFMUVCtkKR6YGm6LoNrWRy1H6Pl51NBhb8Vnw8OEIJC6iZcyif79A9LibB0ZL+EPcmodQZUAoSlc8aoOBKYdET33NnP+x7Couqzt4Mz+RXfPe+Np0TS13e0WecTxEyBz6c/Tn9EHNPqgWR/m2s7Z8Q6yjF9tgsvGY6IUuoVsrwka5jlbDWWY9wzDZFO+xKuYjBGSuJ0YembpIxCtjeIUj72+L0np5z06I+Wa69tm1rAew/41Dn6hj510nzdqbPXJnfnf+yxVh0qdAs8XeMhIMtJM4SYhJWSKOa9h3zq1QtKecxz0qPVXZCcOTZRSucht66fkbHuDqgFJcGxbVEL6PR1gmO7iefy/iMsG1sgVaHnDlsb2BaOva5oalW9yvx3qecujDnqIGBvC99jo3aZNotFwZ0Vfk22xTjSqZzTnPJ9NxheHEoeia9//et/+qd/urOz881vfvN73/telmWf+9znnv/APYzO8EyMYnjMwN11ePUG7z8imGtlrzZJaxV2PkRLkVJvuzVYgr0tNuqEkY5XPK98LjnNOOL+gU7xzn0iDZu7D3ntJYqC0XhxZ1MSJVxfUfmnrCfiBIhz3npk/7gtmr58ySvGkrzgYWpf98SNabJetWFKJd6cDbCKHvojXt7Tcvn1doqXyEadv/AJxhF371OpMA51seAy6poyyzimmVbgABYEAYXk8ETPc6NQx+hCTMQFE39JVSowPSG5pOo/+SpRiLOdH9dgW2w1oHHeDFmccOcBtepMMSEEjkPdYTjW9/D0TigkScLmRtlEvnbMpb6EpSQpD49p1gljXYg8uwltuiPe+BB1clnO4Ul5gCsEgU9vcBkxylnKn49KryKo+IxjJNpYaZ5C6pXkux88yf7nOVErNCkRzPouR3F5WkdA1ee9h3z64ytD6rzgqF1yiSVkGbLg4RG+rx8xz+ON10kzndqYDgCoBRx3VorRk+TsxL8QbNTZqF+Of24pUVIuibEt7T2QlPkfFMW5vHENhueUkmcmz/PNzc3vf//7165du3Xr1sHBQfIi6MmyfJ2C8In35upVPvEK3QGtDpaFhCLnpX02G+eaeFSvUMCx8Vwk9IdEMa0uWU4h2d1iZ+O8mS2lN3hcekMqZZsGCGo+wzH727RtDts4NgIKSbPOztbKulUlOO6PpOe+9ch5OGCnAogP8to1K5KCStXpDHIhuLFlkxWMJnkXpQyxhNYBZzkVbxaP6ozUihe6LNgta9BzYQQeiEneutRKTWgNhurlOY6I4pkOO82JJxYfhdS+zpnqSyJmChxO1xXIcg++K0tvSGVFs95aBddha49xNDuF+1vlylrPYTheOcGf55woIUG7r69C4CMhjokSgKpP4DOpH35C1rRQAGybg5NLCNyVpn9VE4CnHjapFXgYE0b0B0i1CJ/cxqpaV/U9qPhYAs/VS7gnI8+1Jvu0S1V/xL0DbEtrw/KCl/bZajBcox0SuA5htDLpnk2aIqtmFGo5rcpFlHQtTfnzd6n6eB4SturlzjmVgJ0mnT4oVwOhH3zLIk55aQ/PJS+IEx3y+h+uS3RRkOb6Wn90ez5JilN2m7kuWYFnlesbo4SXHl+UbzA8L5Q8kL/0S7/08z//82ma/tqv/drdu3e//OUvf/7zn7/4kV00S6Vm6rW4RJbrRIi7Wks9jwqhfI9rO+xv69DKLmtneJo4oTvgpIdjIQVFzkaDNCVKyHJtnggctnhwyM1r3Nj5SNzK04x2T09aqiZvHmHR6rK7xd4WO03dolxYZy8PNmpE8f374TttsV2RwIZIAyH3RZRalhT5rohaHTeu1nyZ6YrV7SbCIk3JcyQ4No6DJYhibaFd8Umz5WiskMQR/VBXuQHVgEbtI1TKppk2jnBsgrkeTJbFzqYuulIR+TISKcklls04IsmWNzGqAe8/IoqwLLICWWBZehkzbXE/Pa6p1bpyZztPj6HxxPxeSUsvpTKyKDhuUzs1K2eZDiO6Q169zu7m2UnuRo1HLeyyNaeUxMm65W6S0ulz0sO2GUfkOR21T+UgLCq+tgyycnyX+BzJzlXkK0QpWUaS6ezvSY9G9cmXXlnOcFItoAz4ziyprPic9FbKUeLsyY93HmXjPRxz/wjLIomRBZlEyIl/uUWh9qaEbhGq7knXIUp4XE8RFZePI9o9LUvb3aTZ0IdZFDw8ptPXofC0yrzVIU5gbeMCx9YPzqrvLaS+BCp3k2V6KvF90gwEvkchGYzY2SRKufuAWzeWEx9SYtuMQtJstu2TZnget66zUafV5bCF7WBBLslybl1n4/Hfdco84LCNPdm4295go/50LvoShSxfHwrY2qDbL9nbCWNu7F6CVspguDKUzM3f+MY3/uiP/gj4xV/8xTt37nzpS1/6lV/5lQsf2IXjOsQpMmEcIia5z0aNwEMI4hjP5Ufv6S28rODlvZVZ8ySlN+TgROdW97a0n8n501RhzO37VIO5d6VLp8coxHeRzIIq5dH28Ihen5987bFj9/VuGEr3PxgTxvqHKwH+ohu0pZTTli5BO+eXjiMc+yD1msSk1p6TvGKFo0I8cBp1K6/KJJNiw8qtky5VlzRjZxKonc57TeXynsu1HT31KqKY9kDveqsE0kmP7oDNiP3tp7/VnuWcdDnp6QstIU25vsP2pl4ENmu0ewReyc5Alk7x9M4AACAASURBVLPZIM0pcu3zMD+8vNCqCdshLxAWjo1UDjwWtk1RICHPJoYVuW5cNQq5ee1sy4gwpjugN8S19Z2vbEC2m2c3Wnq65Kd6Qqm7JYywbC1MPzzh/hH7m/g+tk3glQe1rsPNazw8WnbqUJavH3t55aHFCe98QGXy9PUG2BZ5gQV5gTuxqXFssoxxxNbabu3rOX0TquMdR3pzKS/o9jlocW2HnbI+NevpDbl3gD8xTlXGWRs1drfWLcxqFTbrjMKS1VGWs9tc2VfunBSSTp+DY7AYjMgyvdqXYEuKQnubWnJmSJrP7YiqGpvHQkoO2/QHeN5swTYOaXV1R6of3tFL5TRHSoqCepXA19l9wdpXqzhDp9cbEAT6ZBaFLti1BGGE5+hGxWLi+lqvUPG5+4DPLEqw2j1aPbab5DnpJHNfrejRHp0wDBdWvFJycEKc6BJ5lUqY3gmryDJ+eJdKsLBsCGPafV7ae5JSVOXkq/eNHSr+wgAci+KUcD+O6Y0Qlq7e6fTxHFyXvCDPeeWa7pygdgOqFRPEG140Sl5GjuN86UtfAn7/93//l3/5l3/1V3/1wkd1GeQ5vSEVb8G7WinCLZvBkO3mQorupEeSsb+1PPUOx7z/iIqvDSWBcURnwE6zvCv1NLWmAl+V4bh9b0Hjq34sirFsRnGJ+7Vqbt8ZrGueN0+U0B9y1NZqg73N5eajTJrXqL6b01dtlhFGC50+zuqPucwo5M59PA/HThLH9p1qHt9ywqEbYFm5ED3phLiuzIUoLEds+Q716nnXPDtN8pzOAN8lSTnu4NpIQVFoNYWSHqmd96cr9MxyfvgeFW8hL+W7dIbaMd2yqATc3OfeIZsNOgPdUkpCnlMNcGzSjP1tHrUW9n+UrcRojOuSTUJzpWK3bZ2ytSwcC0sgLOJMf2CWgSBOygs6p4Qxd+5RrS5aXjh0B+Q513Yu3Mdj3nVUMo6I01nYJNWeRsoHhzSq2DZ5wU6T7WbJMTbr2BZ3H+I6WEKHg83GrDpWSZJitc8gqPj4Hp0B1bnyj2qFbl8PYCrW0iMV2BZhCJt6tKrrLegg6UxchzxfsNxR45n+TS3AtqlVaPeQ8rwPuGIw5sHxgo7IFtge44iT7rq1q7J0lNAb4k/KCVT6f7PxYSVnSvM9GuuOY7m6OcXMVVDYZCmW0JXcqJMZzJKvT6CwP+kxHC/7oAuLasDdByQZeaa1McqP1XF0QXytgoCTHkI1qpNUK8vJCynXPV+DMbUqRa5v7OkKpJj0XnAdfcsLGMc4lr6vlIdvlFAUpBnHXT2n2PbygureIfXK8vJVCFybhy0etbTwRiX7r+2w3SzXhUpJq0elcmpnVVDxeXCkH5Dz0x/x/iN8B8sBSVGQZDrnpa5s4JNmc/c/jMdEqT6WwqLq4zqMIpoBO5vEqV6I6rp8yWGbrQZ7W6Yfk+HFYV2C9p/8k3/yy7/8yxc2lMskSbl3yM4mvQGuo5OOAiyLKCUZ0awvJ6hch+EY21qYSuNEW4nPxzrKRaTdw7EXLPDSjE6f446OCYqCLOPWDWwL112OhrNCW6mo5J8zeW0xaWetpsMzU6R5wXGbwzaeSzBJfowi2r2F1tOqb+I0uGHuneg69EdsO/qL5FluBvOEMXcfUq/po7MElti0i7FUGU1bna4EOxF2UWC5Flm44OK3xJJ7txDsb1Ov0hvy8AhhYdkLXRiFwHNJMk56s13yp0Knv+yVrnBtekN8TyerNup8wqc3IE5IC8YxgYvnapehZgNLcNzVmnUBtoXnEqf65KjjLXKkmLltZDkOWBBlBB6OxU5zplYajMlz9ndW3hjdAZVKyepLXehKQPNDWKaUoqzlw1iLx5QsQTlmqlOhyHKihDDCnnh7S0kSY012nAYhe5t4gsGIoiifvOtV/sLrWmAGuDaBr9sXjELuHU6CMEGRk2Zs1OiNFlUBcnZZLUGeYy3e8N0Bt24QJXT6dPoTbVvBZoON2hn1J4FHs0EUacFAmhHOOVhnagGWk6QMx5z0eHTMtR0atbN1C0XB+49O1ZQDYNv0R7r/l7oEvjcL0Kc/c32HepVhSBTps1evUn8io+55On1GIY4DkqFqiTX9QFWHLXBcvX2k7n/1jVMdeV48nnBoTQWwOrHqnT+9edQJrwZEsV5KqX91JtcoiqhWZpcgzVZuQUjJ4YnupOE6WmGl35wTC6nA1see5aQp/ULvod0e43vUKri2NtHqDha3YQF0WH/aiqqQtHq4No4zafQmEXDQojtktzmTHs2fjdK2R6oEvJC8f8BmnYpPrXp2m7DegEetWQILwMZzOepQFOxsAngue1t0h9qvKYqJ09mbKsvwG9pYrDtCCNp9apW5rxZUfEYhCK5tX5pVqMFwsVxSg4+rRm+oc2z1Ct3BZN9T6r4/1orkmWNz1GZ7rp98b6g7Vp7G93hwTLOug4A040fvUQ0WphPpcXCM58/qdfJJ9aEsJrIWoSPpPCcvyHIQCMk4pl5hGNJcYe8oJZ0+9w91PVyYM5IEng7fKwGtLq6r9eJRQmdiaV8LiLOF17Rq8VMNyAr2H+d12RvM78BWHJkU3HTHPenp4uC5/ei8kJ4DvscoWo4qpsTxsuOkENQqJBn1GrJYSN/mObkkTQEqAccdXtp9OnmaLC83jlB4LvcPZ43ifZf97Zkx5bTyQSEnrUyWPt8SemoXAs8jTcGa5NqF1gK5NrXKsv2obTEKaffKk7VRTG+A75GkuuLNtnAmKUDXYRw9tcBd7fMcnOi+UfUA3yXLGYwp0L43eU7FJ4zJc6KEIicrSEFKAl979k8vmXIWUgW7qjv6TlkyWOULp/RHfPBIB2S2TRTTqOJ5YBEE9MakKTKY3Ti6XbyWXS/YXEh0feoo5L0HM3WNIo75YMBLe+tOoBBsbfBuj5qPsEgz7MmH5wXVACSdHraN51Ko5lwRnT47m+U7ePNne1UpjvIZvPuQRgVhaa3FZoPNxkIAqupBT7r4LrYgLegNOemxUWVv60la9qiDmsbQBfrdpb8OJBQFto0FOfrhFXNRmkpVRMnjfXu8wrokL+gMtNhvKdWibi3bZjDW2rY8w/bULYDj6PWk75HlbDdXpgDUhzg2G3V6Axx7rpZZIotZPyZlIWVZ2Ba2IFMykYJOj+3mTE8SxcDCbabyOKe1Q1GMa+t+BbUKaTpp/2QR9YkTBOxvL+ivSj1e4pT+ANvGsuj2cW26Q5JHfPLWuux7lnPvSBv1LuG7HLapTbb4dprkBd0BvstgNMm1F/rEAnFCfwjQ7+O5est3/ka1bfpDKv7TTzEYDFeSddnZf/Ev/sWFjeOSOTjBsogShiFBQODje/iefjsoR+FSXFtbTCiOOuvyENMflpJWl2plOUErBL5Pb0CWM444atPp0enT6hImumQW9Cs+SrQgWAkkVGue9x7oN/sSUnLcodXFsvA8LEsXYKU57b4+Os/VAQ2Tl74i8MmyBesMpecpJFG0rvn5EmFMZzj/FzeqRW8o9VZDnuvGopN98CiRjYpAwFaDcVyyP56k7Gwuz2Eq+ZQkxMlCJi/JiDMdFqhq126f/3VXF+19SNa0E1dYE3f2NGMUMhzrFBpgW8udmLZPaaZV/121EaTq5FTxqLK0twW1ANvB88pjNcfhsF0uC45TspxWR1cyjEN6Q47bWpMqBCe9kjOvmiiNQsbRuSy9gd6QO/cZhFgC2yJwSXNaPQZjPJfA1U3dqwFRwkmPJNX3p7pXbZs4WdCQgF6uKGybR60zpM+q1dGjiXrEd/UDeNLnqE2nT6tNmury4im2wHe1z4n+VkBlOlOqPlJq/0ol40lS0pQwZhgyHPH2bR4cMRitFHgEHp+8RSUgjHXNosr41gJch94Qx9HjVJZNliDwaffoDcs/UJGm5Xssqo2REgGqG0Ztvo1j3r2/8PYYR7z3kHoASmoyIo7JM056/Nm7HK24o9aTJHOjkjoHrP808fdUh2rb+gemw1ZfFyXc3D9Xxr0oGI457nDYJoy15mSeONFxs3q4FhBkub4c6oFqNkgTbegE2Da9IXFKrbJOO6Q+uSi0xkZp2ZVaRvWbUwvyqfBdf7Ukz3UTWc+dXBS1HWExChdaEEjJqdFTFAvNquKE/gjP0UIvx2Y0phrQ6dHqzk7y6dYHaUZ/iOvOpioh8ByqFd75oOTZLyRFoQ2CV2VbAM+bNYe2LK5tc3Mfx6EoSFIch0rA3pZOOgxHWBa5JCuIU4RgMGY4XnigXIdROHOPMBieaxaW1/V6/f79+5ubm8Af/uEf/v2///cvaVQXjoAsYzDSYcH8hBdPwpTynIqY7VHma1tSA0LoEFn1MzotVVc4Nic9XRc1JcuJUp1xd11dvCjmAlMBCGoV3rnHG68vj2QU0u7jufSGy6GPsqifZrAetUDSHhAl2shMbYwWhXZFUPmh4YjdTf22PSdZhi1mFsVwPRz8hY1GJiedfZTDfRpR8cNUfHwXLwoZhVR8pOCgRa2qN0aKnDjl+s6sLnDqF6E+x7V1rZtCFX0unRPHwXd552l4QqupUyetwbK0480MQZxwMtalq3Kih37lWkmWKPD09v2USjCxH1FlcBMnGSb6GcfBStfZbyvji9Mb+v0hYTyr6xACC7DpDmjW8dxZQnTKYMR7j2a2G3nOTpOtjXWx1DjiwRHVgDghTnTKXAUfqrJZ5fOGY+3hWPW1HpfJ3lchkcWynmfpYIXQGgzXKV9HDcZ0BjqvH8a65kGtYFUE6ThEic6pT593YeucveoHJAvSDIkuIlQPte8xHBMlOrZW/rm+j+tiO/SGDMc0qtSr+sJNawTjlCimKAh8XqnS6uqnTNmGqMNZtYM3v41zftKMKNbeqfNYQjcDUl1gVaPQWkWX2jtz4j0LLMFRBwn7Za2R16AWHorpUy+mmXU5SbwLbZWoFmxAmmMLDk70Ltn0t1SpsVrwWxaBj+/q5XG3r7sRq3z5uKCf06zPVGTzLZxde7nAVE0KetgFvsfelk6XjCPtArm9wc7mute+Gv9oPMmsM7GEktj2bHk8jdoLqduoMVe4HCXadkZ9kW2R5rN9J3Wilq5CMfc3yk7ntAK+kLguJz29TTf9qCnKfKn0Da8KQrpzVVWjkMGYVlfvD3veuhjaFnrnczqYehUhCMOFOoQoIYp1lT9o6aBqbaFq9Ku+rngZjsgKPniE57K7xUbtjEdDL18n2RPfe4xKKoPhsll4Jkej0fT//+E//Ic/8zM/U6+/GHtPEuLSpOnkLaayNSXh3dw8pPSvKm2mxJG1Ct6SB4sASJJy81rQljXz05vCthEgc+REwDP/VioknqVrENVm4pJsQ6lNSnN+YjIxJCnjSMdPepNBaJthJSrdqJEX+pzsbpZ3RV2FlAxD2n2ciRF7GAkh/vet6L2+F0XStnCQQIYV9dPXr9tbyRicmZK7ViPLaPe5ua8lRkoInuacdOkOCOYKQ1X+2LK1aUOalbcttCx8j8F43R6rEmRHcw6Pp13Dw4huH3eujK8oaFRngXKe6e5L8/sDUvKoRZLOJj9lRdqoaW33dMxqiyCbLD9UBs6x9e5BoVaMQhe6reK08UUU0x2WT28q17u7SbEYH7f7HJ0s6lZdRhHHHT5xa6VgoD/SYpVpgKJOkbqNo4kzo2VpBYJlabm5Zev43rUQEMXk+SySKORs8aAy3PcOsG29yb7ZWFYcKVMmNQwVtYu5IDKKEZZugNUfEac0alR8XGvmZq3+O1+6mubUKrT7+I4WQkQxloNgVqWqluv3jqj4+hRlOdsbAO1JjbJyPXJtbGfycpCMIrz5IkgWFWsOUbKyI4/jzIph5pk2GC5pJyTojbSJeJLSGxD4dAcLY1BYFuOQrq3N7Acj4oRWDwHXd2lUV4oobItpOCcE9Qr9sa6gUQsnVVGtD8HGdUkTHfJub+C5FPDgiN1NdjcJYzp9+sNZYVKcEriEyaxV1iiiVqGQuALPYTBC1HQUG4YgtI8qkiLXlSST8YHEdSgKGjUEFEIvnmsVLaT0vTOSNYMRYtLvWaXV84IiJy4QOY5AWAihFTVS4jn6DnTsWf7IEtpX3pr8cT4mtq2Stqnzq1yl51lC5V8Q+C7Dsb4ZAk93cFMUBVE8VxcuFxRKts3hiX53dfoctPD9mRJyOCZMqBXlxRil7xxr0ZxHTT2qYlitKCTkhf6ZPKfTI68RJaQZlo0ldaeFwxN6Q6J4ZcVqktLu0R/Nsg/9EfePtHumwXDlMRp3APa3eP/hsucA6PR2luE6ZDneqeAvK/RMnGa0ujoMUi8lFQqHMRWfakWHwlrAt8K8Vn1gluGcSqIICHzCiKzAW3wZFYXWv6ryR8cq8ag+blOv6n3MJJ314/Rc/fIaR+QFtqA/wveQBWmOkHrr37JIMoahDoYK+XjNzIHekJPuzKAmz5Xa0kniT2y4mZd1MjvNwce32bBTNwnxPa17UW3PAQtswcMj3nhdWwSe9EgzwpjAJyvwHJ3qdp2JXXpZOkrFx9oT2iaKVwbu44g793Gnqy9JK6NZZ6c5y2D1hhyeaHGq/nzAojcijAh8bBvP0/HZPKpqudWjGmiZ5lFbD1U5jcYJrqsPpzugKAg8klzHu4UkS3AdAh/PoxjSXJQtSbSlDJIkpT/Sqtwpg7EWlJeiBnBjrulYGHPQKpmJLaHL766XWdAUBSddfcNMu70yl2Wc+uRYgmySBFULtmrAKNQntiiQi1O7WqhkOZ0ejoNtEQRYAh+imDs9PvbS7EbNcjr9yeCFXg9IqbOb6nFwlCxH6pBXPRS1gM0GvaGW7kzLVNSQ4hjXxXN0uJkV2r5GncAkRVhkKVmmHd+VS4xrT7ynJjbbtqUdadsdrm8jBPP5SglSqSnmnjtLLEgmlqj4pKku+Z1nFOma1NJ6SsciSXVLBDV+a754dA5VSdzpMxjje9iWXs71hhy02N2kUSsxH1QP9XSBpzL66iypz1TrDeW8aSt7GZs8Z29iCCsg8Gh1EHBwQjWYHYhSpPRHAJ47y0/HiZbyqzJ3lScOY3KpN3NsSSbJJUWmUyTM6XZ8j4q/IPVmYpl69wGfenXl2inLuXdAvUqnh7SJEr25JNQ+bUEhZt2sZKE3iwpJni9fHcvSqykhtKZoSlGwtUEYE6cIdKWQmNQDpDmBW7K6kJPckJhbBngu2xsMxxPnysU3Z5azMZm/slTbYSnvnYPWrKRVzS9pjiwYjKBsiShlSSbFskkzXHfSr6pgECILfSzK8VZOg36BLOgPwdInUL2i1R5yHNMdYFmzUqL5o/jx+9SChS0I1eDvwSHW9Scs3jAYLhATuAOwUSvZ19MvC6lzOacTlnnO3haOQ5zwP+8wDnXnC/X2VLu3FZ9xqDfflbeXygMlKUmi361qClTvHSV/VDmYJbmFJfAcXI/haCa3kBLf02la9SYSVpmpsEDCOCLLZnMPyj8hw3NIMgKXKJ8Y2ggsQZLpCVX1PALafSoejsut649xetOMh8fUKowjpKWnCjErNXNce4+EmotbAGSAyjEXi5Oi0PvL//M2GzW96uj0sCyimPEkKFS1hnmh105LSl+VZ9pqziaA406JNWSSctLl7kMcG2LqFb0qCDyimB+9z6df08nUe4fUAiyb0Vj7M0ZKUwTjnAKSFM9Z6fbtuxy1GUdUgtmcodxFahUCX+8YKKmGZeFCmmNNagfjhEaVOGGruZAZVds+U11KljMOaXe5tjOr4FROfI0q4zLHbgHjxSXNcLwyp25Z9IY0KiD0Qsv3tL3pTLyL9kgBnbCcfpFcbJPJJJr3XfoDLFevVZTNvB58odNj7a5ecleCBRlGLeDOnBl2MVepbKl0uECgQzr13UqPpKpRVWpfyaArPvUq3QGbDf1EKGO7Zp3tJu8fzM7DUqxjCZ0wtl39T0rkoArEVaXK/B3uOdR8BmN9aOKUxaRqK+t7Ose8RgxgWdy6wcOjhQ6acqKzWtlEefJU6sNZK//LCg5aXN+dfX6SEGfECR8c6H2JRg3fnbSe9agG3NznuKvvVcuiWee4S55h2RQFvksB9mSFFvj6zblE4HPcXa7DVn7hlsUwJPAmRkwFUnU2kPqGVJuKSYZjkeZ4DkVBXuhjVyGpNVHYN6pUApJUS71n50kgBI0qt+/zqVvlOrEwUr63bNQ57syJWwRYOiQNHN3rVI1WN/PySHMtGlKvL3vSJSOKdQU5c1KWPENAnOiLlUdUfF2DUa/pWuQl5pthT5uCqwKbow5VfzLayc+oHTAhGEeMwtkkdfeB3uZVp3ocE8c6Qa5K6pWN6bLXcMbeXDQ/juiPaPcoCto9ZIHrkmYUORKE1PPvdIWPLtzFAgrUwc17PdkOWU6rS7O+fPP0h/h+eeKs4vPeQ954/bHlZwbDxbIcuP+P//E/Go0GkGXZD37wg1arpf7+zTffvOihXSSBj+/P7K6VhC5JtWLVcYhT8gFbjdlbIM2oV9hq0O3z57cpVHAvoEAK7Qc3VakmIY5L4HPQIo5p1BmOZxOnkmmqxLxaJ6g9+ihhMNLCEqAasFFjHPHKdXrDSUsaqAY6hFVMGyWq9FKgti8lYUSS4k+mBIUQ2EJLZaTEnez8FtOFSjGx1hFaFxTG+HJhR/VMlFeAEGzU6I90MkaVean5L89BkhYUE/9mmWPZ5WGi7hle6NnUmqxDVEyv3MEKyVaD7lC3sJnKnFTgsr2xEONOa8vGEcMxR23dusj3qHj6FZ8kjENqVS1rrgR0B+xuMgp1UjPwdDGcWhopLEhTHViPw5nGRimOrMka5rizkKtWof8opDdkd4vNBuMIz9V9c8WkBZjaT1eNHl/eR0ruHU4MmyVtlYSeRO0qT1yt0Opi2wuNVFQfUBW7T6U+at59eX/hKp/ujjRFSdLfvU810HdsUdCs02xoFzzNZINe9ZlSi2U5kbCrVWsusS3ynDghzahUdO2y0gWppgdZTr1K4BFPhB9piudq0apSErs2gcdgrA/WsmbKt1zOcn5SIic3uRBkmS5+8D2ERRjS6ZNVuLbLret6A0o9HV7OSZcsI0wRkxTvVIjC5NCULEdFTqoQYrPBKNRRoNr0mCIEjRrtPuMIz9Hdf9R9opKC6mqGg4luDXpD/apR8u75mGOjhtzj/iGei2uTSwpJkeMGVH29aZOmM3WKWm2qoFAblaxVCSeJ7oqlCGNdm6GqL4Yh9QoHx0jJ1iYC0ozNBtsbNOvaRQRwHK5tMw7pj/WCRAiu71AL+OCgxJpQX8Gcbn/B0kpOlEVyUrVcCPKcJJ/ckDlRrC/6MMN1/n/23uTHsiQr9/2Z2e5O521EZFtZZNXlIuqCeAP0Jg+JAcNiWEMGSEgMasbs/g2IAfMSEvwHiEkxQmLE6AleQ3OrzaxsonMPdz/t7szsDtayvffxiKwCXSqrdOWmUKbHiePn7Ma22Vrf+tb36UyTBYdEg4mRzGpxclax3rPZH3lZDF8nmcm85HbzBmQXqFvaltu19qVoHcaAJRMMouPynK5TOXNn2DfsGz0kWXKlqCJzQJb69Y7FXJva84xDoxtH07HeYiyisykogOwj96qOXT/BlSOPJnpTecY3vqbUF3kcgmVesZxrq+hUVckY5iVXt0S4PGXfjPNfZqwk7dJPMuDusjIMofzNWpXm5xWhZH9ge1DTkqHhQUhx05TSgIlp2007QtNRFaqLf2g4XerWNh2fv6QqNRN27hjWMT+DfvYwHsYvxziKvS4vL8V6CaiqairiPkTw/3sOY3jnEbdb1inUE4w5HwLiyKzkZqMGqD7wziPdfj55hrHYoSXfQdCffY8RgmzG6UKZAK3n85cKoGZpjctccoGx9F434FnJrNQOqgH3enyuwffr7I4Q2Oy521KkauO8Ul2zsxVPryhyosEnevF0xKCIlCBPQdQ8EqFwWDFl/fWBH3xy39jvp4yu1+PxgYiWp4dOyhjwRoWBm57TJTdrZssjCvJ4nFENa9Z7rME6zKRUIhueGHacr7g80bq5aBHEoD5TY8Ghp+npPS9vaDruNsxLqkItnOpGkWPREc8ytgeMocrJLM+uuTxV+3EZ81Lb+Ia+K+lxzBytoUmsg+1ujI8XFSEeRT91o4GCgFjXtzQ9dzvmpWo7CGvCWKyhyFnMONQKNr91wbNrZoU2bMicES3wYfcqCz57zmqh3XJ65BV5ptLmw7Sx7n6N++rmfh2574lG0b66YTE/gh4PDdd3fPjeWM4qc3YH+l5J+W2PlTp4o7HFrKTv6NAZKCGC0BKyjCxjPqNpOF1p6iUYuVTYpUPDJLR+F5iX1A0IhcxxfqL29ZLvicQqKTGOEayKfkgmLJQnE8Gq9tHJEmtYbzVHWs7ZN/iAD9SN1s2m9a4QlJo8dF1GuL5TrwYSUWGaDkmt4J3HygGTizC9WTKv1htOlnz8NOkIRTrP2eqIxAWcLllUvLhls2VX65yRXsk84+ZOjQ5kCFrx5FLnSd+TF29ujBEoerMf9f56z/Zw5CTV93QdeQ6RptHmv33Nsysuz8gdr+5Uvz/Co3M+fF/TeznZaY/H62PgPY9Tcdp9bpSwMRDYDGApS3wPlnnBrFQV0duNPuAihxIjIalSdr1Op7qHYSlIE/I0JYQvbnh0fr80sa/55BkRNY7IhjlmjlADIcKJEqI11C250+RBe2ejXjdp12k7Hp1xeaLRpxhsk3h31QUxKJemrjk9Yb0hz+k9LiXkIXK6GFettuf8OLR1lkdnXJzStry8GRuE7omsyxwIiYC0OdD3R+lNluk0EACrLHCGpudkPiqZHho+fzlWTqwhz+FAiNrQBQSfmk/SJquLBpg4/qKkRtLqXRZaN552YMfI3Yb1jrrVXM5HyowsU45c5nBGi2zwhWqqD+Nh/KLHUeD+v3l0/tPHyZKbNU8uaDtuN1QTMx1pypmVSvZ4/y31gNjsuLrh0GCFHjDZIVS6yykUJ6aYmx3RaFmz7TUUmHIZNzuspwg/wAAAIABJREFUwxnanhxdBKeQgJTvTxZ8+oLs2Fq167m+w/sjB3jhxljLejdSPMuMztP1utIJ2VFKxvuDbloRnFPkUoauZcnsM7Mjlvkzh3z1oaFpKXMsNJ2irSYtuBLaFE5tMttONToEUR72A7FDFyDTmdHzclBSE0BIqLoCUH3tPb7/E00MRnwusGuoa2KkOOH6VkP8PFNtR9mQhIQjrkBB9MgaDZeF4ik7sQzJGTJ3vDFb9e62sE+R0zBaz3Y/Km+27X09mczRNFg4NAkNla/rCeCjmgfFAI6LU6qS9Y5XayV7zFIX73TkuXrZyJuV65+RZ0cV7UN9P3B/dK7ClCGodqSi1EFDjXuxizHMZ/zwU957zPUdeTbqx0kAYdMlkp+dTcKXkSxTrFp6MCRMKXJ+7au0HZs9z18pd78slLgyDRqEVyNZ0MDqWsyUpixXTKO+qFG1SbNLZD02niKjyOgNVUHdst6xb1jN+fT5Uaih4GKvxKRhRgSPT1w4eclImSWq3muRa+npfoBqKHK1eV8aukkGK2lbjLSepuNkkr1nGYeG733Mr/3K0R2/27HeUCbPSx+4vmN/oOmYl0eYuoGTBc+uKDKWcz58nx9/jo/cT88jXc9qARPToqY9WqlEkEovhaFuKQqahrstGOqXZGJWYOgDv/LO0YkwmRVfNOLkquorSVnSDLNL4GozhncG8pxdfSQhMivxXiebyLaGqOSrEChLOslAMupGtarmlXqlyXCv2XL1nh99xrxiV6fDlWMz2rQjN2guPdkGY/jK2/zLj6lSOicVD7F59oa7DZkFy7yi7fjoKRcnWPcGvpPEuKAUqYszXt2p9IqFPNdGJhGjFAWk1Zs6MkV19PKMH3+m6ZnIwPukeS9dVQPvXPp5jo4EVXgEOs/Nmvcec3HKcjFeus1Oiz/jpeuocigIgbolRFxG3xMSg056cyVqn84H0rMmVTiZe9MV6XbD06tJn1Wga+lbIlS5kjMzy75RIQcfeOcx56ujrgaB6t9I33oYD+PLGl8qxz3GuNlslsul/V9U3/t5jHnFk0teviLEsdkc6HpduPe1ctbFsaXpeHmrrqWvF5RNEiuQ+ECo5Lmj6fCeAPRa0xwWcemHE1noumYXtXo4XdTqlg+WOMfX3+fHn42k3hi5WethKEgJXautftIU6z1tR9MpvCqxae/JLa3H9xQ5XeqR6jr8wKhJpI4Yx+REIlr+fYG7bFebPUVGjLQ9LiOmllP5/D5QWAxsd2o0Y63qDPheqZ/GEKGPhF7xUWvxPT4B7SaF5iZ1XMVIVfK19/n4qW6T8o27hrZVQbHccbPWeFrst6oCQiq4B4VpBXyVYKLtaFo2B73FEtr4+PpE0AhSbnrrX3MkiXpSgiTdTXi0MrWEqOpTgSJOlPsd9D23W1bzIxL5rOTlLcs3WWYOhyTMjdWcT56R2TcwPvuey7P7m1ORsQtgjjBjYV94T9Npf0U5VX2GwpFnLOfcbVIfQqTtsEbrPzZiICYFwBhxCaNuWlylcy9Gzk+UE1KVKmdxdcur9Vgog6P0TAx06kZDitWc5oxn17QtztH3qpmjEYDRiS1hXzmsjYlUk2fcbbjbUExCDUFG80wlOw+tHoDkw7o4TOgcIemRS+YspN7zk6NQOwTyjM2OzFLMOBj2tQrhdb0+hjGy2WtFaIAGrWE+49WatxJzY3fgxfUR4cRZzldc3ypIP3yvNERKRvrR5/zGf6EseO8xHz0d1yhp+ykLVkuNbAYy21TxRvKKacxkDFe3xIDLdFbnhXL3q4IffMLjc2aVgiMy8vyntd6a1OA+DAEUhp+9V4KKUNUlPdNgLhJ6KABFsqX+EAKHFsOoLSNPXGZH+CB3LBevtc1Mmg1iZF/z8oa+pxUOuhtpgfKZUqYLSXHFR5VROl0QAvtaKUx5QZXhe22X6gNVTu+53bCYsd7/NNdq8SJY77CWptOeYDlNOYybNcs5Fyd85a2fVtmYV/zKu/zwU2Kg70f9WamKNB1lniLmVAnU6xBoEkm9tJQFuVW/6unEeP7qWKIKlZ/vA77XFbWLuMmvyApsorKb4mvhu+BoIrc1JDZNq31W2z2g69WQdtadqsT2ntNyzEBu7ug6Hp3jPTcbXq3JDNGoeMPX3vsPizQ8jIfxnzG+jMB9v9//+Z//+V/+5V9+/PHHbds65z788MM/+IM/+O///b+X5S8TmUyoz9/7mAjRE1KZb4pL9Z6PP+dQsz2w2SeLu/5+kDS0uwG+pw9klsbT+UlbXvLy6ANEZlUSKMy5vtPGONClQfaDr7ydoJqKX/2A2w0vb3SdEhX5YR2RaE9W5KEsKK2BgyjefMbcst1RZOw9gMvoRGNENjyTSIYCsST3vtfhrjeOruduy9Mrek/TAPhJ5Vr6OIfP73qKjMbjI2crdvu0zaLV833NYqa/IpbgPhAmWItg7dN1vO34ytsYw3LOh+/xo0+VddB1HA5EOFmqAtqwdWUZuwNVoW7kkZFhKcdtk6ahc3z+gvffpu2YTXb6ySRQX0/J99a7N4X1QKTIqdvR2l1k4zoPCdQfkkPZqPqgLc7WKH/DHAdJ5jUhnXtfqnGe5Wvv872PcG5U4zFG2y5ft5VZLfjsJQZ1ZJTDqzvlpmeWusEHNpHT1bhlWocPvHXBoSZEjPizOs2QMyFQSSzbyWUbGUE+cKjJMlYLTpcjxbbpNNXJHJutap/rVY+qKSQBYlWyT1igMTw+Z7vnZq31dxsJXvE5uTQaLJpkrBa1YLKv2R4wkbqjKohR+96yjHmp1sJZxsxQFTQNNmO3H0k4Jp2Xdq9GRf2FyC5tr0PKfX6igZ0kaYuZ6sQTNL6UwkWIrPe4GmdYJS9Ja7i64SJlAtv9G9RjJAwViXF5XuYzLU+Ryln/7/dUBzCzlDN1ZHM5mVPRxqY9comWlEyo5H1IGiBpf+l7LEQ7PgJCR2w6Dg3O8clzVnOc5eyEx+fqTPTuY23VeOMoyyPqdmYJgSiPrT8K9ZTBL92iOcvlhEExwcIBZ+iPFzZpD5XZ2EPbatg69dkYFkbRGbxZs6tpOmV0iJiMj8rHIME6VaVJ7P7Adk8A3yuN0MBqruUI+RxhdrVCze+5Xet0mpVK35JRt/Se3V4PMst0XSXZDAt3aF+zqJR18zONOGYlj0652apwE1CkE9ntMXNt2dJuVIEbIk1LSJj34UCekxXMKn78KV//isoGSBY6vYltr0VUIbDJyzahGMPNlGV5iNrv3S9J6mTFGCb/JjXWrxbsa+pWNx1It6khy1RYtir1pjvH5kDnWW+Yz46sV6rIT579DF/kh/Ewfj7jywjcv/3tb3/22Wff+c53fuM3fuPk5GS9Xv/rv/7rn/7pn37729/+i7/4iy/hAP69wxhWC957wq7W3se6vQ+uAF3P0ytOTzDCse4A7a6zA1sGGDiFsujLihyPxLw0UBP9ioQLOsejM+qW7Z4uKetfnvH25YiciQ6XVHVFZF3E+4Z/7VJvEwZjiRIbGfIM55hVZBYMbUuWAywq7arMc7oOa7TvR+gZAmDPJrJrbzRlnA4RUpyVrObEyF3g0E58EyPWYLNRlY+oCI0oGS9mrLdj7I5RUKrtMYa+V46KSWyfkLbDYR/ygdPVqMs7r/hvX1fdietbPdMhUB52DpNU9oT+wbizH921puVkyaykrrk4VQG1QWtZmJ1tj3Psa/YHrNO7MB1SihHWuJBr5RTqVrumuk6B28gRoUKugJBkSLXj9U5pss6pOOYXeQUIQhwjNxuevmBWKdWkrgmBty5559Gb9YzzjPef8G8f6RYYUlThB1dXaFuM4eUrVkvmpUZg0gk6r3h0rmL8IoAtSQJgnN4F4QaY1NThLEb4ZpnGHFd33K6VNhAjuz2HyUNqwFgtLs0rVWu9J6khOoPOaMoXLV0AtJwiyPHAo5Bb9uylqtRJDilHst3jA/OKWUWotYZgEjXu1UajDYn5ZH6OOrBG05Is0nsyqzw9oK55cg4TBhFD3a/HRPxAzY8gypU5O1GunAEarsktfnk7SmsPQy61hO8ni2OwP7I/KIF7YHxJqnB+xu2aNmi6e7LgdqPODKDOr20yeJa8qG51wek9ETW6EthehEqt0fZQOcc65SpPLrCWsxVtz3p7X7Ol6zld8uSc568mRSHDyZLtXml4kozF1F8rM1CKabOSqxsl50yf7pAglSl87j2+JwbaxLQWS6D1jsVM9d3futQq1v/4mHlJiDQNLsnmSL1R7hQpTHROXcZkFp0uqRvqgDGEXhdwidFHdpxkO0mzRcLTzZ6m1UxvX2szjzQA+EBfH3mrFTltx8WprjlNp7zEnz42e7YH5hX7w32A3zludyxKuo5OOrzT1iPkQJMccKVqPa+oKj6/0gqSNexrmkab/n3gdq23MkaNznULS3C+3Jp4r0fLHEX/grOISubw4qAZUBW8Wusl0k9LO7X3usdt93RdmjmB1vPW60ZjhqpQ1ty/X6fhYTyM/4zxZUy4v/7rv/6Xf/mXd999V/56eXn5O7/zO7/1W7/14Ycf/nIF7jIUZ8pG+sR0tB0R+sDNHd7TTSgZAwAQUz+NrD4hkQJN2mvvQQRDw2XXj040EhB0LasFjy+O+Lttx/WdkqGlzrjdcWjpPYXBe7qeEJVELhuhc7psyXfdrhWyPTSUBUTOT/CBzRbnMDlNc3So1lAUmpaEyLwi8tNWq97z489YJBa+MZQl2wMBlZCX5lThWUqE0fXMCuqartcuQ5epsI+g+xJCCdCvLbNBuwmNwUatKphA1+M9H7zN4+PV1iRlAxFXnr4+Bd5CVBkEpqZF6VIMd08CuJc3fONrxKg9wTHgoe4UvR4K010PQRtVRTc9wnLGyYK+Z3vQHbcPKlwNOq9yRx8mk4ej4yQqg+L7P+F2qyhjjOQ5TXsEOE3nW9fp7nV1yyJdhxmcLgCa7sjU8N5wlvMTtTTvk/Wpicr7Eql1icPWG5qaxYwsPxLCk1B+aFb2yaVcylxyzUM/ZowOcseh0Q6T3o9lpaZWyaBp+5oEBELlenxxf7uVBjWRWBF+TvTakxKVDzWOEMakTtzUJb+S2SKtjdLFKE/T/qAIa9uxKNnHlBsMUkgRl+Rl9SsioaeNesA+aAsNUJVjt9/dRk3Zghxi6tuT2HfvmRUc6jTlUinvi8Qcp9fknuXNoU7NiJPXRbTxds2vH/ejn620oVl4R3Wd2qyjNk/HqPJW8tT0/djsLuxzH8e8DsgzNnuAsuD8BGt564Ii4/MrMifnjfe895izFcbgIy+uNXZvWlqvPmWqNQnRadYkV8YadjVZxmLG9kCZs5yNTfCScgy0QEFbBLOQmFtqIDLTRCzl0LKa8dV3AG7WGrUfmnEaCXlPPjB4QiDLld9vLbs9u1qXKWu1nUDKvG1HK1QTWdzklgWmC5I1BE/vudmoqpUbWlpTMCoP6bBWi4OyhKei0fQzHYdEutSg9Pr7D5RXSbTYqo6+CEMJjWfUlIwqcSt+IMsKm2MsyzldMg9G0tQJjj7kXZAy3qjiV8N2IDE66ZmS6ZdZ3r482jSvbnXNPzQ4C+GI5hoSZdEY9YAbuADeY3qu16OTwDCMoSrY7Lj4Aqnfh/Ewfj7jywjcP/zww+9+97t/9Ed/NH3xb//2bz/44IMv4dv/w2NWcn07yhFMh9R2Ra9DwilpFIvD9oNu0ioObXRFltVTA9AJVwHSOmWIjBIlsuAKTXPfUDejWWMIXN/pJj0Oqz4jB68xBGnFkwqvoO+yKwsEUpUY0d3rdXOqCoozZd1UBW3LriazqreosAQUubr2rL7YqGK9TX39MkQh25GBMGsJo2+5/KlKdnt9u/ABrFHisk1oKKlbsUleodJCIE3Awg+pCrKM958cyUvfH8evO0tIHXhdMjERvMdO1CcH3pGY14z7BLx1yWLGribP2e4pMgWHQhL1NxAgxEQjnviP2AwLbcvBKvwcJvxgaxmceKYIopA6JA/59AXz8qhNTUDNzU450NPX9zUfvk/X8/z6zaaGZc6za5aLN+t8e+G3FBS5Mt3F3WaAgRNoqTe66albqnf1WsW0QYIWJeKg0Bw05pDNGKn5eIwlz7S03fZHs27TKHwevBZeMPhAH5XNEiKHfXpCrarlGEtm6Jr0YBrNOkya4QR1rbJW3X/kAZEHQco+eWI0hYgz2rssXJG3LrhZU5X4qIr+gI0jXi4IojGUGTajbSGx3b76NhFu1iq3crri0NB19J4s0/KaMakzL8UcUaydYd9oGryca6j6xv7OMQk8dmjuEzEpvqmk5rJRb9QYDT0lNb1Zs9lqU75QOFxUpoRJze5DJmw4Ai9UoTL9NXf4oMXDQ6PJzNsXGCgK1e0Znp3LUxYVL254+oK2V8zFGeVgyEqY51oNA9pe1W9mOTHwaq3QdZlmS+5oo5bCDFqz0oZ40RdKRp7DZTw7UfmU569YzmhqnKFweqOnF3w+o+8195MjaTveSrmlyMmbNJfGLD3ihy0jYcAhUa3kWvqeQyDPCV6JZ9GoTpRJlPoBPBo6B4bw96ePq1S0KXL29fhRoDtUZvCBCymP7HCG6DGJDS9JmjP0gVd3aUMMhJaD9FN5ikwdALRKLNmdOYLSdcoYnWMxLfjyOPeipTNE/HC35eUN7zxS3F18dqVGJ2PQWZalXmCC+ljhVGesI3Nc3/H4XKeWXD3JTNovhjkexsP4+YwvI3D/zne+861vfevP/uzPfvM3f3O1Wm2323/+53++ubn5m7/5my/h2//DY15xtuL67n54F2HfqN6cVn6tahHIaktK2e2gU2HU09Sk+J4vIh9HJbwikh116nKzeM/nL2h7PnxPgSKRRZ+O3FH7ETVkeuwGInVLVWAgON2rhJPqI7OCzLHecZGps6bgoAYOLX3EeqLXysBiziznUHOy4vpOmQNlznLSHwlHqmFA3dF05Ble4jBDiKPEuJIinDpTSkwszFf54xPtRy61c+QTGfiYdtYsZQJ9z6PXK5uTcXmqUo8ybNJqkB5iQbI9Y/+TSRNA4uApkCPSB/taD/K9J3z8jLpWxJFUoy9zSpGIaUc1dxn7Bh9Zzak7iFqf8YIbZalMHFNhwU6us1Wq9z13WAlBXEYIvLxVq06TXv/VD1jMeLV+g4+9nI6PuIztjnLCce97mk73YAk41nv6nj6RxKah2LQy0LRUhSqozCputwpz7g7aKiBIJENqNDFmAo1OhD+z2bGYTWRMGuqaLMNCMFpnmH41hrs1BuYz1Xd/daedJD6oF2ZMIJ9J+bZJl47ULJsSpQkXv6fr9Ba3LZnTELVuifDJM2YVXU9mCT7JUTMuFEOyKkL7+QxQcu2PPmdWauThPasl2y0xFSgYPGjQ/pPpjRu+xXuubrlZ89V3eXSayPrHY7XQloPBIzNIe7EjQlXcBxfFdmcoxXQ9P/qMMldxVe2WdoTUfREh9Bp4TQUx3zjM1CHIsDsown2z0RxYXGO7nq+9T3mcUXQ9n72gLBQi9Z4mkllF9xdJHExqehKOx8B8joGqpO21jFOVWqfKHV0PEeOwVtsrNdcC64heOygEer+65b3H2mIkN0LUgbt77blDkcFT5CznOMPdVhM/wFhO5ry81eTcJEBH1vSY7rtAACZNSgk3u16LMMKTGQh7krnJrHtdutf7o6XsZ448UyOOIXb3QRk7y4WqJEungWyFgmrJyoyh67RqlKWJKhyqrqNtMaiUgkVZcPf2SpP6zgtx1JZX4/hADaCGsZwuNXF99kp5Pm1P09AF9ZeN6ddjapQawDXDkdOWvE2ypufXo3CFrHsnqzc7ED+Mh/HzHF9G4P7bv/3bP/jBD/7+7//+o48+urq6Oj8//+M//uPf/d3fzX4mu+4XMiQ73x5Yb5V0GKMKAoqEyGBgNOAiw+4unn/yFxEwDh7spLfGpAL9sCqlXS1PnWH7ZiyRC25UFOQFH33O196jbo6wdgFv5I98mgRAcVIwVe1bq2aBColZvOdsoQCMxJSzgkOrYt6DWaP6aBgVKLgLBNi91NOclWq8Om2xv74bmbUxst6SZ9gIUVfnwmlF3sCh4WRB02m3ojRRTeN+QWuU9u0VynKC6kXdIeQ2lQXL2SiC8UWjKu6rLlYF693YCZrlxH7kOdgkbDcrRyFnwWvzjE+ekedacrnZcKjVoHEQLzeGplWBud3hSIig6TR+Qs4ujmBeSLzMaTIWkpnU0JopQL5oksaExsmmGAIk8LLI9ajWW2Vl3Hv6uo66o251Nu73RDg/wXtu1lzd6vu7nle3zGcULvkaysxPG61JCjAAQWtTP/iE//Z1VnN2cw4tRc7NejwAa/BDS6DRFFFK3gKQd8kuZ7pHtqkjXGkGfvJMyb+iwp1DRzWG2y1NQ0xVnaGb2aTkR4DzuklRV8oEpOKkwqNB4WQFR9HjF+7yvuHQJm6GSzU6m3RvjIZlTLQUI3R+tNSRkWe0DTGZUArcO1xnvUrokkJCJUUD1Hti4Psfs1pqwnMv1S/Fx6ciBnYtu4POZ5lXs2O1KHEFEj3EkwVdz+2GKidC27GcE9FgzuVYMxIqfOJODBxCOdRhwRzG0B8iN7Tp2B0mPjgO5yhyfvwZX39/nAYh8P2fUObjzZLkqkszs26Yz+hTtinZr2TOJvFn5iXrPZenXN2q0XIfVPd2cv/15jpHTE0OoAz4q5v7bfHO3ie5iaiUFt8CN3f0ga6l6ZhVSqKLae6ZdB0YvHjjWJudpugSy4rVAEazRBvUP0RyY4mJhzrP8Ou9/0J/q+l4dEZd6wQrC84zVa0F2k4dJ3Z7DvKNgdwROo3dnVGOvhoVJ/PgQqrKPZ0HQ+4IaLeYT41V/h6RPUXPqq9vkjlgKkUObxYNSqku7g9stlQFGDa71PBt6UKq4sbxykSIMfZ9t90Ea0yeZ4u5c1niTfXa9a4zFnC6tT2Mh/Hlji9pzmVZ9nu/93vTVz777LN//Md//P3f//0v+pXD4fD06dN7L97d3YXw76ju/S+O7YH9AWPJnXInYlR0oU90umgI/Vi+HEYMFMUYXQlRofdjcMlEdQ40VpANWzChrpugRB2ZY3uQj+b5q9EcUSCotqXzZA7r6BNPWhgpsqQFj8s0TB/oJQPPOEa6oCIhPrKrVbhgf8BZ5aDHyKxQHQAftJ9piAP6nkPNxSkfP+VX3mVe0bS0HS8Oer6zaqzz5gbjaTucUfktHzGW2QxjmBW82iT14imuZgm91uUxquUHkOjUQToTInmOsT+Ncdh2bPfULVc3LObkjqLQ6NCC5D7W6SYtEvgS8GUJ8tSz9mQZmx1VqawMH2h7mpbc0vUKzPuexmMiXgQQk01j8KoKfzhogVhUgMxQCE5BpGy9A3gvB9N7nKPMdTuUeypX0qSCft8RjeZdzqlJkHP85BlPr/QUlskItm7Z7MndqCgv0oefPsc5FrOJWlFLKZLqmSY2MoYsETPGZyJWkzvalh99wn/5gMszXt1xfUuRa3omxW6XqXuu3NMI0eNcekwMnT9qAhMq+fDoWaNyIi71Agr8NiuZVUSoazZ7TWbqjsxqWy0TpwIJrJ34sDjantKMOfbwXxGSUlA5TQZJHiTaIGCcXqIqx6VHdQgu5VrNJ43mTU/XkWXUa70sQ1Njm3zZlNijPu+T6G3ymST309YrbCxmCLsDs4L5/Ki//L0neM/TlxQFea40nhCYVWySzre8U9hfJN1xMQmSdazpyFvqJEUVAlnGvCJErTtFnzgMhhjG7GwcCU6uG5UeF8WV1xFiY5jPuNnwTjqLQ0PbaRwfo2b1IYkSCk6/O6RLFLFOFZxiHMmHxlDm2u36as1nL5QWJVxzUhaapTYhk3iMXatg7Q8/A5QtNkyVPMd6mhasTkiJ9a3VTcEmgpl09Zwt2ewVCxBq+0C08wNnPj1l8nwJ4d57bfURepXUADWjM/Q9RhQwg8INgiB0PW9dkmdqF+09r9Y8OqMq1SR1GPOSu83IuMssWaVtTi+uaXuKqNuBN1hRE0pyqLLjDKB4SF0f0ucjd0S2V9HzkY6dIcEwqRQm5y7piTWUOfta6736sCcIQRAKEYBvO7D0LU2nEziixRyh95DyGQyRGPz+6uXdRz+wRWmzLBrju/bkqx8uHj0xbT9u2ffm5HqrFhMP42F8WeMXliz+wz/8wx/+4R9ut9svesPf/d3f/dVf/dW9F//pn/7pq1/96s/3yPY1n71gKWpcSUtLxbwHpHx82lNUOvxgdFOXYQzWUBW0DX3i0YJqtgyGiCLQMSuPYtZBvlfNQSPPr1ktlcRZt9StimOEpBijdEwUN8osiAN5ShhCUG92EhI8n7HdYwzNTtVpPGDwKesw4r/dKxzrk91PTAIRxrDesZpzt6Xv+eS5ZgKyPbctsupJU5EE34sK7wkZTasLaJGT5ZytuN3cvyPCTxC1xMzSCL6S9nXvtTqcWbqOplV9zNeBkO2Bjz5nVuAcb12yO7Cv2Rw4XeAT27JMEt3yXSKgPkidyBAB5qbB2WTNs9FtWCBYZ6nr5MMVtV8zRqyj63h2TZFBpOkU+pWbbgfK/oBWAmANTvq9Yqp+JL1zuaGDTpFQvY0QxM3YpCinc7dlVlLk9D0uwzlVLjpdsdkeVYeFS912WjQYwizRKS8y9j1NR54neZ8EXNnUIUpCfyU/NJZ5xc2atx/x5JLe42Oat1FrLJjxuyLKtJZnRAKUfBrJGb10PnHV5CkTBU+J9a3TdrT9QdU2hZ7uUtGpTyC90tAdRGX2O4tLALngeUSdw3F4rlMCbxjJA6JIKCdSd5SZph8B2lZ/scjTNi9c50BIrSkxcqi1/iZ9h+LAUGR0ntzRTGJ3uVAD2d2kQs3+ANL3iere5FC37G9YLagK+qDCQf/2ERenI00lzzlYBf5v1uoGOpS/BJ7cNyqqKEOKYLOSXa0HIPmhzP/g9QLKtLBm/JyhSjDUCgQWkWj75AsoHAZuN5z5MSUYAAAgAElEQVSfqK5R04zC4V1PL/5ZTn9AenmDPn1iPCzLQufZ1zo9ZI69uuN2S2bVoalv0x2x2On9lVz6mIYuPwj1pSrVCgNUv0vqGOL7W7csyvFcpP/VOYqMm7Vi5yaBBUawHplpx/Cz5PBO+CepjCOW23KOferzJq1m8sd7tnuC5+1HnK94esXzKw1wgXiLhYtTLib+u8sFpzW7+n7bg0Fv/bBhDciUtIIMqJb+IC22Sc5FDrvzGuJnmZ64zG7JMQacK6Q0IM90hoRJW3MQlQJDVY5O59JjOojJiNSMJAa6SjB20kPo+5sf/lvo+vLsHLQEl81nh5vr2PWrd9/Vr7g3QmCxYHvg4iFwfxhf3viFBe7f+ta3vvWtb/2UN3zzm9/85je/ee/FP/mTP3kdhv9PHhLfGMO84vpW6Yx1o0CsYUzuZUy7Z6RPTnpxBkAdFGfVtyWj0JhazURprm1ViLAsIakxHPHnDFnG4aAmSqS436TtREIcQdO7nkfn7Bt2uxTkRZW1nkJZMXGL205pNhIEO5hNHHysZb1jVrBvsYa2x4jzUcAZAjQt3nO3Ic84XdH13G410rLJqqNKEVKRqX6isxS5apZvD6yCOn3erMdLB/ioDHj5tDKn80qXZyL0ESJNhw/sa/71R/z6145i97rh489ZDIaXluWCrqX1bGuqgnml2j7DsBbT0UUlUnuPF6TW0e50b75ejyaRMSrE6NNuJHdtGOLJZSCztJ7FjLpN9quaAh4JR8gInmBTzoNq6UiFWkJ/jgMIM8HkQkLuDw2ZEI0EwfVaki4KNrujs/aefUNV0BplgTcdZ0vKgj5oAiP0A3HpGiansB2GaGZoaK5bqhJjebXm8kz9WetWFSclBHl+hYMuRSdW4EmrGzNweUJZ0DRjkCossq5X1Tl5p7EErzhokSksd2jIHH2vd4pJwqCJgaEoCF6LVyQYfjEjBDqvlqguxQSkGEg+ZHhRYpGhBN/3GlVLxjWvyDLW2/EB7MNYZzDJsk2Y05J/CglYijBqJctYBBiSnAHLj2KzOiCUBhKSPS81q3x8xmKOtWz2lPkki4AorXsWjMqPiFaJpO51g5f6Ya+rjcSCh5qqGokuQ51qxEFTh0aYLInj0Zvx2zXzhO2BWaXQicwxa5VxJNGY2CcNxVdpvbDJ91RCujAhi8s0G+a5gUNL62lrQtT8PMtYzSkLThfaK+w9F6fcrjU3Dql/ug/jYy2FGgFHvOdQM59p6UZOVt4peWOVT4I/o75I0qbihlZpo3xxM+w4k1RNE2Mjd4loRj0lEWiyqdlAajWS0w4GfIWQCT0XJzy94tNnFIVi8MOd9be8vOEbX08lAsPjC7jhdk2WYcX6NygncEjq5DY5o7N02AF1ZibfMYUVfArlE5gle6KxuNTSUGT0aUEzKcGOUXP+5YyIkqCc0Rs0pBYejKVJz3vXK4lICDYWLbGa1N0Ltx//8NX3v/f4N37Lt01WVrYojDWumkVrrM181zkmKrEyXbuei1MFjB7Gw/gSx4Nz6vHoPTdrrWI7y8Updcv2oFugAKISnWMmew8QVSZFlu9olAUreFXTKjxJ0q8YGoyswURmJacL+sjdmhgocu21f320vRKdw3HvjjW6ZWpomAEsKxVl7zyFo+3xkdBPZBY6ZVPIe0T2S0y5dTdKI6SKdh+0Di4rb/Kr0UxDvNDzjEXFoU7SXVGJifJfeyx1EgJlzu6gvb9VQVniUqV4wL9JDG8fOF/Q9NSNWsqL1QgRH1lUGlN+9DlvX1IWGpfcbTUVidC2I8qYGVzB3ZbFTM0ah7jKQJ5jE61cwpcQsUHpJSFBwiT+N2KlOcmIkIgkTlglsGtUjmOgpI+lG5Nq/SmeM4k6EpP8juhFiLWK6JMOnxxT+D6QE2yqPvsI6eykQ05sdEJKJ6Qro+2pCgXtZNfPLJv9Eb9Wco/ouDzl+k6xtxHqns5tq7wdsUSQSkiej7Or9+xqDU9dUnMfb4GhbllUXJywr7nd6o12jkVF3aVWQqPCIG2v4UsE62haFcWXfxqWHfnqptUn2EfaltMV1nK30cBCJrNz5I6Go3iLQRvHpvgj5RJimDAtyskdlLAyiyznykEXAW959MRQWVD84cQFLfaeCD5S5uQO75KWyNA1OwS+KVae9q1K76N4ZzpL0/HDz5jPcIa6pe01JRu+9OKUmzVZrm0DMvqerlc4Uzos5XqS2h/lexXdNIkZaGFoxrD0pEB7gnRM01qSXlMOzrLbs2/GmiTQBzVpGiJC4YWTGovlSMYVQ7Q+jTJJpjyH3tO2epAxid70PTcbypwyT/02Du+ZzdjuNCswhtAn1r4ZDlzPXd6z21MUNB15asuRjv9iGrVPjl8iWq07pVEUCuUM6/woXzhd+VNDiEuk9sIqOC3qYb3HFYSkvm/Ssn99y0+evoHjnjm6To17z1Krg7O8fcnpkn2tu0yR4wNXN9xudYbIPJdp7xO5X/3CAiYq3cuHccf06UmR+VyVehdk95H1R05f/mk5x8LdjnnFbq/fJca0oQdoOi3F9J2uaT7oszxYfziXjK7SxDAA26efRmvz5WJePYm+j1DM5liiMdbY0HlsoGkJme5oyzmny3GFfxgP40scD86px8MnKYAQ6XoV5qsyOpNi08TKHXdrQIANp3RDQQ6sYOoi0pxg45i0L/qBcR41Ws0zStg5FSh4o3uO9+ROgcbeH2HnJpUXR1ZMkozQtdLqZizphEqMJxRcFAZEGFHi40OjgIpNmOKI6KBA70TxTMFOLHdbzk+0hHq3VYy264hQxJF4k6Uk4WSpROq64W7L43Oix+ZHlKHVnNutBivO0fT41CUsWJoYahYZIapGwdMrdgdi5GTB4wuublnM6HpuNrjkRCgyMqSSSIjKqZhKnrlk99iKO2YKN1We3+h+mSXRTIWlBxW5iUxKHAI+TxPGosGIPDEGx9NRFVhDlC6uJM88y8aSekzFHMIY0pHaH2MikAyXNEai1/1Vftc6Oq979mDhaZMTSubY7FnN8ZG+p+/0xO+2LOfsa4pkpaTN2VERcSnjzGast5wudYeblXQdRcaupm6IQSMkiZ8iybM2UmS4nADbA9udUnIzR90qTTZLqGSbXFeLbJSV5NhmIZ28SkzKtJT4rCwoCw61vll6GNqO2Crrt+voeiVmGIszmEzdbZlEz7o42PGaDwCz78nnvHXB9R3VjDLndpt60BNHXFYMzfQgpI+V6EQg2zpRbqbZ4FBs4XjyDHhwXeMymlaZSzGSWa19CZ1Gvyjj/Iy64VBDpMm0KFSVI4QcUlgGo/tbVap0Y0yh0nBsutR0mEEj0mhWqRct/TfPWVTsD4TI+sAsH5kwQAbrLb2nbnl8TlVQlZRFqvPE+/GTtGyOHcBBL4X3WiHUboqhamEURrWpt9ta9jXnJxBY70aCx5BymCSbI58iBMhAMiaLeMN8BpHcsd6PHUrDyB0k3cYstTkJnU9cWsckMExak9NNNwZnVLZlqIVqLBv0hp6t7n9v5rhev6adMswZq0pZZ8c9yrNy0i6cREtFet+k3VBat2XRMFGxm8WCTSpRBgi9ZlkkEzSZEvIsuILMqcTWrFSdK4V+OsqCecX2gE2foJcCrRtnTpcdlZdlhOpVR9+l65MWcAhd/+L/+cezX/+GsRZijDGfzwGMk0qAyzJNiPvAk2O72QGgeRgP48saD86px0MW4rpls02Kfoa2I3iKQu3TxR/HHNt3Z0lMWhL6GJmViU/SauMgUdXTmo4sxWciViNxJ7Caa4eoHImIIQAYCkfv1W/P5HRbwgDHBnzQzGHfQKTIMUlBvO2ZV4p/dPWk0Q3KnAh9z8mKzT65Myaco+vpGCM5BUhiEqqf0C5jIFit6G73WMtiRlVQXrDeQuo6yjPqTqO0tqMsmJUK+FWlRsBdz9mK9U7VkcXE8W5DkVF3xEiZXI0kOZnqOst+nGd0EaIKGN9ueXFDmVMW3KxHUyQf6FONu/N6eCJRP3QVy5Bt1SYkWNB0Y0YMzCfmQEhGp7Kn+iGc4njHTXFPjK+xV1N9H6MBVlkcNWWGJEpokhicKExrFJRSygh5wiMlFBbmqBDxiTRet0x598ADFiTMTUBKOTrp12waLZfHqLRd6X6bz2g26VeilnQiKjBKcnvRvdny1Xf5/k9AHGHSzheStSQwLzUBaFpiVO+CmDp3u27sS1MkuOfQMSuJkUWlYf3wUPfS8J1y8sIC5G7sCVlv2OwIXvPq81Nyp6qskq6TrF4kdJDu7abXJhMzuTtarzeJ/xAwkTyDnLrl4pQIL1+laCxNBrl0A/Vf5tUQiXY98xJXaNFfEnjr1Kl0JFsnKMFMzl1zy6gd3oJ/G0Pb03UUOZudPoxSfMssyxmzgjzj8oyrO55fj8qGIenuD3mRzN7MMa+oO1yWXCejVvDk8LSXY5LHmqFNH8qULYeANWNHqcx/ocd0qUFQHItvN9QNVcnV7SSBGR60qKpB+lhYWo/1+KBYu/SMqprNhKWtSkGeMqfp9elezNnX+rwP0vj3QvAwnJQZWYJ9YLcnc4QMYF9T5sdhH8wLzla0LfOKZ9faWeH9lCCjabBwIAdylPDlBHGQOi2iNBXwXu+1s+wOrLdcnI4VVGPe4Ec7Hdbw4hXvPv7CN8h7tnu2B4qUJ4Tk94TVdljrlKXmJik0yex5GObYXc45TgutQRWVrth9oGm52aQaC7ryuESgkiJ205LNjhbnwdFc0HU1CM90rTYGY0LXmjybXzxq7m5ba2fnj4y1JpU9IzGGaFyi8WwPRylN54/ymYfxMH7+48E59XjkGfuWrsMHTILTZMsX2YeioMzZ7BIVAZwhy3FWIWoM0bGcjSxVBbYNVaUL7tAxwySAk1EWrPcaIoiJ+vDOLhlVZhmZ5WxF02tXq7UUTj/NQutpGnaWusVl5OlbjGFeJRGuxEYV+9XMKbNc1rgsw/f6Vw3xC23sE+W7e22LWLW9FCxK1B6Wc61Raj0dTYGG38rcKFdiDYsZGPKM3YHMUTes5pwuqVOjWG6pKqxlL5I1E2oBicxjLZ1X1baQEKkyp+6I2zFqj3FkQMrdkVhQLlHbUzd6KapCEzCTIstpqWWguIRkWygfHpM24lAX1oqw/KqBQJ+ifDMJtYYWCJl1hqO6ikjaibuKSfJqUieJgzij0WzEJFp8SMcbEhQdk+ADojgR1Q5dlG3qRlUU2zhOCQPbA3lO12vmYCN10NAqRopM5fC1BpVUR4d5LvwcGUWmt1g7p1PEI629A2U2QJbTt+Pvxsi+JhqtQoioyKHWWdq2XJxqqiOOnnmGD6rR4VC6+bCRR0MfaBvM0AsYsZbdnvMT5clI1Bggz7RpdVdzslAdHuVWJSK1UHgFz45Q5JTpzgovPEQenbGa8/KWptXsNCb4eWCBT8smQAgcWhYVriDL2O70rMdox2j2FSZckYGH4CfzdgCJpUtPmh82e42VnWWV/OcfrZhXbD7jZMHdRk9BWqVjegTshMoiU+srT3hxQ5dKagN/SZjWfafJiU1RuyCgQ91PHKCGmB7oempp4HEKoOwOCmc0HetdehblWtgReneZdvarLlPUyRkSAGFe0wmRK1M3OEcfWFQYmJXawT8vef5qjDKnnLR7hQ4Zh5bC6UcVRqtDQiobMgqZ2CGwrWk98xl3W81R7VC8QvsyhRg2XJmiwBoyyQcKVSsW/p6w0XygynSJuFlzfqKxu1SSj8pQx2NaMPmiIeqxwmmUcpnqx6dHSZ6LYUmUGoIg6wqBJ7UZUv+AimwGnOPQ8NbleIQZ3Bzo064k6U0I+E43RBFpBZqeOGk1mbrGdmkZzwolqrUdBpflEU7eea/ZrC3YLIshRALGxCjtYSbLM50z2z2rxXioJ4sjH+6H8TB+/uPLKPF8+OGH3/3ud++9+EvqnLo/UNcq3WXTn5D8DttO7ZmeXKhShIQastDMSxVsOVuxmHF2wryiKrButAL9mcNaThfqAj1ghIIeFTl5Ttur5LOAowMSI2+zhjxnXlGU5DmPzzhdcnGisMdA8ity5nOKjNWc5Sw1+U1gD9GrHiqzKv+XQBQtbU9AOJJ9LGAS8WZ3UB8lUXgUiR6T9vtKGrMm24MxlBmPzvjG1/nN/8r/8Ws8uWRXc7eh95QFl+ecLFjOFLaUHqOBNDmyXYfO4MlVlZhgeE/Tp+KpV12aPnKo2Tfsa5xlOefJBZdndAHfK9AowFI/FKwHyFRPQIuwAynFTP6JOP5fwmuTLrV2UAxle5LzVMBlR9NGiJ6Dw64xFE435twpeUAqJEJCHdrLSCVjw2tBRiSiTHEzCRwHREpOwicVak1Zk96Ls7Qd650KyHivHAwJc/UbIl3Pe0/GOXNomFVcnlKVuAyLtm8uZxQ5RYbLOD1hNdOEeRh90GivEapMRpnz6AxnWc4oEou3KplXHGqaTvv/pMgzJDMxsj/Qd5p4KNwb6b226D2/1gAuzyhLThfjTc8cbc/pUlu9hX6WOaoqPZKpmXjKapiVo9p3WfD2JXnGckZmVTV8IGBMH67xLgW1j90fWC64OMFYZoXirHYy54fE6aiqk9r7RGz7UOM7vfWDfHvmMLCvebVmd2A512xEtP/71C8RIaT624BVixzqxQl5oaWeYZWQNnQ5BeuwcHnK5SllrjJHA1FYNIskWdWneKKLKmF317HZ03QqukWCRfTqpaKNTQrixuixgQrjDv3E4xVLUgExmXFaS2bxnl3NYsbJgtMl1+s3iFSS6GT3RgjqrCTdkyLyK4KYfa/hbO+1RfvqlsKxnDGvePsRJwudD9JMVWTJ981QltqyLCJUMlfPT9LS5Ol8aizpVWVBhsjwy2h7nDtae+9PtsjZF4vqypG/vFHe0UAfson6Iv+Rf5VcxSXjDkmqZf8acsuYylmklqe6HmN6GYeaPNfioc49oymZrOE29cc7owI11qqHHWkqZpmW7CKcLIi6KZtZ9e7/+X+FtsMHhVtCjDFGbRohSMluIIlJGVDigcvTL8x/HsbD+PmMB+fUyYiRZ9daIbVxDF9kiW/TyivLfZalLiWYlap+IKzr7Z4txMjJgqpkFahb+smzLfXNYVs1x/u0MTw64+XtKGtok5aidIY1DecrMsshoz4chUeyBfY95yusZVerC8xiRpmP5nBZwg6HtbuTbsWglpAmYTwiY+ccec4y9dpuD5PYb7BNEUhMMNpEkxABaWlMLAtcRpH4u03izNippElq18PgSqqSsxXf/8nIwZXR92QW7xKcI1t20mSQYY/XfZEOFPJ03SixW6gswk7JrEJf4hIqvbZnS0ykKEcLEhKWY1PaxjRAT0inhS4mKD1FuiSMnCHan+jiOUs0kDxTpNC/LJNvixywx0eenHGzIZOtK6M5aMKWp21J7IeM0ZJLSMok8qI1dMeArjFK048pjtkntrfLFNnNxAnIpC49i09SRXK1pQ/PZexq7dkghUS9p6o0RpHRttSNZqfCj6LHoFZW0iGXWW4OSrAepkffjUVwgXVDwGTMK41mBoTv0OgGH1Ng4VJXZeHYi5Kg16RuOAvZ+OWo6o6Z1TqMtTw6Y1ez22sTYT/HWd59xG1iHUgnnIS2bmKlJFn3rGJfHzXIPrlgvWW7T1igue9BO71BUuVvLUTefQyRR8natu3YHVQbMVp1oh1rOClRjBErOLRXrogmiqmh0ICxdJ7M4grqhjJnu9cWRrX0ipozE5W00/WUc0pLmRMjznB5TrHjZqOxb+dT+cjg+9RjXbDZHZ2o5D8uo+sxkVmlgEU/kbgN4ThKTpmkcTiSE0K6XDFZqAo0G8GBdUc9kXIyIWCnVz0F9LIF/I+POV1yqNV+QXaBcFxJm56IJNV+8Is1GMtippwZCay7Dm85W1Hk3G1VZT+dE1XSBa47otfaCAm3lkf4dKmxr6z/IiV8dceiosiZlcTt/YCybvRWnp9wZvjkKXyB7GYfOF28+Z/0o1q9ttZO8p/J9RuKgVWpvB0h140CVjHRMlONSKziFjMyp658wxAKqBt7SdO1MkjHVQRjcXC54uKEuy3GcHWDT7oCcvWIKod6Mme5UAG0uw2b3fmvfHi4eqnVjGHRwGCI3meLuTo8ROgidcPFCWcnnC4eCO4P48sfD86pk7Gv2exwGTNH36t+y1A0lFLg3U5dBotcC22zSpE54cIuJiqK+1oF5saFHhBaZ/J9zFLHqowY6Vp6x+lCwZ5hiNKZgARthy0oMhqXpKxR8n3bcbbS9XFQqjaGPNdtg7Sd5I4m6RjIOpU7laTsvDo3iaCHgD2Zxc5pWuoO36dlOtlkyJ49FBY0yo0atfugnuQ2pR/G0Hf4wMC0jJGz1RG5PEYti8fE2Shy5RsIQChqJHJK04AnvIZVi/2qCOZICBLSO01qThUJGtEtqTsen+ODxluGSSduQonMUFM2uqMYiwmKv/puiIuAUZ55+AwJGuTwnaMoiIE6aKoWgu7rIiAjUNY7j3n/LbpOMTPvyaHK6QNti/f6g7V6uyUS7SM4rQsJgm4GOTY0iwvod5F8iAYyrmQybasnrhtY2q2t0YknFYzckc1pWw255iXOUTjm85En03Z8+kIJA4N8REzAv3DHRR2IODIuul5V//RKRuqW2ZD9ptRIUoXbLXWrxx8lwpCbLhSLJAeJU1VTM5BihY2Gzmqx3jRpBRDYryzxnpM5WabyI/MZu70KnuQZZUHTqgXSrCIrNah9fHY0J89P+PwlvadNXgSv10PGWR3B0HQsSuYlL260007SvF1NVdLJlRR57IEiHVVYU5oTeq+sKhIkMTBzVLLd0Afqhn/7MZdnzGe6DMqNVhZTJCS68MXJ0Z3NM6qSmzsuTlhvtJIjeVGe4Qqqks0eYzg7UQFZGaK+IsOmco1z+FbPIgxZegLj04M0nKW+Jnm12C0Pi55kp/F4ocAou2PkjcRkcWWVrCjxcUBTDsVuJoGqmfy6pChhYtkhx5g5Hp8rIt627A6cLOm9QhKr5dFNN+ksfK/SkHqohr4nRMqcsjyaS1KGqoqRfm2WvFprKckmtyaJOC/PaFrmFYdjH24ZvedsxfnJ/den1BrZIwS2Hy7ssBIOj6GUoG2mxZypbA6GWamEUnlbZ7g8xVo1k64mG8FQ7ZEbYRLHxkySNO85P8WnNpU8461Ltnu2e0WsRH0BQ5Xx4fuaX3U96y1PLmaPL9x8cfUv/1+ZFxGj2a8xkeiqypaVivHLAXzwzpg2P4yH8aWPX5hz6i/jaDpchu+1vGt6bfQJabcg6qboIm3P+YkKQi1nvLjRzFvCelDHSsF7qkqRnoG6IDif4AGzEt+rVveu5qvv88lzXba2CVDvvEpuSbYg65HgmnmmeP9ypk1RAmHKp12sNE49NOwOunJJjDWbsawS1JqiFi0lG07PtMMVlE6w27EoyGZkGS9eqctSl/wFhdEoJea21w1S4gNR7ZCdLIjNSgoXDrUqHgjK+/ajBC0HNnuub9gdxgpvCGz3LOd6VLmjNeplO0AxMTlmxzjWtSUqwqgVPGgcMCRTITWEudSRfLrg6VVqzI3khTpwgda7JZqREzTgI7EnJgBJ+944AlDvAalD8CGYXN2wnJMX1A2LMhXHociVHrpvucxY75hXPLngZk01yev6kvWOtiPLVPdNitSzktMlr9ZYr1vscNg2uedKcCAQ13aPs0cZowR8+6iihHouqXk6BjJ5NCzLciyIdz2Xp5plHQ689/a467+6YybiIYG61XpCGLgKYA2HlhBYzIhR3XmtS2JNjMcgmic2CYc7R1WwO7DdjeKSgpeXBV2nnpdhkI9s9OLfuzsioBkiWTZW4ff1yH4Zwjbpzdjt+dr7KqL3/JU+vNNARyoAb11oEij8kLuthgJIN3BK76e/aFINR8o14lP20VNN3mJUPt6spG1xUR8uuTjT/j9ryR2NdLoPHczpMRywYcGJQyB3+MCza6VAFJMT77xmBAFyw2ZHWTCrtEJYFTQd8xkvb+nDxInCEDzzGbOSMufqVmlCm/24/gyfIMo5cim8P0ppRluxCTGDiJk4ncWAzYlBSzeS/sXEyBfVLDORiJmixaJJENL3iqvX7qAC+X7au2K1Y+ceWVwI3zHp3ztLMBrQSz/3rMRZ/utXsYZDw65WVYDhxknhqPM6/RaV6tUYoMCLG+BkYZHGzaZRWMQadjX7RjegPkDU83rnEU8uNfd+csHVrT7vJjU/SL/+B29NTiew3lE3XN9pnWdeYWB/UHF6kzpip8UQWSHtZLkoK2JDm4Qa5ebOSp2Tcqk7T+zJc86X98sFMXBojgrFcVJFlFvsDKsT7QQQ8U0ho6/36QE3AKuFEuf6ns2BqpRlrXjvnYsY7n7wvcP1i2J5QozGWowxLoNkwhWjcmIfxsP4xY1fMsz7Fzukv7CHGNgfAEUfzeSZFz9Fa5kVWlYjuaX0aTUZGq1k+fANZc5bl1y9Gvk2UmSU3dTAvuFuy9uP+Pr7Y2fhrKIo6Hp2BwyqrmCSQ4fY1BvIMpZzFau5XSsTRoNXz/Ud8xIfj1oDgWjZHxQte/EKogZA0iQkWO8wJGJ790mSZ8k5XbLeps7CBDj5oA4jg2m2BEBC7e17dZsXxr9UxuuWF69YLQiBr39FVUHWOz56RttobmOMZilZhjXqx36o9TpozhCxER8VgBQ0V1o5fbL7zjO6DpfpOcZjgFOyCCGZyMYmQLLsSXlGI3t8UAKV4ugyc0wSazO6R/apsiFVY434j9FTkzgYs1LFcL7xNUJgs+fqVgmyks9I4+DZSl0Fup5HZ5yf8PKGMleZ0UNL3TDLySabZZZiteWc9UYZ25LSeBFlCxSZMpiN0Z+nxd+Y9CKsI/RJn5uREyxTHYPxWjsSAow11DXOcbbi3ccjfibSEGXBegcTzxSbQgcpsi9mLEo1DdjVE1lAoyGRxEZAD4XFWTyKcwshagBogTyj6TDgMrxUk8TdyRlbPGEAACAASURBVOkMManoNFy6gcMWUtdpcxh1OeQxD1Gtf2Pgsxc8OuNkiQ+8uNHeWX18PLsDJyt+8gxrIeIj84p9zaIiBHxPm0Q2h1LGdM5otmlpOopCVSzk0RCezNkKgnJ1YlRowBl8nzhvQe20TMKlx1AYQhL6UE5LJAQ1dhCqm3D2IrQ9mU3ME6OLw2av5IRHZ/z/P2Q+I3fklr5j32lZYD6jnCu+K/KvAeYz5jNdnYZJLhWnptUrHM3kIR1yfrlN6YkaUxShsliKnLbReE75VAMj3yUZLvnAAbtFk5kAq5leenXbTZF36FSlRDpAxLQhafAmBk4cP0pidx+oW/JszHsZhGV76ka3gxC10qsWfiiVRbvwh0DWMp/hMnZ7gLbj0LCcs1pwfcf1nZanSIajzuoh+j7JEIMxPD4nz/j0ReKrQIC3Tnl8Pi7+Tcf3P1YQYTkDqBvWO+alYu1lrivMUAIZTnDobRDlNCAzXJxra5NJrUfyV+meqmuAyyeqlDAdh3bs19cnNGiXvy6khrsdXc+rW+qOzZ7TpQboU/Dee/Y1//e/cb7EOfYNfUdXMSu3L5/3z59niwWZKxYL3/cGMKbf7fIYzWqhJcHMsXhN//5hPIwvcTwE7pMhteC2V3dJJtXzgScq8ZY8vfskb1y3WjXuJpIpUtkUgOF0xftPeHLOesfNHXdbdSmSKEp5IAtFxCVSlCGJBHGU1Og6mg43o8xVFGJR0Hvqg4pSR/AJZRFRmpuNxnZTe+oQOVmy3fHuE371A243fPpCg7bSUre6cYJK/i0eU5X4wMsbqlz76OsWF+gCVYEz+i1CIpKTcobO03bKvQG6IapwqfMvZzHjg4TI3m755Dn1gT6Mnxkiu4YqqEq6wDxSPJXWxgBFqT1DoJRKie0GVZyI2labAZlLdzcOiKNX2ow5KJvIGOYz9jVVTtOou+EQkwkeKcIsOj3EvmcK4h5Lx8SkpidbtYjlqzIMVKUKh292vHhF22IzVgvKFAjKtBHj96+/z+5A29N7+g35sdLcMKuFMOojq4rNDmOw4M2YDUZ0K+o8y7n2A+wOmrGIVub/ZO9dfm3LsrS+31zvtd/nee+NuDeeSeQLQ0GVqyRsCQkJITeyZAvo0UQ0kF0dOvwDSJRk0aBhJDdRdfgToBBgWzIy2K7C5YKqIjMiI+LGfZxzz2M/13tNN8aYa+29zz43IqMyC2SdoZQy8561915rzrnmHI9vfJ9koOuW0APXqqtPZ7VK01rKnNlYp0xaMOOQVcZyrZfVrZY1ZgMu54rC0lydhAEtswmjlNVGB79xDSGyosSTbh27s0U5LiXZbHfcBwU+1E3vc+P1kdV2Uu8ux4is/7ZhOt4ilXOvT1MzX6mgsoWqoixpWr7zjGfnLDdc3WopYDokK7Dtjt7NxTVAFBI6Ntiq2VpIrXPiLdbTJSeuUpYzSglDVhutAEjP+mBA1VKWGo8Bvqd6CGW5GzRuoTj031vsFj+MyEyKJFASKVej57FYa2JbZFxbq/2+4qT6HhfXJBGVaA/5mm5vWuKQQYy1FDWmJa+oW9JIMUUib2SgKLmqVCrIQlFoKt3bdgod+fpO1K2zAp5rwzWq1yuBnKEvJjQOKWRN/0EhlpU0ymxCHHJ5Ay5lDopRlMBPFp4kzsuKpqFssG7BSMofF1vKdleWFCVVxDChaXl8qlcuVjr7ZaWxJSgEq21EAnSLYxSs1V7VyYDzI97csMmZuvx0GrFc65uoXDpSG7RKtHWzII05OwIwRovGcn4ZT5V0+0Xe8kefM0p22PQxRCF5pcGt7xNBXmq4ogRWVg8yMelcynLee8LFdQ+IWmeqmyHgH6nyWcvr6/00Uw89MoACbxrwrKINfY+8YjJgnWtMXjdc3WI8Bltcja0Tvk0jWksacrskCqmqdr74/f/5fzr94Z8ZnT0KoihfreLR2LY1xvODILu5TpPISK/C00eHepQf7MH+5OzBcd+yMGCzhahml2O7q7SCJrqSSLf19Ua714VqvXEdZm1L4GGgqlhlDBNOprx6w+lR/6ON64ozzsl+dMy757y51eyUyjWj4X7TOB/OcURkGY1VAJ/Fwb6tKyXLrzQEAXlJHGkSSEjfsKwzxkMF2Zc1HqxLzRuJIygddfLgUiddZ7y+xlhOptwuCNpepS+O2GSKfwDySineQZ1aeZC6JgwVRT1MyQryUvurnr/SboFubxTXRNQ35T6NpTEKALWWoiKOmaTUCW/mOpJidavbese2W1bunHdZ1W2srKTNAk8ByrWvp2BVaZbROHltMc8d/8YRsHjQOkJ3OhqWrXR7t4QkyAkcQFwaAeMpOK2TyYjPnh9QNwSikDc3mmazlnXGMmadHV7YQqIvBe7zY60/YCgK/Uhdk0Zscg3tfEdbvt4oTbLkYuWDZaVch6bj8EHrPKBirhLXCavgv/+MJCTwlfRwLa2uAcbTWFdfro7UyLDZ4INvGA6pKy1SC/ER0l9Y63MZ0w+vZ8AjCDTmVMLBjvWo7aMpyRZvSn1MJwuk9X0JqyRnby3DlDQmy3svv64ZDZivwQkGG0PRaGDzez8mjVXX6WjCIOH5K4bpTum/48a5XnA6VemrJFSlAhw3f79aUKCd9Lxezzk7YjxQKJ0xFAVxQFUxTKkbokipNjX29lgX2KZPRnT5COFJ7OjFZLl67j0NA+qWwCMrOJmxyQkcb09RqNyEEig57qmyBkNVKfZJLtjk5IVG763BtkoYv8nZ5OqieR5NQdOS5aw2nM6IArKCptAb80Aw0jvQFLv1MEbd8dBXSFjoeqlbhwcTgL5x9a5W6FDdlUcThVhIZLjdVdlv1B51qxQu0kjdtISe6gQp17tL4ePUf6qaOHJxjmU6AlhnrHLd2KW9hC4YaTWSNK6pVNaA0CVhaVuynKLs/eC6JSv6ikS34HGotjSmrLi4ZjToqcc9b7/1v7OVKEYdar4MfH3To0gz0GVJ1eKDbVwHrSu6jgYUJR891cz3V5fEIQaFvsiNdfdgDMOE24WS9Is1dZ/ap6sOOSVEmRppZuhqGpJQaxqyQoGaEkBWjotZtjtpajdm9fplPJ7UVTF/+WU+mkSDYTo9HkxmrW1b2sa2RbZJTk959ojxW9t2H+zBfvH24Lg7qxs+/0pZmdtGq+dm76KtA0PLuKLys1UANUYd0Loh9MCjqskrvnql9HaBg6HnJVnmsrAtoxFpxOUNZ0eaBRE68+5ga2qFXW5nVX2PssEYypogoKr0NDIuK9zBWA36wUFMGPYU5m9uiSMurjkas9owXznuedcOOBmRxvzRF3zvA33kQcIn7zntyZovXumtWgd8lIcqawYxebGVO3RD5zu0jJwfAn1JY1YbWkvos873dWE9H1trKNVC5ONHmqPyPIqCq5IoYjaiaVllOlOS7hIXRLKenqFBpf40y7vVUGWckyp/FR4JdwcY65DrzqPqvsE6EKr1doR1cYSPimi3ehD6jsKlqKhr9fJvF8qRp0dLRhjpLIDqfWoWzdK0/IdPVTkyLzTPdNCkFB4FjIesNv1JP0iJI9YZTx8xTIgjbpcs1wB1rQldthRnOgaJyuHHFGPglDhloDJHXlE3fPmK8RZdBj5JxGLNzUL7DTzHgtI6312cjOsFUczxlPkSY5RCrtFZoUHDVBnV7kj2pKvEI/DUjas7gVuroaCWVlzlRwNdtwYEyiLBWxJR1kShOmRd98JooOSqzW4aXhZMY4lCPd3zgssbh4reMrtdUmsYJWxgUxKHVK6Hzzp2JnHx5XGEaLU1GuhaWK01sM8rdQGHQ1WZ3d6sIp/K5fJ9V9NTwDduubqQUhZwJLPfaJ2qww7JzDboqypAKVkjQjckDQmBp15sUTpiWRdNScVjviSOe09LmhTzUinzNwXDpPezhQOxX0muXKZOu2PqlPXQNsQpRaEtN0VDECknY/eYYqFoNfjUrarRdZGStf2XBx5eqIoZxiNwggNRgPHxfM6mXC9YbPBEGdRl33Htv2VNGIBhseZ7H+ibJT4llje3OvL9O+vwNxKtGUhjgsAdHy3G8NVl/3IBeY7xaSsQqBiYRinCrIOmSI5cfNavtYOtq51JkB/4ZKWKmZiGsiIIHfCmoWoZJBQVp1N+8lyPlZMpvs9ivaX5tZvANobhgMGA+UJLgtJeUrfK4167hIu0hUgTDk4Cgo5SbKtHZZAQBOSFMonJNfL+2grjZbfXUZzSWuuRL+f5cr54/SIIgujszI8Ta21gquS//i/3b/XBHuw/hT047s6ubkkS1uWWM2GdGg6w6yiIdWnCPvVoiSNll+uLm2BbKvj8BcajbRjU5AVBsCM6nees1gwShTufH3ETcHHtMAmWotT0xrYP0BrCAGuo8h0HqKsjd+XF1hL5ykThb3kbBp5fMk7BZTsah4IIhFLNV9DIp185TU1L3XI0IQ55cale5nKtmH45VJqG0YBNThDSNtStnlvbv5tXRBWLNa1lscKixNvRwWVpFYVifYXZiHRL40DnkUdeqxshROadgqDv6N7DQB01DSHkpG+xnpZ65U9d8xMiBOsIg5vdJdHN+54ZT9W7NGqSI8RXV0/yYdIh1wrsRL4qJ8u0Le/JKUcTVhlXN06vBPVQRwOigOs5no8xbHLFYZc5dUsUqIsjLv528NO2PDljk7HcKBC2aZiNefaYyUiXRBJxMyeKlLUGN0q441C5WRzypHFNfmGoyS3j+jhFqeQuqZzvaTrWkyRlo0esdY2zQg+PIS+5nHN+wpevFATsC2VKrYqMsipaSxL3xTHjqeJYsytJ2wFtreVogrXcLGgbrSD1tReL52nD9GjIOiMKeHOrja3iQZY1We4Q4W5xSsLP88Gy2igVt+Qdi4Ii2KFLkt+SpZsV+AMNouqGJqYoWecEHp7vcGUe6wxjNAcp4GAgjUlCyoa6Ik2wltFAhd/3lqXUN8JQefEDj7pRAj6zBazXapXFEzrLlta4vsMebUPr5HvbLq3rIuG2dlkDQSFLUbEFrw/MrCOVr6q+7RUIfHUohbW9qilK4pi2xngE1mXx6V9VXLCh7yN4qDfcWNqKtmGUkpcUDkbVhbeSLxcotq2ope4R6QxFEWWhtOIyLJETUTYGY4kDooii4rvvs84IQ5JQ6cUkNyxhPE6rGEuaMEr7OxCfsqO+2RZik2t8T8mjqpqjiTbnGJQIdXsbb1pulvgexnNZia5u7MoO64zAwzbq/n6t2UObG1hrNy9frL/8Ih6Oo/EkGI/C4VjXjLzd65yzI0UTSU9LWTNKVHxqmVFVpPFO1LFnwp/26ERVeKcjffsKo5T8uoH7+LIhNAQhWdFXUKXEJxB/YVozhnXeHy5a8wxYZ4SerWsjClZbFJn1Jqs3S7IVMP/X/9uj//ZH32jcHuzBfsH24LgDUFRcLYgDDc0F7tLlqoWxGyHh3gYyWs1deVvKmp4hr3ZOdONSF3GkOZvVGovLojnzPAIBqxgA3+d0xnTEV68pKpUguZv/sE4XUHrqPU/JZ/oL3E5mXHmxaXemvWoZChS10XBi70eEi3C5wcLZkd5yBLcLblecTglD0pjAY5UpYdl4yCAhL3TfzCpwenh6V1ZL8PJQ1pLEXM+ZL/TmpZ1OQ45W3W7xDLyWyiENcN2NAveXZGdVAdRGk4XyVaXroOqATHTa8rvYZdtAoEhZ6xhjup4/zfNZ50zvTUeXZXfpRiGwtygEq0Od4hziVpr8HLBqk3M84c2tgqSjyAFs0HzwOmNjCAKdl9g1P0gFuawJrIo31RbfxUsWzo/xDKOBMmzMlyQRZcXFDV9d8vSc2ZjRgPGILGeV7ZxwfoBt8AOigLrSF0TzalYFicTJkJvZ5Pg+cbizwsXyQhswcJ6WdQDWbt0KiWrk48HFNdMhm1wfUPD3yitnHaClVT1O4/6DkA7t0s/JyAv0BUuVstjQtqSxgnSB2PVAlxV5gUEBIWlM5QpxyxWt3Q2KrHLayA8ZQ1G5pKbF95mvOD/ury8ritxJSzZUtYKjEqmJJdpmKoSesmg9Qxz1G8sm02yiLjzDaEDW8YrcgTd4hsriG3xRsWkIfPyEoqRqdZeTUps0NiiTpiGJsBZbaj6i9bB2B4fTj65VT13TzOA7Nwu3Zyq0SbBkFoxG+9vfI5SveUndcDrDwtWNq1E4fKB0lEpqWesAFguDhMhXgJ8RSSmfdUYUKsHX9kpLk9739X1lOvILAqOwrrplkPSPKdPROFKaKOJkShiw2rDcsMqwFlsrA0E/LJ7eYVEzDTWk3FmTco6gcA512bsKg1VgzCojyzXm84xWMjuTzdbzME4n2bi+CJz2qlDiLjO8gLOjA4vkG1hxc/36X//vV//Pv4vGYzNK05Pz4/N3/PEkfeeJPxhQVBxP+OCp7kvLNa+XxBFZplQKQgLmG24XnB3v07NIE9fNCt9TLilp2J2O2WzIG6XYyh0+DZdjaixBJ3sHoD3ffqjvo56e1v2ppWnJC6KQQUqW+3HS1pW3vaVLsGQMYNv2yV/5K91NNkUBeHFsDgU2D/Zgv2h7cNwBKApCX+XKu7r8OnOZsW0wtNW/ZgVJjOfhoWnppmEQ7+b5BCXp9w53FJCVWjLOSgbxjpPteeQFZU3qfIIw4GjKxZWjjbtjtkXIqiQd6wc7KWGxni3D7jipgLWM0h59cRDOKPKBkdNtMY4oQJhebpacHWlgE4YYCALWuYIlZHtNU4pSXWfjqszCTWG6o8tTicr5Ske4bnVsuyx1F4FINbzaUsHMS0Uz1436T61QT5YuVd8RwG31LwrDj+3cDrnMx7iARwZModUiPNSq1JS0oO15nPI9OOde/l1QyKHvdGQFn+3rMO7UT8AICiLh5SWDRMsX22ZQt6lulf1TP9tqbNkBi2WotZEXJWbOCj79kjTZgc5HAa+v1E86mfJHtz2WQwfKUBsFw2jB3SOMsGj6vB8HS9syTAhDlit1kZWQzoBhsXFaTlssLl3AoxPdUrSEPrcrWsvap6rxDa3EaVbdd4GvSApceELwdcmNHFykdCx71mpIKfBiDOMhq5zxAGsJI6qSvKSs9SMnU6qKOFbdHCAw1Dl4+D5tqUwssqhkOrat6y/vRkaIWbCsc/KSONaWXwlBhRzmdIbnUdU8OtFOa5lW36OKt3hRLWXNeqOzLOCiV1eMB71C3J75zn0E1aatnGCqX9NaklA58r0tYI+0FbYtHz/F8/CvqSussPc4EAsOQqPZDXS0cSWFfnZdwrvzKSVA6rw3Wa7yCjc1GG4WDFMtfYiSgN3q7TaeqkMYqzykga/clKMBZcliQ9tor61xWp6eKyk0Te+4G4NvePqIk6nG2MWMF5e6sfQvgoeVFpSUcUpVc3FDFGgbDE5Gat8cu0te7KiZSsGwGz1vS4lWWqo67Y7a4mV919N0ws1C4YWSMBLFNJnorvu2dSMv0yH9xBWsN7y+4snZgXWybWHAOtsOUKvV6nf/x98cf/Dh4MkTmpbBoGzK168+9y+C/H/553/qf/jvo7Mn/Wxay+cvGcYs1yw3Wkbrvq1tuV7w6HhnfysqlhviUKNHpWQIuJ5T1rrdCb9N41h9LawqnZedkZdO4rZ/R0ATKKrUZmlaNjlNQxwPT87KxTyYTpREK4kYDTpgTDWfD959t1our/7Nv/n8n/wTPwyBtqo++Bt/4+RXfsUf3F86eLAH+wXYg+MOuKZ1T2q7rsCdxBQlbUcJIiDXAJzMpMiXBhFHU5oaz6OoyDfqGlpLEDqIiDNxoSQ/6pv9JHrbMhqS5YAe28JLPZaM453zuGkYDlTZVLzD/c3LKlEMjvpwr/qZFcxGPWvyQasbB1/eMuG8lwqyRDjLNW1DFCmkoXJtWHLKRiHWkTqrn70lLdm4cRCYqfyiyi46RSe6yq+wCniqF+N5SifSUQD1o+1poss3W4NjtvZxu+VqSOrOQUL1G1DxGsnjKgDA6qGo37YFZ+9IoOXD+t8GoK45mbDO2VRbccIWc5x8beZSrRKqNa0imHU+rWa7JaqpHV+KgDQEt2BwmlwiFNowG/HJ+1rZmC8Z3jlmjCGOuLxhmJAmfP9D/t1/7BvphCkcw2KFD3mpsY1kWBXB4h5BQBrjoeYd50tsV6RqXe9HgEHxqcbNQmdtq8FSa3VsxbczBhpdHtZoZakLaI2vvJ8Y0oRhQhKSlRRzjTSGqVI5bT/1s3MWG2yrjEzDFCxVzSjFWqxhtepbSjxDmlJ3fYSOYjWK9DXpn6Lrw26pGu24uFloUkCmTGRcpUtbbkbaMKKQ6YhhyvOLHRo7z2O1IYTWkBeE0U7KP40ZDVhlNPXOgumsbpiNWOeaKQ9D/d2m5fUVpzN8j6sF4ZbXbq2yuwj3iCSwf/wFRaW1u25DUgj71vbS++tG3xGcmrLvWsb3dqvWakZZCI5qJ/WVl0QBsxHzlco5dTGSAKBxFbwkpGn7+RIt4VWJ72uJxhglRpRdsWloXd2gW72hU/dMG15dMh0qMsq4is1kRBxRFBQ+hYPWeJBEZKVb0nvND1b3IqlEdbWsYcrlDaG/G964IBOjfQLWaC9EWTEdqXhI4JNXbDJtRxau/UbYbFw01aUkWncDkfCYweevSOIDKkvbNhrw6mpb0uHy//4/R0+f+bLg3aZtra2byhxNLv+vf/vur//6zpLzfTYlC0cVv22CYJmvesWopmG51sGXeWwa8pJNrkdGE/TdWV3ElRXadHsX2OMZp73ldonQ16PHWkVAyVlfVunHH539+V+Zv3kdjAY9kaXMRl1nL19Gjx79zt/5O4Nnz2Y//KGbJXvxr/7VZ7/1W7/09/9+fHzMgz3Yn5R9m2LZ/w+tgz1Mhn2qTJgKA0+Bg1LyrmuFKAhMdpUR+Lz/WOllxgPGA8KQSBRJIOzAuM62efQkCS1mHZHi1ZzPX3J5w/Wc11f85DlAkhCF0PYXVzXDlFHium1cVdQ3vYsvyS1aAn9LWsVlqTc5T84YDnrChL08a/db3dnWpeRVYKilKMhyBc6KyJQwW4t30g2mZ0gTJ33XYZA8sFQVx1O3sYYKVRKeDaVgd+AWuYHA09uQjBRgW9V53Sv+mi1eSJzbbbq01lZPKji3w+4HSMZhWjovXIr13UFrXVa1GyvP8WYI8kqIlsMQ4+mzNCjBhUjqyrHtu+cqGj1dsoJBrC1ZZcV6Q14ouYoAG8T/qGuaGt+Jn2O0NVBSp+MBJ1PNXWUF89WBKRZLIpYbAN/n2SNOppzOODtiNCCJSSJOpgTiK1uAIFDwhvHwPCXuxCic1EJRkFcKMJBsonSXNo6KUWUdfR1YHUCDcVQ23foRVh9BA4c+ZYkf7pehOuSJuKS+zyjlZEYaE4W9nHBnecHJjPce06KoIYFtHE0YpBihRmHnJwyEAcNUF5sxKqW0A06zhL62vb657XtOpAlPNGglwAgCkliJLAWAsVgzHnB2xDDtFXmAqlbCkHVBtqFt6Yr6bUtVKylHx+nZubbW9cEPEwap+t8qhVuRFQwTfvgxZYWF4wlhoM3QVa2r+nTG6VEPYOsggtbhlPrdxkGrtVCwDReRBLlLkwt5qN6fM0mxd7FK07oKj1G3bDbGOFVUQTusc/JCB1AWfxz2syyRhvBodfuVbVwTBa4E54ZRGki2l9OzJ9StrqKjMccTzo9JIqqa4UA3/84GnYOrsbg+oGwFCpOzlFV/ZRpzOqNpGSRahpIhqZyahOdU7ZKIJGKQkhX9LjdIWK6V7QpU19Zz6hbW1a+smwMZIqlnRgE/fbkrZXrH4ojHpx3HblvXz//5Pwsku1zV+pp3o5UkL/7pP603m/7jdY2B5Xr/BRGTp9hkfc9xWTned8swpWm4XmhTbxRq8iUrtNfZWuVo9zylqLqb2Oq2egkDilK7NaREtj13gW8Wq8e//qPRD75XLOY92y9Uq9XiD//wB3/37/6Hv/f3xp98Ek4mW19vwul0/PHHr377t20HWnuwB/vF20PGHYA4UrWROFbX03MU5pqyDXpdpNZyNHFZmZjbFXnB8ZSXb5Scq2kdNVWE2d0ZBcwN1LVuWOLEtw1pQhRyvWAy6GEMPoqhHA549pifviR2W3nkcg/TEbcLjsa0cHWj7CvqGRuF8Mr/wCPyyAtay8mM0yOwFKVSVYpWebULkW+2WvqGCUWpXldRaMVcWwxrOiSu+NNFyTAljjUz2jTKs1FU5AUWzSuHIeNhnzuU1O8mp/UUqC3Mg4Kl8YJdIRInsV6UihfSNPBu2UGQ9Irude61cLA09Fh2HAhn+8Pi64MCkCSZLZB0jz7pDv2AC1+nCalqjqecHRH4JDG3C5YbJiNlfQZ34lr1ZvofhSzTPG4QUK2xLZ6vlCnWBQlhV1U3GE/bPTvoZxwT+gpWvpprWVxUBe4zY7i4USj2ZMTF9Y5+KuD7FDVRwDAlDrlZKHBlO1OYhCpKWlW9Qqf8XVwulb9pCAJaNJTqh9z0Hnz3nViMT12rkk7kU3saFav4i3WkNBA75j7598CnhfFwn/4lL3h0wjDl1RWTIYYdpw2XNM2LLdGcLQsDZfJZO2Korm9BXpDbpaJ3YkMcaxlN4grP1zRh3XAyA5QaXGKV7lY/epfPX5LEFAWrTMOkoGHjkPfirY6HKpQrMxhFPDrhi5d4HutcV1fgsylYZ0g28U+9p+2JcaT72PBDbpe8eoMxxCFNw6MTJkOG6c6CWW4YpoxHLNbUazxoHAkPW1gpdVwFh+P1VOg98tvDb6kNrVXSHpEoGqS96zaIHKcqeJ4KPEn1pm3UCfZ8JVKMY218bFtVLUhirKWse75O42Fr7VUwrhogq6xtiUKenO6UOIDJkPce8dkL4lABNvJzj0/7tpnO4oBhokjuRlDXRmNaUMRO3fL0fKep9GSGMXx1ocTtnqvveb5LOrTKLiomiWqJw0Of0ZDVxvFpGtXcAN2rqw7LRy8nJzNuPEKf26Vyut9nJ1MCj+cXBH45vw0E39W2/Qm4zMY0mQAAIABJREFUZcFgUF5fBx1uRGuhu6FvF90JSrBuWG+YjFxw5dE0JDFRwM1yh4khCPEMw1CXkxRbwoCLa41V6lq7JrZ/K/SJI6Yj1huKCgvDlLzc8dot8qPB8ezZX/trow8/XH/55et/8S+MMbZp3vvrf/34N35j9ZOfJI8eeeGBrcBPkpvf+Z2jP/tnJ9/73ttG8sEe7OdnD447AHHIyVTFnwcpnsdyowlLgR6ezMgy4kg1gzprW4qSmzlHE06mNC1lxc2CxPESLncdd+Wta4hCgoCyUq9aKAJWGb7pS72dBQHLFcMzvvs+n70gjfochiRunz7mZk4YMBuzyjA+VUPoE4bK0lhWDAe8c8ZspGfVasMXLwhDfaL5EmsYJjvona6eKOdfWWud3UDTKhS4rTUtJC5X06hPJnm7YcKbWwKf2MlEC1XFOudo1scenZUVec50iG3JS93iPa9uvRrfjNMoMOZq7sj+HGZxkOjNyONIUCSetGghCQmJoHUlBhDBEb+lBdtgXMllH2sESNLdeYG+r8pQxuBZLIq3lk+2DkWTRjw548mZeh7LjdKf1Q34iMR93w5x51f9QDHE8xVJqEFR5VgjG4fU77H1LqcISl8zHvR/PZ31E3o39YVD4Ehe/3ZJGhNHPH3EVxc7kFzr+E8l2XYyY5M5tkpDFGgkBrSWvFTt+u0ftaLKadVjo1G8EM5T72WqJIPlMqO4/KiBrMJIz3Srs2M8PEsLSagZ6Djkas7pjNmYj95lueH5Bb6vydqjKWczRgOalqvb/fikj8eshmfenUGTgkbH3iP3XLuuUCGEKUot9zcV45QwZJ33DC0WJiPH8uQcgl5EAoYpH7zDH32u0al8qrGEgSJYmsY12m6vHA/f4/13+INPSXZbaPBYbnhyThzue6iBz+lMs7+GnSBn21Sv3jBMVVfB21KpMx3m0MP39eI4dAVGu+W4o+QnkaDSXRNzJ52TRMQRi1X/EeFBF6XbLhiwaA2nrnVYxNa5Qt6L0gUeLUlE45OVWkStWo0xiorA4/0nrvlh10YDfvCRaipbSxiQxoQBr97s710YhqmCuX1fvVKkHtiqBnYS9cgQnRPD6YzJkOs5zy+wrfZ5A3WN7+2rqnk+9ZY4URxwekZZK6WMQMKKgsZ1vXfxvNcVOdHp8H1eX32N4w5Mx4yHZIX1W5PEzEYHTigdAGPbrZqtbIzbC1Bky3AHq0Cnikr7RIuSJGaQKtNLsJun91xPlKggT4YuXESfbjLaWTBSwcZyPOHZY4Df/zGjIUDdUFSqOwsMUoaJtB17QXDya7928mu/9vRHP7LWelFkPA/YPH8ezWbcY9HR0eb58wfH/cH+xOzBcXd2MuXymiQiCEhj1SVtW4qKD94FuDE7YbrYJneqh7WWINMYpqw3ZAVJgt0qGbctg0RdCjnvt4Uw6kYlJw5ui2HIJufxCd/7gMWKouRqgW15fMrknDjiyYmWEbOcyznTiLbWpqWjCaMjjid9Iv96weWV4gGAYYLnsd4ov+8mV0LcNCGNyTJsi+8RhP0uLIdE24AhwJ27Bnz1nCSzlURMR8ocLO1TZU0UEMeadNk7/ApX+hwkpBVZsV5VV1VwkXm+Z+y8aaLoo9nsuF4Z8d0HAZMRi6VqM0nIIcwDrVVBRM8QeEyGZB0j/paj7IEX9mQOfe4QdcS9VsssSUjlcocSGAjztOiAak3DUDekCR88ZrLlB6wzZQMMPGyr7NfGtczaLYcVSxTh++QZo1TxPOIMlRV+oGlF60S15BE6YuOuCtydee3Wae17B8a8rrlZKDo/CHhzS1lzMuV0ykfvMl/x5lbpdNpGMSfGuVmSvup0Urpe247nTlrl8HtmZSP1Cseh7nkYS+OiAulg6wiFxDq8uDUO4GQxvsZ1Yahz4bn8XJZzerTTe3c04WiibrG/VSVvt3p/5WUXZdk+hb9Lg9jZpiAKd6JccY+qiigkDB1/PBraVQ3DAYOEi2tdJFXNOgNLY5kM1els250M9yDh/JhVRivCnEY1m3BAo+W630DKiqpiuWGT07SkCZ6nQqoaTCaMR2Qblhsm94jI7K2NpnW9BL5rlZHg0COONWz2HFU2RrliFfESaUCaRirLsF1Walt8wwfvMhkxX/LqmrrW7tswJK9Uv0I5u1qAqnJSdK2G0LbBengenq8dop5bmUVJLZXPWnFKgC9SQTVVg3D/TUeczDievK0S5Xv71Rg6ZN3uwgh8pkOyiqrUoqi0OYYhUYBnGKaHg6Io5PEp5ydsMl5cUpRgiEOigMub3d/dKkYBLQru8j1uFq57NeF67vzmrinIABQlSaScV7IbHIxL98zzGKbhO4/rtrnXa4e2KLaRJBjD6YwvXvabqpC6qlldbKMBTcOzx+Qlm0wHdpXtV7ok2yIryvf6V2+UkhWMh8rLlBdKKIRRltjHp26aDGVFWekFBpKkF4vdxbp48U483OS5OZRu14ujqF7dD0F8sAf7eduD4+4s8Pn+h9wsef1Gz+Cm5WTGeMAw5eL6Tn4FqqYvurVbm2kaYSy3K61cS+1SAJRJjIHJiKXIuW+Nf91QN3rBnkma8+ZST+4k5ni6zwngeQxThilMeXJGXmryLNwlkAaKkpeXO1lGYxjExAFlxabgyZmyx0gocjLlP36547XjUCXaytk5NsYJrBiqmk3GdMRszGSEZ1iu+elL0gg/YJlBS5YrBYTvmhfl5JYbjsJPlwHrRen749hq+jPhVeZ9UQz/zGP81YbAssmYjFgXO+zv0gOHT1nTtkyG6t+sMzyPsnCuedcEadQ799Cegd6RtnoGxCFtqV0EfqSMxXVN6zNImAw1jbrO+P6Hu6VYy5tbRqkO0WTEak25JYmyfaWEH9biQVltzZ27oS5b2UH/cdB5gUXV9Y4UYlHx+ESBHHHkuE2cNQ03C51c5QH01SO0LecnPDrhZKZhRhBwce1QH27VpVvwqn2SxJbpmDhUJgcc7kUy8V1YpR0mTS/TIwrw/UoTT9rguwO4sdAQRoA2e2ybMdwuCEN9BeKIQaJ49D3rXJam4WpO4O9wYqzzwyQtcsYLTEVIYDYZg5TFmiSmqqhqfZbGEjtqxaLERBrbSDwjzroP60yj+qrZyYXXDbdLBsnORr19PxL8+D7rje5FQcAg5XahjIHjkSLFO2C3F7LO7nXcOysrbpZcXveCcWfHPUmuMaQJqzW+ASe1i1MYbd1lgafMfdMxTU1W9sj20Oc773EyBVTo6mXFMNpyhX3tuaxd1lZ0vppWddCkuCepZdOShBRVL8FTN05Nr8XSu5uCBaoMx1OyjO+8d6+kjrVkhc51FO7vooLauuvup4l2GGt/OToOgcc6553zt425pHJm454iRr5wG764Fy3Utd7Y8YS6YbEiCikqLXRktbK1dh+RBRN52lpaVl/vtXdPPBg8/kt/af3ZZwdd2LauT//CX4hmMzY5yzWX1ypm1wIuTNr22o0jZZJa6BeveO8x82UP+9n/gZbZuJcb68p0gnuUt0Yai8cDGscaNB44ahpLFLFc4W+9403DvGA8IIkV4HqPeb5v29bcU4myTeNF0cE/PdiD/SLswXHfMqFOVzowdvpXDmIM6rrfX/b+mMScBYQBUcSLC8Wvd65/Emm6tGkpKoylahgkzMYH9o665nqhMhzLjZaSZ2OlED5o3v0q1sA63y+Ud4+f+gQh48FOPbesSCIyYczsntMlUWR/3N6RZSMuat570oM08oLPt0Q0j0fcrhSYeHWrLHgi/DQdykBdZfyzL6JfHqenJi9FFEORIMbE/qvCvDuK+eRD7X2sG+ar/dGz4Pv4aFJ2kBBFVCVhQJbT1A4yK9TCHp7V2q51fM8KsTUYAfRDGLHOGLpzQqyqFRliXELoLZaENDGtdfyYDvcpfk8capw2SLBGnQ95Flzb3zChtRRlj80QyG8U0lhGg/5kKisGEfMVn81Bur6SHiMrrkkXktVN750EPssNccTRZOdFGKXcLvoUO5DEbHLtBkkivVIw92mk8Ovu+qhivtI+2tGQoGSxIQqIAlpDGJFl2kgg86I0Ps7jV3o764BJDiojVa8ueIhjvnzdg8VFWOfDd/f9e8D3OZqQFW55b02cRLPqu29X7S1lRRJqw644gqOUuiHPCQJCX3Hbex0FWQGWOCIrdE32t+EpdcazRzv7zB5bqNh40HcoyuLJcxVdApJIURASqKzWHE93BdcMNwseHd+LhwHygh8/Z5DsZJrXGYsVSaSzGXiMR2w2VELbKh0OAdME39OAOfA4P9EcZ5AwaqlqmpajKe+c9M70fEWea8fztgW+5jKq0vHKWy2tiDWu47O1rHM8j6rEMxhL1QJsMoX2VZW6s4HrhN5kfPDOvb7aYsUXL3XfMIaq4XjMbNyv5GHC62sGdz4uifblhjTG1Lp6swzj88n7BzbejhW+u5M4UkpcsShUeQ2x7di4brSFRn5XGmc/f0lWEHi0EMfa5r5tUguajcF8PU5m105+9Vdf/ct/Of7Od/b4y621688/f/rrv87ljUpxj1xk2FrmS9iqblkXRkrVRd5cAdqV5Zbe3M4PkESkMUmkXVJZQVVxfszZEfM1F2+oWm3OFo4H4YbqDqD5iqo8UDqTFjIJv+8/NOPz85vf+71oOj3412q5TB49+kYj+GAP9vOwB8f9jkl/5J6FIavNfn6ldahicSD2nHvfJ4p4fMLRmJsFNwtH8NdQNzw5ZTamrPuMTlnx/GL/d+uam6Xyo3esw4HPJuPyhh989DU+4kGrqrd9KvD2m66qmjhQQaV1po8seT5RtJDkltbTnZPn2Z1fuV2qzJNYGHI0Ji/JCzxPC6NFTRp3R+Ont/75wL5m4Ft76uW5DXQztzb1mnpRzn/pg2mXZX/2iHWmvAQdNiCJiIfkW8n4wCNISGEQ82ZOElLX+A6hIbjYHh3hhEswlLUKdFelinjXDcapbQc+ixXJMVXNk7P9GE97Xvv/zyAFj3LhGEjp0Qh1zXDAdEQUKmyjrJWvM41prJIZy4E3TKhrspLAEZ8JgbpwnJe1piGlJaubzeWGQUSS0FqVBhP+++PpTqIr8PnqYo87gmHK8ZT5svc7A5+TKeucTcZgopn1ssQ3DNP9oYhCJiNulwpilnrLJlNa0sZSVSQxvk9eUFWONcjuFvSNjpjMl6FnmQx9ioLQ8UCLKYfGCz56ekDpfZhydbsFhnYmPzoe0DZKwaldvxFByCDZQf/jKjM4zIy80XtfmJUKxS723kGLtdpFt213PRjQBnrJwko4J3R7dUXTamDWfSrwKcoDHkmzy1dY1SzWVBVXc44mvLpiOt7PenqG8YCLax6dyC3jGYKQyGhWOwz6RH4S0baMBpwfa3xYVtprnsT7G+yXrxmlTEcsN/uetOx1UUgaUdR9pComoCkZ+LrBs8ShFjqkQV9wF5Ii8Q1lRdXgG5qGd860Xf6uXc+5uGG41SUiTJ1Xt3z4VAcziTmbcbPYL+NkOXXDyVRrtoCx+DGBxzrb0Qrd5CzWXN1q0c9anj3WhuC8JHTyfKIQtMl1ZJpGd7O6YZio6hZOtUpCi588V3534HbpuCxdqqW1jFKikLzk9LAnep8Nnj377t/+23/4D//h4OnTYDTCGGttvdnkz59//Lf+1vjsMa+v9l+xyZCmZb3BeNrWLyhEEeE+cnxiAoj65AP+8HPSiEGiGCdc6/DQaXsnEbbl42dEIVXN1S3rDaMhRckmx8BqQxDw/hNFEMlTP79gOMBuduSxxIKAdcaH774FLjX9wQ9++lu/FU0md/N31tri1avJd7/7M43kgz3YH8ceHPdvZsOE1296XSQxY2gsba1unADEO2iKVSIuJdU6mqj7JTh4v0uPOfM8qmof2JdXWm9t7U72y/MYxNwulJXiZ7KDmN3+obZq8UKju9qoyPwwZZDqczUtt0snesIBJ6a1/Q5e1VzPt+jSAAgChj5prCoYzx6TRPz+p93f/48X3nsT21q+soOFjSamfMdsrLWv/fGVN/yyjn+lCPpjJ4n5/odc3XK1cHAdj7bl/Jhhyo+/JIn6s1B40N89Z7GiLLFO+VLgub6D8zZW8TCSiy0L4iEmpKyp617mqak1mVRWTEb7zWdij0+ZL3fIcwYxdkRZg1Xlo+3jZJ3jGW67xJtlPMAPNHfVP3WCZ5hAUXM85mTKJlcd+zBguSErdxwLoXOJfa6XJCVtS91gLeMhcXiHTNP5Pdsza4wm+V68UdiuoO3PZqSPdeqF+jMveXGxk5sXi0KGMY/PaBqalmHKkxMi11Ky3DBfEQcKo1pnANxJPBv0p61T1wpDqlqBQIFPuUtsKvUWCRj2jt7JkDTptY2QWLSibBz9v8V4fPCIMNB86mKlCJCDJkFFFBBF2orXDb7veCqDVptJ5GEGCYOUvDiAmW53HwTHrEpOVtBaZQhtDNaSSiWnJC9U8tMYVpvece8IPbb94/mK56+VpmOYsljTNFzdcnSHQNP3GQ54+UZp9aUrYBBjPJqao92V36UwZfDvS2d2Da9RyDBhlfXvKSg25t1zXlxSOfKofqidmJrE6oGnipht7RhjXWLFuK8yLSbA97ma45mdJLpYVvDq6sDdGsNgwKdf8sPv6DSdzjBwcaNLzkJZslwzHR+ID4HbpQIv64bXb7i8VdrQIFB03KsrsoLzIz56l5++UHwXMEjwPeYrJR2S40ZoBj5/obmGpuX8mOOJ4k+6oGsy0l26ewrB45UVx5N7Q5f7bfKDH/zSb/7mze/+bvHmzcvf/u0nf/kvR8fHR7/0S9Fsxu//5HAzwNFYGWxaR9ro+wQex7tFYwNRyA8+ZLHWtgc55sLdSK9pOZpo/8Obm36LCwMGKW0LLXWj5I/iuOelCpBJW1dWOF55S2u1+j1+m4hSdHT08d/8m5/94388/OCDbcCMbdv1Z5998hu/EYwOdTY/2IP9YuzBcf9mFkecHXM933GDhCBZMvShy4IIgGGYqujg9jfcTeRvm+/x7jmXNzsIvCx331yT7G4Nvs+LN9/GcRfc532FcoH6WcvtkhcXBCFtwzonK0k6PLpDqkaBstrvORx1Q5L0z1vdIwpjpH/RV8Cl5/HuGW9uZQSMgiKwmIUNF43/PJmRuAM1sNUec24c8eSM46kKxEhqU0rMP/yIxZqi5PKW0ym+z3hA03I7JwpZ5XhgjcIlPUdIl0S6vx+Nle5mk/ccGlWt5DZSSTeWKFQhm7s2GfLqimHSD5QASNZ5D5XuTCKlQcx0pBUJfLKSesN4yGKtR07Tkrk8nECnPI/RQM/OouSrix151Kbl+ladpDQmTTCw2DBMDriz3U0qh+PuPx5PmYzICwWRCwJ47xvCgEcnvLzU6ALxnBryko+e3evGSZ/GFy+V2C5NKCtqcc7QL5Fl07qIot1i4axdlu4uKsYYVXs5mHSva+YrDdi6l1q9W4/AZ77meMLxGGMoKlXS2TalsRcH3QfDIOYq38LwOKbLqmY6Io72vZy9DL3Y00e8vj7QqDdMFSS2WBP6SktFly8wbPJenwiUu32dK5Tr4ppByihlk/PVRe8j4vqbjeFmyfFkBy64ySlLJYNf5xinBzxM9yPPpmE2PjALd62rWwpuXnxK0RMwMBoQx4wHPD7lx5udD3ZPyhYZqDxpV4sQ7FrtwDwCrZYWyTTeT6KLiSD0QTMQhGzyPvt7esRkxNqRka8NJ/5+tNNZFJAVWPjxl5QloU8J1NS5oq3ikOWa0OdkxsfPmC+VkkuSCO89Zpjql68zLm90Q+5ssebVFd99f0eOw/c4npKX5LnWFaUJ+J3z/UDrG1s4nZ7/xb8IPPurf7X/1208z/64OUU24XGSJvi90kq9Jb8greSDlJvl/spvW7Kc9x4DrDKWm/3ERFGwKTCG2zXXC85mTEe0VttjpD9YUvWyk/uuo6Y51LGwZce//MvBYPAH/+AfBNNpOBxaa5vV6uRXf/Xpj340+s53vunYPdiD/TzswXH/xibVz1dvlNNXvOrWErudunHNgptCsyB30w9vt6MJTcubG6JI2Kk0rVU3HE0OuNrSXH9/S81hGyRcz++NIqqGJObyhttOYjNUBdOqJpsr6NnzSBKqmgAHJOjyeZbxgNPZvQ1VbzGBD63WBIFTPAJQ9sAtl6tp7YHzUbzhu1lez9NEuFT5gU3O5y+ZjAGijR691lPqgygkinUKpkOqlk3hABvS6gdeS9MSRcrv0dTbEtn7FoV8+A4//UpxIGKBz2Sg/JKVY7svK+pWASpxxGrds6aEAXkOYFvKhiRgtVH4wWTIJmeQ9pk2wcB0Zi1Xt4q5koFqWpIQzygV+kEf6y4FTWeB/zXL2xiOJqQJyzWvrzFwMiMKmIzetmKNYTLkBx+z2vDZc5KEtmG5oawdL41gvXyaruRt+8hZxL+Mt9P23ZnUT+467p4hDDk/1rqZ5x0oPsQhV7cMEoYpo5QXlzthmHyJiG3VDszg+5xMVfoRSxxq33Dnfu3ZXVQMMBlRlMxXPfeF0OdtcmYjVhnDIZusJzsqKq04CeWLlE2yXDPZEmmPh2Q5t0uOJvutzGwV3ERmcuQWRlGSiXNmNL4SmF9essrIKwYxoM0bsxFnR9/orfe8HUdTGiq2b0m205MJz2OyXCNPGS5VNPMwXVzXYjxXojFYlJCndQgNucPI53rO6dF+Eh12O3bumEgHbL8sUdj7ju2hVubOBFh/cU3gQahbTVVhDVXJesN4RBLx6g2zMUlEcsLxVAd529Pd5Ly+PhD6+h7DhJsFZ0cs1zv7zCgljahbLY69c37ve/2tTTqJ32Kycg5G7NZyNNmPl86OCAOeXxC50FcwSE8f6evTsYR1N3Cz6InqZcPcFFwvOD/eebk6cdz+Bu7gZw7Z5Pvf/5V/9I+yFy/qxQKIjo6Sx4/NW939B3uwX4Q9OO7f2IzhZKrkU0XF7YrJCGvZZDTtfrvYZc5HT78mxX7QTmcMEpYbLq81+S2p+sN74v2HxFtsmDIbH4DsA3WjaZjrxc42GsdkS1Xz6c7yNFJM4fkRrdW4RTLo62wHMRIGtA3cS6eloBSkxeqIwOf11a+d2y+XfuA5Gs10x09aFxyPvu3ZYy2fPu89kmGCgU1BXSlzhe8r8DQWDpwFYUDp7cyC8QiMPh1OeVF7Rmswqrzb3fMw5ZMPmC95eaUpc2HOHg0oSopKeeJXGau1fsr3OD1ik2vevRFy9JA0YRowX+EJb7rly9dMR1Q133lPJ24PxFxUO2omwCZjlGh6dZOTRPvrQVR4vmHEdZ+J4uPP2AOHZ5gM+d6HXC+4uMbzMY6YXzoKgDCgbtQ50zt3WlpxuI88FjPm8BsThTQrvAADZbmfOOzaAeOI1UYzdk/PeXm5k+8EkpjFmqMtIKzvM0yJIiKfyYjnF/dGO3XDO6eHh+LsmDDg5RuaxvUdOp7+pmW+xDNKlle48EaqWI0l8rEt85VGs+K1q2fjcXFNXTO7q3vvUuBZrvGJtSxWKgrWrQgZlmGq/ZTHE73h0cnbmuP3TGUQ7rfW8SDFEaOUVUaWa0FOUuAiC2AdGRQWa1Qqod3ShBITKJd0DwugaDuJDry5fVtEau6Rl+7++pb3xcLlLccTzaNnuUpMdDeWFWwybaEZuEV+N8Z7S03A87he8P5jLq57ti4x38fCJmM24g8+42Sq+JBvcUjd99NvP44Cn4kEmXeaSUTDe88k8pfAtavs7eTXd39PGDC3S5pSzBkkvLzC2Lc9aYeG/zrzgmD43nvf5MoHe7BfnD047l9nghmtt0jBRBjy8kY9v9Zyu9DNyDiGkCTiZs50eABEKAgHkfOIAgbJ/kYmeNBHxxQln351GC4pZr+OwOQ+O5nRtCw3RFtMGkXFdMjpEW9u9guUYcB0xO2SwCcvSCJ8Q2N5csLtkrolDPB9sJQ14wHvnu+cN6IM1cGCrVWYePcUR+Pey/Q80c35+Lr4nX9bPh77BPsZ0LLmv3gvOBp+W8d9IwAkt8ULk6bxuC2Vs6yqaH1GqVKmCLhImD13DmZDXWu36GhAlvPvf0IQaMpTyH+m496JCQNOjzi948Vuw6g+/WoHbSnolySirFisiQPShDTiatEnojAETif8x1/wyftEoQYe3QhtMyCJDRIw2hHoe8ps3ZmFrFDhkv9UFkc8PlH/Mg5Y58QhFgrp+XNyiRKQSD1E4pD7vMbmnvLUaMBXFwQ+dXvA8er0bozh8obzY4xRAqjPXqggg4GmZTrmT3/MpuB63t9VWXN2xMlMJbduF4cQBZai3CH+3zbPcDzF93l+wXECjpZbEupJRJbTeKqBsB0z0IClFQhBqTAqz2OTs87UB80rSgfdEZPg3HdpCIEZtK1uFO0h1rzAJ004nhyOl95uxvD0MRdXHCTUK0uePtaHenTMcs3JlHZC23J1q1D7ulYIimCxZMSMry67DK88jN2iZDGG9YY03k+in87I7jQbdHaQAnJ7HN5SAq0q3RWFNsrsCgwZQ1kyTLXJ/i2Rz8VNn3S4a1KG/e4HXM+5XmiLlLUUJUXJeEhZa/9rm3NxzTtnh9tyflaLAur6sMyw2PGUsxnXniv9GZ2vqubjZ/eGIv5bGdI6E9WqvVnr/l8SqhQaKK+RMXiO77gsd4LtB3uw/+ztwXF/q602/PQFfqAUY43laMLxRDtdZDdcbdSVN64nUnRbopDPX/G9D3ZAoos1X74mCvSIFd3sd88VNrpnUUhTwz2Oe9N802L0nmUFixXXC9qGVaNp8scnnEwZDdQ7uZtzikLOjihK1e8MAsKQJGY8wJqeuTmNd/CyYsYwGXHzQpuHNjl5RWD0KC1q7avb3j0D//h88Bf/XPS//n5xPt1xObPCXi7b/+bP3x/PfK3VzT7m3hgVz1uuleCyg/qsMqKAMFTccFPvkAYiXIQhZckm53gL0RSGFBU/fcF7j38G0NTB+QwClcw0Hr53h5oTvWdBCd8seHTQFLl0AAAgAElEQVSi8kDb5fWdZJVTx5SlK/2I2+OTl3z09Nv4YT9fkwaD61vShCQmL8lyddHkP3FMEhEFtOAZ4lCp+u+atQoDu2uBz3uP+eKVYtO3TfDoPevrVrfuaMCf/pi8pKoBokC/fDxkNqIotfcjifphVLLtpTouYm1LVvDhu/dio+Xmv3y1v4q6/G4cKUX63d1AXDTfJwoYpthW/UItExlMpdSfTaseUhgoENmYfjS6p67bw6vCQ0lUvoVNR5SVUu9v4+uqitmkZ9qZjri41vfU8/vHDwLCRtW+sly1RUEB7h60xi0Jg9mi8zcuJb+dRI8jlplG43etbN6WSRmmvHxDcI9XXVREgYLy60NdRvLo8hRvc6bfmtmWiF06TGZjpaJvLS/fcDLdWd7CGvzyjfb8/DEtCDidscoO55LKmtmYIOD8mOmYLNf9qtNY+BamjLEeQFPvf4m1/SYf+IQ+Wa1YGpEfkbbUJOb86OtlDR7swf5zsgfH/X67WfDqap/SLsv5o1s+eoe64fIGK0wdzpMIA5U7ETB07LHO+oNnvuLV1U6yRDpjXl/TtKpFsm3G8MG7fPFqn7NF76TgvSc/80MJg8Qg2boNS15pZrfL4B40QZBbmK8YJni+9vRUNefH2hx5nw1Tnj3h8xesM6LQjVJL3XA6JfC5vOmR6M6++04wSc1PXtW//2UVBaa1Nivtf/W95L97FkTBHyNBYu0B0mggjfFgvnacZQ60GoYMYqoK32BCykrxsm1D67yldU7g8+aW2XjHs0ljfvqC7314bx5u3+5P9Ql1hrnjhYttckYDfI83t5wekcbUFdZ5QoPEeTMA1HV/VCcxxicOiCPl1I8ixvfj9b+51Q2LtRsuiCPGw5+5RhSFHM9YrRU2kMZc3erp6xnKmtGWGmXlqzzq3felrHl6P7R3POSDd7i8YbHSxl9RrolDDdH7RthdTnTRa9yz+zrRPY/HJwwSNhlXtxq4Pjrh2eO3ee1AUR6YDt+jbbSd2gPPV0QBTvBVPLO8wjO6PLJyn2NETOBSoj/lGY4n3MxVY0gRgEYJRo/Gh90sa789bNoY5SCX2Mk4Bpj3duWHo5AP3+XT59rSMEyV+LJpGI80YBN6IoljA6O6ob6n72mn17N923ZXNWw85KsLgjtMpgjGevI2xIUQiL25OXBNUXI0IZPm4JC6PDgQQA/7uc/ejkjZXqLdOry4Vhnmu5ZEfP6CH378c0g5H0+5vGWQ7Bf36prJsHeO4/BtiflvbsOUqwWpcLixn0+pt8ghjFGdhNGA1QadbauCEIH/c3j2B3uwP0F7cNzvsaLkxeVhbopRyh99QdMSBVQNrcODSnOhhciJ6pktpoiq5quLwy2AccjFFaP0wHY/GvD0EV++JI715JYya1HxnWdfc9jftU3O89f79yDxxs2cMOBoov9yn5UVyzWzUV/XloLjzUIh0W8xoYZ49UahxgZ8v0eBRyHPL+46dk+O/CdH/p/7KBQhkXHqBX/8rqrAp7GH134ccxKCJU30yF+sNcgJI5oNUUDo07aUNdYjRInJ5BGMYb5SFnYxySqJvOs3sUfHLNYHfCCDsmcY87YACZQMPo74+D0+fa4JLc9TZmugafb7aE2raPvZmMWaF5d4hrblZMYo/RaccQDLNV+8JIr6c1GCxo+fvS1nedBOZ9iWxVoFKWcTlms8qOodkJWFsuCT9/npC+It9s+2JS81AfkWE/D69YKqwvOU7FIQZU3DyQwDj9+6wr+hiRPz6ER9629izSEMj+cxSPsO1CAkwqnPGjCkkfLkiLUtq10WDmMIff174PfKXIHP8VTZKoVdtKnxPab3NBaLn/2zbkd7Nhnxw4+pGyVXPZjXj0JlVr2akxdEIUnMdITvEQdcLzTAENSEdVG38s9YrN1plRG8e17vLMjA56On/OS5kjB2VlZMhl/P4nU8wRheXhCGGg80DVXFk3PikC8zgNAjb+HOSEoUMUy5XrxNY/XRMavsnq4nYfTaPUesfRu6RiBnRXUvWKWzstKoL7zDCSMWBnz3fa5unWiJ65D+2rTOt7NhyulUCzXsEtdWzU6hrKxYZ3q6JTFNo233Alp7dcVk9MddvQ/2YH+C9rBY7zGRvrvP8oLxUIGVOyb6SmjWQc4zsXX2tlSNCDwdvGAy5JMPWG0oSu2TSyLNrf6stlhvMTpbqpqyUv0Oa1nlfOIzHvLOKTcr7jrI1nKzVJzM/v0H3CwZpl+DCanqey8whiggyw9eMIy94R8DGrNvSUx9hzK/M2s5meouLyb4Gc8wHbFYKemybP3S/5TXfQQSBtwud1BMvq/MLd/ExgMubw7UWKQ5NY2UHu6udTT5klkE0piPn3G75GYODgYq2rTbK01w2IOE+YqvLkjiHSKRxYrjcocj6JvYOuPLV46VyJn0lv3kOZ+897OBcHyPRyfEEV9duLZdHyyziUIaeqLJpwwSvv8Ry132z3fOv94vwdGwCDOpmDH4Bs/jas4w+RrJ+p/J3t7IePD6u5ZEbDLXk2edxs0uLiiNqWolgTmwaTjlYwNZvlVgNBjDDz7SqwKfxZrLmwPuJlDVvHv+c0hbyuDfZ5ucT58rx+vJFGtZZ8qoM0gIAs6OKUtWmQL6PY8ip6hpLTRKhrPtPgrt/d0k+iDhex9wu+T1lV5/NGY2PgxovPsIxxPGA7JcMVRhQJroplHXEBGGBL7ikbbBSEJTOBl9DY3mZMSb28Nl2KblZLb/cjXtvV6+3rO3U467a+uM5ZrrJb471E5n+yzsYgLROZooVMzzSKJfoE98OsMzSlrVNBhfATDT8c72XlT9FHsGb/d+BF/3cwH6P9iD/YnYg+N+j9X3k4KJYogwAa82By6oGu0hE54Q/UfnNkk+bG/P9d+6dXa58G9hvUaJ4c2t+mTSyJ+XKsAp1jR8/pLHp0yGvHxzoLQqhF97h19nsv293XG/mr+trcqYrzk/fl4W+Dw55/L6QKRkLXnO5J3+XxRZmwLEoTbpSgbUtvgeVU0a7oyV76uQp5hkAb+hJTFPTnl1tc+tbgxVpQnmu9/WtKSdKPpW7jMR7d4JVcX1gtV6XwarrlluMB7/709Ybfj/2rv3IMnK+v7jn3Pre093z33vOwsrGqGoEOAX5KJWMKGgNFKF0VBomT+MAbXKSqjEpKJWQSqVRCqJpVVoYYhEohaSqiSgSCQhQBE1sJGyRNEFd9n77lx7Znr6fs7vj3Pm3t0zOzvT3Wd4v/4aZmb7PDOcOefTz/k+3yebXrk/VzSiyWlZVtAzZD38ovl4kyVl8aimZjTYu95X8/ktJnI9cueLWEqVpo0mrVXdP9fpyEllUyqUVC4vW+jpT9n2JNeV/reC30Jn9bsdv+n1xHTw1iXYOMxVLLKYMv1dP4Ot05bzPKUTijoqllTyy048yVOtqkxae4aWHTGbVqWq/Oyy3h3++/9m+45tolpNR04uu7z4Dz8XdiaKRSRDrqed/TL8FZC2rLhqc4qYciwVK8vya7UWdE9vOInu2BrIqT8bdPs+39lix5az6gmbYWjfTp04I9sKum+VK/P3Ak81N9gLzHWbVtj7YhHtGgzeY6/4iVIJ9a/6cdZ8P2V4rb7Hfz+fiAbtPn1+I/mDextcQv1njJvVrKY1w1BfVj0pzc5pfFLluhxr2fkpBRtj5ZrvEWuawVssICQI7k2MNVqg6fMnWT1PiZhcT/nZ+YVcXrDvtze/PXulFtzpXU+zcxqdCJbFeJ4S8SU7vCyZJd1EpXIwSea/eC69uAtjqaJSeVV7BEMRR6OTijo6sFtHTioaXTLv7qlYVtRp+iDCX9W6RlRq+TO2s86wt0euq3OTii3sGOqpWle5ooP7lv1mIo72Duv42WCKy1+ke3YiWJ+QiMmxNVdStbr4A/g9RhYyj1tv8PiiBX9fwPxscGr5mWywT4O9OnFWyVhQILFwz3ZdRSPBDJPnBh1IlvKLSpNxTc3o5GiwNtrzgm1x/Q7KhaLiMZUrKhTVs3xKPuLo5Dll02vM2y2o1jQ5s+w2v5RlanRyg+uqpaCeWxttNNlCqRxU9aRickxV64sPoxIx9SSUn9WeTTva+Yk46s1ortG6W9tWb4+ScVVrmppRJCJr+R5AtqlMUoYkc9nfmOsFC2pNQ8mEIjUVisomZZqKN9qTy69E908G/xflearVtWtI2XVMRV8gf9fblQzFY4o4mimqLxvUuPsXqIGsihXV68oUNTapZDx4Rurvxet6Gsopl1ljEt1/3rKJ0gntGtLxM3Jsea7suFxX9boikeBK4jc8WLM4LZNSxFa+oPGp4K+y7mrnoLKpRtt9WGusG657TZ+A+fu4re7r4pdpTc5oqLfzBeL+xFYipsPHZDrLxuNv2NSf3VjnZKA7EdybaNUUzJBnBGE9HZe8+d1D5ydmKjVJcj1lU8EWqqMTmi3KXvIIvlrVXGmxGNprvpXpxkwXgm3MF566Bts9msGeOM0aXccjmi1qR78u2aepWZ0eC96T9OcUcVo1SluP/qxK5aYJvVnDii3Sn1Uyrtk5ua5Gp9SfVS6qdKLB/4h0Ugd2a3pWoxNBu2LPVTq9WB7jd8lcjMvGsrco1VrjZiYtJONKxDSQm1814QRFDpapoydlWapWFYnIc1V3lYwHYcXzVCg3Lecw5vsil8qqVFWuqFTRcF/w/9dfNOy3n58uKGsuC38RW+XKemvTa/U14o5pLnsi0SUWH7IZikYVne+YudhSxt9ecbNLddept0fjU4pHV56f/ooFv0llKqEz43Lmv8F1Va0pk1ZfRjMFnRxVrSbZwWIJv+2sMb9Ex7G1Y6BBr9Kl/FMom1a5Ol9JL9Xqmi3Ktpruv7spzow3nUnxqwcjzrIKE8sKHu5lUurPBouki2XtGpTjqCdx3n+Sm6UnqTft00ReJ84qYsuJBKuu/TdCxbJ2D63rMhiPKR7TQC7oUbtimnmFXYOamGq8s6nnKpdu+sc406JnvKGpafUkz6Nn/5aKRvTmkfkCJ0MyVHc1mNOuIU3ParawcvXqgoYdToEu1mX3zu7hb7bS8EpnGnJr818ylIhpPB9sJuqLR1SrKZUIHsKOTmh6TrGoypUlu8cbcmzlZ9WbkWWqUtPA5l3+imWdOLuyCNJ/suwvNWv4JiHYJtPQRF4DuaC9V382WCtmGJopqFBqWOMaWP2UdoVELFhiuJo/e3e+yxYv0EJLkDVrKmIRxXrVnw3qhcamVFrSFyLoZTG/w9HSRYd1V9n0Ru5t/s14xQ01ldBbLtJcUdMFnZuQ4ygTkWUH7x7LFY3sWuMhtWUG216eHl1sLONq2bsp21a5suzQa1bBrhp9qy96LR/Nd0yj1Z/Lvt7RQUccXbxHE9PK++tP5ie8e3vUnw2G2ptRMq7ZYrBJgt9Vxk/nvRnlenR6VFOzweLCFT9OqbzeyiLDUCyiak0T00GHH79BZ62mPcOLTbQ2kdtobe5SltlqF6eIE1yadq7a5acj/ELw3owm8hrPB+16XFe5tIbOZ+8qSZYpax1FKZmUyhUVSisf/bmu5pq/1ZeW9SBazbFVrnRLcJdkW+rPBk1X/TpVfzLFb0XV7K1apda0rg/oSgT3JvymYMlGjaJMyVqyrN6yNJBTqaLZgmTIdTWQVS6jZDyY9i6WZZnyPDnWyhk721K5olhEmfR5tPpe00xB8UazX46jckWzxcYLTxeK1/274MIPuHDhjkVVrjadm6nW1q5zTSc1V9bs3MoZDn+qaWTn5mQjfxNTv1vC5jJNRebbn8/MLati78toPB80k/arzP1h+EW0m5j5LFPppNJJDfdrpqBSOejSk40onWi1O8xSQTXL/O3KWJ5aDalYXt4I1VtvnYwW9sJsPmvYehebTnHWrChYa5HfVvN3pPK7ntdd2aZi0ZXv01qUFxuGhgdkWcrPLi8n8FSqaOfAeSSwSlW/eD14V7DAc3R6TJXqZtYv+YwmW94uHtprOp/atfz43pdVtTbfSnjL+hJapgZyMqc0MS3HCvaHrteVSWnHQKu3+uNr7SPrbrR5/9ZZuEovSMaV7VGh0Wbh1ZoGch1buwJsCMG9CdvSRXv02gnFl2wFH6zESiqX1djU4rp1v51zLCLX01xR+3epVtcvXlc8qlhUtflmDq6rckURW9bCBdrQ9Kx6d2pgrbnq9fM8nZtofLWN2IpGVJuTayybOPd/rsx87HabtGR2bO3oDzYsXH3QcnntbSwMIyhunpiSY8u0JE+1uspVjexco5fCepTKmprV+GRQ0FKva/eQMo3qPi+Qv329tWRLV8tSf06lsvIzsiydGZMnxaLqSW3+6oXgiP4SzA0tCqzXl2VQ/wReOqfu35IXzvxa/TxWmzl20EywYcytufP1OV0mGpnf37fRV6t17Rro/LANY2VcPi+mocFeRSM6cTboJON66stoqPf8/vomppWINXgiEYtofCoo9NpE/hvjcsPe55K0Cc0oO8W22lSnYVsa6lMmpWI5eIIRizZuTbNUXzaYGmiovtkVnlvEv+9ImpxWNBJcl1xXpar6M2s/KAa6TDgvdu0Rj+qSfcrP6sxYcHlyXe0eUk8quLX723RbC0sba+pJavegDEMT+WDCslpfzAF+I5pyVfGYCkUZUiIuQxro3czCWbf5xdQwlIzL8zQzF9Toe5LrKhFTdn5fFb/bV8MaIc2v6RybWrz8eVKtqnRSuwbXdRG3TA31KpNSsaRaPVjumYxvwm9gpqDjZxWLLOtCODqpUkWDuU2e4rVMXbJP43nNFOQ4ixUy5YriMaVTMucrK2bnNDapvcMb7Ia+RVZPYfpPvZe9R60Huxsahvqz5xcvcmmNT65sBynJc1Usaf/5bxzWHpmUJk4qGVtZNuO6Kpe3pAik/QxD2bSyadXqqrtyrPPOXuWKJqebVrVFIpopbH75RDzadGWO5ymbZtJ0XWLR8yvujziaKza9eLa/uHHDPE+xiBKxYJGVbSkZ045+imQQRgT3lhxb/Vn1ZeS6krEsXPZllIoHe8WP5ZctbZydU74QzMcvX6a4WLi80A6v2R7RG2aay3bwXsEwFIloT48Kc0HDu6XTxpKqNe0dbvXPB3KLazqDTTp7Gq/pbMFvCbKJyhUdO9Ng1tC/8YyZGjrP/oNrijga7lMyrrmixvLqz6hUDnbwXsqvKT92Rhft6aJs4dhyl9cERxzFIsEeurXaYqM6f+f5dKrVG8LVohEd2KPXjitiy5rvMl6pKpPWrqHuXQqWiGn/Tv3ypKKOHEve/LCzae0Z7sbyngux4bnecqXVJcs0NDp13o0415RJqVRWYVWI9Dvb7ujf5MPBl0nq9JiSsQaT7q6rXE/H1viel0JRR04Ff9TRiOSp6mo8v5nlqUAbEdzXwTAa37OjEQ1EJGl4+W2jtGRhn2XJ9ZbVpZjGYktm19XgFtSD9rVs3lKvazCnSWtZlbavUlUmtXbFy8LD+uGuuV9OF5rGYsvS+JRy6c1vWWMYwS6Yw/3yPL38WtN6g3hM+RnFNjvNbJhparBP07OLJ7ZhKJmQWdLUjFzJcYJqmURMvT2aLsh1NdR7Htk9HtVbL1KhqFIl2NQwHl1sY9K1knH9ygHNFVWqBO0mYmEYdju53hq/Db/j7Sb+xup1uV7Q53R0MuigYki1unpSGu4PR3wMI9vWyE4dPaV4bHnP+LpKZe1pPsXTPcoVHT2l1NLHaIYcS05cx85oZFdoHhoA8wjuW6C2pDzGMhWLBB27fEu34ylXtmSuKBFbnPJfoe6qN6NoRIO9chydGQ32pnalWk27BpVJhzKjnBlf7JGymr9fz5b2miyWW60tMw2NTgY9+7pELq2zY4qvKFIy5Diq1YPO3Au9kkypMKdJR33N9zFZzW9QGLpprYXlv2jIX2rfwprJfp38vVFn5jQ5HTy6zPVouD9Y/y0pGlm7ShsXKBnXwb2amtG5SVmGPKnuateAMumOtUY9L1Mziq8qfvPFo8rPENwROgT3LeDf2BYaJMdjwVrMxeyuYPubwd4tqbHztxrJz66Mqv5uFPuGJck01ZdRLq1yNaiC2NI2zFut9cjNre9+sGYliWGo3k0Ng21bl4xoPK/JvOz5NtL5GaWSSqxqFu5//5kx9fYs+1UXiioUgxjnSYmYUokOt17BVotFVa01fRvsuhrepCdL4/lgOc1C+VmprPys+jKb37gGLUQcDfZqIKdqLXg/H5Y7Rd3V2FTTB6GGoYlp9WebrukCuhLn6xaIOKrVFztS2ab6syqWVCgFO1aapgpF7d3RapL4QhiGBnrl2Do1Jmf+Iuv3vdozvOwi5a+X3fY8bXmaXM+drNsSrWMHC4XLlaA9XKXSqruIZapSDdrL+M2LJmcUtWUYqtRUrevsmJJxDfUxXb2d+Ut08jON406xpN1Dm3CU6YLGplbWv/mNaybyijjhXivsNxpfsb6oy/mNBMKlVlvjsYBfuUpwR6hwvm6BZFyV5TNSpqlkQrGY6nUVSzqwu/Fyn01kGurNKJtWsSzXkyFFI2HtmLYegzkVik1/pQuLCrZOxFGt+TSk56k30403ab/03H/zViprdGqN71+o8hqdDNYVVGuanA4iiCHlZzUzp6E+9WXOo4MkwsVfr5+fXfYg0fVULGnfrs35WyvMKdbkdaIRHT+tzMFNOEqbeZ6mCzp+ZrEXZ29GPclN6ISLhtbcAUBrfgPQdbovSWwDtqX9OxZLCBaYhqo1HdijVLxNjxpNU8m40gmlEts5tUtKJVRs0ubZ9ZRLb3mIdGz1Zhdz7QqVmhJd/2TDstaoXfYUlPqUKxqbkmOr7mpqWo4zvzWBIcuS6ypf0OFj57nZKsLDNDXYq6E+xaIqFDVX0mxR6YQu3qvUZmRQf4OwFvvrWpYq1U04UDv5D6n8p1KJmOIxJeMqlXXstCamOz24bcq2VrbPWqFeV2Rb3xmxHXHKbo1UQgd2a2pGUzOyTMlT3VM2reE+GsdKfol/WaWKJNmW4rELLf5OxDTUq9HJlc/W63UVy9oz1I53Sn0ZjU0qHlv5cDbo1dP1T/ZtS7kelZv0I6rXVamqXJHrqlAM7nalcrC4eSnLkltXPKrJ6e1Wi+x5KpRULAX9YaOOUokuWrfQToahTEqZlIZ6gy3bNvFPzF1rk1rTXGOb2y40Ma38rCKrin/iMZ0ZD7qMh121ptm5YGdfy1Q00uE/kNXts5ZyPfVv9hYfwNYjuG8Zfy/VvowqNUly7MZtXt6A5kr65XE5jkwzWDZaqQXFFRdy7+/tkWPp2BnZVrD/eb2u/qz27mjT0wbH1pv2aXJaE3lZlkxDrqdqTcP9yoWhV4/fBCY/u/LNT81VsaRCUam4To4GS5wTcZmu5kqNf7eeJ8vSuQn1dWWB0MZUaxqb0nRBji3TkDxNF3TyXLA77xuWaW7+g1t/5+MWNrfdZBu4rk6PNX0cEY9oegt2rWqzmYKOnVYsGuwQ4nmaKejEOR3Y1ckfLZfWmXGlYsFNYYHraq6kPZuxHgNoL4L7VvJX84RuQc+WKpb1yxNKJhbvu5Ylx9FkXq67uC/VBhiGelJ660UqV1R3g19+myd7Io6G+pTrCZqXW6bi0TDN6KTiGsjp3Lhi0cU1zZPTMkxlkosPi1xXs7OKr1XxZZih2RR9Ta6rnx9VIrbk7bchx5Id06lRmQbrcTeTbQXLN1usWgnXPEi5Kqf5H4JhaHxSQ93ULvZ8zZV0/KwSS64JhiHbVsrSL0/oTfs6dh+07WCX6/yMbEeWIddVta5MUrsGt3kFKbYpzlq0kefp1eONe+k4jiang36CF8IwOr8bS3jfrRmG+jLB9vJjk5Kh6VmlkootX9lsWTIsFYqN6xn8vkmSDG+NovkQyc8qGmnwJsTvc/L6ab31ohCnrm5jGNozFOy1tFqtpp0DIftt1+srZ3xX8N/lhrTsyvM0Pdukp76hZExTMxc0KXOB/F2uMymVKqrXgxoedlVDaBHc0Ualspzmd6aIo0IxfPv1bD/+zrgDvSrM6eRogy1pI45mZmWZqtQadFKru0Hecr2wBpHVlm6HvIJhyLFVLIe+1KGr+F1K/cKkpSpVpZPKpjs0rI0y19q1KnTFP0tVa5qYbnr+G6ZGJ9Wf7eTDN8NY3PAbCLlt8RQbYVGptUpyhqHRyTaOBi2Zhqr1xv+//MoQT4o4WlGM7LpKxIKGMwO5bVInI2k83+qrpqlarV1DeWMwDA32qj+rQlGliioVlcqaLao/q6G+8J1X/uYezXie+jLh2Ii0oXp9re3nTHpMAZuFGXe0kd+Lo7VQzzxtM67b9P+FXwQ/npdlybFkmPJc1V2l4orFJE+lknYPtne42F4MQ7keZVLzuzsbjauVQsG2NJDT9JzsRuOvVNWXafuYNpEho+XzBIOrOrBpCO5oI9uW60pNJt39R8lc37uHZcpzmz6Xi0a0b4dsS6dGZVuyI4o6MkzVaipVdNHubbUBU38m6F7akOuy+eJW2Ta7O/dlVHc1V1y2Wt3zVK0p1xPuxc2OrXrL4F73wrRGH+hu3GzQRvGIqs23F63VtWOgvQNCS/Foq/3Aq3VlUsr1qC+rmYLKVUkypGha6cR2u09Ho5qZa9r7slrbJuESW8eyNJDTpKVz47JtyZDnqlbTriFlw9AutgXbUl9GhVLj1eo1V8O9azTmB7BuBHe0kW1ruE8TeTmrsrsnlSvKvoH7YXehaETZHs0VG9cnlCvBNKG/c9P2lkmqXNZcqcGvoljR/p3hDl5oD79gprdH5WrQfCnqhLX4Z4Vcj8amGrRqcV2Vysru6NCwgG1oW1wyECK9GWXSKlXkLnm06u+3d/He7TZNG3aGof6sErGVKy/9zVMv2rV9msasyTTVl1UiHuwSoPmJ9kJRuwdphYTzYFlKxJSMKx7dJqldUsTRRXuClcT1ulwv2LU6EdOb9r6BLhTA1mPGHe1lGBrIKRnX7JzGpuRJ/Rn1pJRJhYNDdqcAABaRSURBVLipwjZmWxrsU8TRqdEgZLiuhvq0Z/gNt3eJY2u4T+mE5kqquzLU+R3dge4Ri+itF2muFLy5ta2gXTqATfUGu/WiGxiGknEl4xrq6/RQsA6mod6MejOqu5IX7Gf+huWfugBWW7i2A9gyBHcA68MjEQAAOoo7MQAAABACBHcAAAAgBAjuAAAAQAhQ4w4AWJ9KVaWKPE+GoVik6WZqAICtQXAHAKylXtfEtM5NKOLIkDypVldvj3ozb7jGoADQOZTKAABacl2NTipfUDIux5Zty7EVj6pQ1CtHVat3enwA8EZBcAcAtDQ5o5k52avuF6apRFQT+U6MCQDeiAjuAICWTo82rYexLI1Oqs6kOwC0A8EdANBctSaz5Z3CMlWptWs0APCGxqIiAEBznicZrb7BMOW6F3qIak2SbGuNNwkA8MZGcAcANGdb8lrmcrcu29rgi9frmprV6TFZpiR5nvqyyqQUi2zwBQFgWyO4AwCaM031Z1UoyWw07+55qrsbbOheq+mVo4pFlIovfrIwp9EJ7d+pVGKDAwaA7YuHkgCAlnpSKpXleQ2+VK5q304ZLWtpmhnPKxGXvXz+yDSVjOv106pRNw8AKxHcAQAtxaPaNahCSfUlNTOeq7mSBnNKb2hqvFjW5HTjWXzDUDSqfGGDowWA7YtSGQDAWvy68+mCzozLMCRPg70aHlA8usEXLJVXzrUvZRnBclUAwBIEdwDAOkQjGohoILc5r+a6jafbfYahsUkN923OsTakWveOnqufy9cNGXXPS8fM/YNWNsljagCdRHAHALSdacp1WzV/7N+kdwgbMjHjfv25uWzKTEVlmobneWcm6z/8Rfltb4leusc2NlbTDwAXjMkDAEDbxSKqNe8yWb+AFpMXrFT1vv5cYWev2RM3TNOQZBhG1DF29Fovvlp+7QzbxALoGII7AKDtYlFlUo071XieSpUNrnndDIdP1fp7TNtqMK3emzK/+1KxWms0bADYegR3AEDbGYZ6e1QoNdh1tVjW7iFFO7YH0zM/LSeijW+OhmGk4ubo9IXtFAsAG0WNOwCgE6IRXbJPk9ManZRlyjBUd5Xr0UBOyfja/3xruJ5Mo9WEetTSXIUZdwCdQXAHAHSIY2uwV31ZVauSZFlyOnxXMuR5arX21FOrdjgAsKUolQEAdJRlKhZVLNrx1C7JMIzL9ztew+J7SVKpqnScWyeAzuDqAwDAosEea6bYOLi7rlcoeb0pptwBdAbBHQCARQeGrP1DdmlVIbvn6Uzefd/b4ha1MgA6hOAOAMAi2zKuuiiyb9A+l3eLFa9aV7mqqTnv+HjtPVfGh7MdazAPAJ0vKAQAoKtEHeP/HYwcHLbP5uuVmmcYRjZp7MxZDZu7A0DbENwBAGigN232pnkuDaCLcEkCAAAAQoDgDgAAAIQAwR0AAAAIAYI7AAAAEAIEdwAAACAECO4AAABACBDcAQAAgBAguAMAAAAhQHAHAAAAQoDgDgAAAIQAwR0AAAAIAYI7AAAAEAIEdwAAACAECO4AAABACBDcAQAAgBAguAMAAAAhQHAHAAAAQoDgDgAAAIQAwR0AAAAIAYI7AAAAEAIEdwAAACAECO4AAABACBDcAQAAgBAguAMAAAAhQHAHAAAAQoDgDgAAAIQAwR0AAAAIAYI7AAAAEAIEdwAAACAECO4AAABACBDcAQAAgBAguAMAAAAhQHAHAAAAQoDgDgAAAIQAwR0AAAAIAYI7AAAAEAIEdwAAACAECO4AAABACNidHgAAYMt4nuquPE+WKZOZGgAIN4I7AGxHrqf8rE6elWnKkOqeBrJKJ5WIdXpkAIANIrgDwLbjujo3qelZpRKLnyyUNJHXzkFlUp0bGQBg43hyCgDbznheswVFnGWfNA3FYzpxVsVyh4YFALggBHcA2F7qdZ2bkN3kgWo8qulCewcEANgcBHcA2F5KFTlW06+apkYn2zgaAMCmIbgDwPZSr8toeW03DdXddo0GALBpCO4AsL2Yplyv1Td4nkyjXaMBAGwagjsAbC/RiOr1Vt/Ql5FBcAeA8CG4A8D24tjqz8ptUgxTLCudbO+AAACbg+AOANtOb0ZzpQbz7uWKBrLswQQAIcUGTACw7diW3nJAE3mdm5BtBTun1uvau0PpBHUyABBSBHcA2I4sUwM59WZUqcp1ZVuKOER2AAg1gjsAbF+WqXi004MAAGwOatwBAACAECC4AwAAACFAcAcAAABCgOAOAAAAhADBHQAAAAgBgjsAAAAQAgR3AAAAIAQI7gAAAEAIdCC4j46OTk1Ntf+4AAAAQHi1I7jfdNNNZ8+elXTy5Mlrr712eHh4cHDwxhtvPH36dBuODgAAAGwD7QjuTz75ZLFYlPRHf/RHBw4cmJ6enp2dvfzyyz/+8Y+34egAAADANmC382AvvPDCd77znWQyKelP//RPL7744nYeHQAAAAivNtW4nzp1qlarvfWtbz169Kj/mZdffnloaKg9RwcAAADCrh0z7jfccMMHPvCBc+fOxePxY8eO/dZv/dazzz773ve+96//+q/bcHQAAABgG2hHcH/mmWckVSqVY8eOjY6OSorH44899th1113XhqMDAAAA20D72kFGIpGLL774mmuukXTVVVeNjIw8/vjjbTs6AAAAEGod24Dp+9///gc+8IFOHR0AAAAIl7Z2lVnqtttuu+2221p8w4kTJ1555ZUVnzx27JjneVs5LgAAAKAbtTW4e543MzOTSqVMc+2Z/lOnTh06dGjFJ13X3bNnz9aMDgAAAOhe7Qjuc3Nzf//3f//Vr3719ddfr1QqlmWNjIzccccdn/rUp6LRaLN/dfXVV1999dUrPvnII4+MjY1t8XgBAACArtOOGve77rrr6aeffuCBB06dOlWpVM6ePfuP//iPhw4duuuuu9pwdAAAAGAbaMeM+7/+67/+9Kc/3blzp/+ffX1911133eWXXz4yMvIP//APbRgAAAAAEHbtmHEfGRl54oknVnzyu9/97t69e9twdAAAAGAbaMeM+wMPPHDbbbfdd999l112WTqdnp2dffnllycnJ//93/+9DUcHAAAAtoF2BPcrr7zy1VdffeaZZ44ePTo2NpbL5X7/93//7W9/u213rBklAAAAEC5tis62bf/Gb/yG//GDDz648DEAAACA9ejAzql/+Id/2P6DAgAAAKHWgeAOAAAA4Hx1ILjfe++97T8oAAAAEGodCO6f+MQn2n9QAAAAINQolQEAAABCgOAOAAAAhADBHQAAAAgBgjsAAAAQAgR3AAAAIAQI7gAAAEAIENwBAACAECC4AwAAACFAcAcAAABCgOAOAAAAhADBHQAAAAgBgjsAAAAQAgR3AAAAIAQI7gAAAEAIENwBAACAECC4AwAAACFAcAcAAABCgOAOAAAAhADBHQAAAAgBgjsAAAAQAgR3AAAAIAQI7gAAAEAIENwBAACAECC4AwAAACFAcAcAAABCgOAOAAAAhADBHQAAAAgBgjsAAAAQAgR3AAAAIAQI7gAAAEAIENwBAACAECC4AwAAACFAcAcAAABCgOAOAAAAhADBHQAAAAgBgjsAAAAQAgR3AAAAIAQI7gAAAEAIENwBAACAECC4AwAAACFAcAcAAABCgOAOAAAAhADBHQAAAAgBgjsAAAAQAgR3AAAAIAQI7gAAAEAIENwBAACAECC4AwAAACFAcAcAAABCgOAOAAAAhADBHQAAAAgBu9MDALCE66pak2HItmTyvhoAACwiuAPdoVrT5LTOTco2Januqj+rbFrRSKdHBgAAugLBHegCpYpePaZETKn44icLJY1NaWSXErHOjQwAAHQLnsUDnea6Ovy6kvGVtTGmoURMvzyher1DIwMAAF2E4A50WqGoqCPDaPAlw1DE0exc28cEAAC6DsEd6LRyVVbzojXHVrnaxtEAAIAuRXAHOs11ZTaabvcZhly3jaMBAABdiuAOdJppymv5DQZ/pwAAgOAOdFzEUa3W9KvVmqJOG0cDAAC6FMEd6LRkXJVq40l3z1OponSi3UMCAADdh+AOdJpl6qI9KhRX1rK7ruZKOrBLltWhkQEAgC7CBkxAF4hHdXCPJmc0PiXblAzVXeV6tHNAsWinBwcAALoCwR3oDtGIhvs0kFW1JkmWJYc/TwAAsIhkAHQTy6IwBgAANESNOwAAABACBHcAAAAgBAjuAAAAQAgQ3AEAAIAQILgDAAAAIUBwBwAAAEKA4A4AAACEAMEdAAAACAGCOwAAABACBHcAAAAgBAjuAAAAQAgQ3AEAAIAQILgDAAAAIWB4ntfpMZyHJ5988hOf+ERPT8/WHcJ13Z/+9KeWZW3dIYCtU61WHcfp9CiAjXBd1/M8Lr8IKcMw3vzmN3d6FOi8fD7//PPPDw4ObsWLhyy4t8H4+PhHP/rRRx99tNMDATbi3e9+9ze+8Y1UKtXpgQDn7ZFHHhkbG7vrrrs6PRBgI975znc+/fTTnR4FtjlKZQAAAIAQILgDAAAAIUBwBwAAAEKA4A4AAACEAMEdAAAACAGC+0qWZdm23elRABvkOI5p8neNULJtm8svwisajXZ6CNj+aAfZQKlUisVinR4FsBGcvQiver3ueR7ZHSHF5RdtQHAHAAAAQoBH6gAAAEAIENwBAACAECC4AwAAACFAcAcAAABCgOAOAAAAhADBHQAAAAgBgjsAAAAQAgT3ZV588cUrrrgil8v93u/9XrFY7PRwgMbe/va3G/Nuuukm/5MNz15OaXSVm2+++ZVXXln4z/WftJzJ6LgVZy/XYXQEwX1RrVa77bbb7rrrrp/85CfHjx//u7/7u06PCGjsyJEjzz///JEjR44cOfLQQw+pydnLKY3u8Z//+Z8f+chHnnjiiYXPrP+k5UxGZ60+e8V1GJ3iYd5TTz315je/2f/46aefPnjwYGfHAzRULpej0WitVlv6yYZnL6c0usfnPve5j33sY4lE4mc/+5n/mfWftJzJ6KzVZy/XYXQKM+6Ljh49etlll/kfX3bZZa+//rrneZ0dErDasWPH4vH4rbfeevHFF99+++0nT55Uk7OXUxrd4+677/7iF7+Yy+UWPrP+k5YzGZ21+uzlOoxOIbgvGhsbS6fT/sc9PT2VSmVmZqazQwJWGx0d3bdv35133vn4449blvX+979fTc5eTml0s/WftJzJ6DZch9EpdqcH0EVyudzs7Kz/8fT0tG3bqVSqs0MCVrvmmmteeukl/+P7778/k8mMjY01PHs5pdHN1n/Sciaj23AdRqcw477owIEDL7/8sv/xz372s/3795smvx90nRdeeOHZZ5/1P45EIpZl2bbd8OzllEY3W/9Jy5mMbsN1GJ3C2bPoHe94x+Tk5KOPPjo7O/u5z33ujjvu6PSIgAbK5fJv//ZvP/vss+Pj43/2Z392ww03ZLPZhmcvpzS62fpPWs5kdBuuw+iYzq2L7UYvvPDC5Zdf3tvb++EPf7hUKnV6OEADrut+6UtfOnjwYE9Pz6233nrq1Cn/8w3PXk5pdJVdu3Yt9OXwzuek5UxGxy09e7kOo1MMj9XNAAAAQNejVAYAAAAIAYI7AAAAEAIEdwAAACAECO4AAABACBDcAQAAgBAguAMAAAAhQHAHAAAAQoDgDgAAAIQAwR0AAAAIAYI7AAAAEAIEdwAAACAECO4AAABACBDcAQAAgBAguAMAAAAhQHAHAAAAQoDgDgAAAIQAwR0AAAAIAYI7AAAAEAIEdwAAACAECO4A0HV+/OMf/+Zv/mYmk+nr63vPe95z+PDhTXzxl1566dJLL13z21588cUrr7xyPS84NTWVzWYveFwAgDUQ3AGgu9Tr9VtuueXqq6/+0Y9+9JOf/OSSSy659dZbPc9r8zBGRkbuueeeNh8UANACwR0AusvJkydPnDjxJ3/yJwcOHNixY8df/dVfjYyM5PN5SQ888MDIyEg8Hv/1X//1n//855JeeeWVa6+99u677+7v77/uuuu+//3vX3XVVel0+pOf/KSkhx9++CMf+ciHPvShbDZ77bXX+v9kqeeee+5Xf/VXk8nkTTfddPLkyaVfOnLkyGc+8xn/ENddd9199923a9eukZGR//qv//K/4Qtf+MKePXv27Nnz4IMPtnjBhx566Prrr/c8r16vX3HFFY899tgW/u4AYFsjuANAd9m5c+ell176vve977vf/W6xWLQs67HHHstms8ePH//4xz/+0EMPHT9+/C1vecvf/u3f+t//gx/84IorrvjFL35RKpXe+973Pvroo9/73vc+//nPj46OSvrqV796zTXXHD58+Lrrrnv/+9+/dOZ+fHz81ltvveeee06cOHHxxRffcccdzYb00ksv1Wq1w4cP/87v/M6f//mfS3ruuec++9nP/vM///MPfvCDb3/72y1e8EMf+pCkr3/961/60pcOHDjw7ne/e8t+cwCwzdmdHgAAYBnbtl988cUHH3zw85///B133HHllVfee++9V1111cDAwOHDh/fu3VsoFPr7+48fP+5//44dO26//XZJN95449TU1L55/iT9r/zKr9x5552S/uIv/uIrX/nKq6++unCgxx9//B3veIefpO+7776+vr56vW5Z1uohWZZ1991327b9wQ9+8N/+7d8k/cu//MtHP/rRG264QdK999578803t3jB+++//+abbzYM43/+53+2+JcHANsZwR0AukulUvE8784777zzzjvL5fI3vvGN66+/3i9B+cpXvvLEE09kMploNJpOp/3vT6VS/ge2bQ8PDy987H8wMjLif+A4zv79+0+ePLmwkPT48eP/8R//sX//fv8/I5HIuXPnduzYsXpIw8PD/gsuvOyZM2duvPFG/+MDBw60fsFLL7304MGD/f39u3bt2oRfEAC8UVEqAwDd5Vvf+tYtt9zifxyNRj/84Q9fc801P/rRj771rW99+9vffvLJJ5966qnf/d3fXeerHTlyxP+gVqsdO3ZsaS7fsWPHu971rqNHjx49evS111773ve+t5D7VzAMY8Vndu7c+dprr604RLMXfOaZZ8bGxp5//vmXXnppncMGAKxGcAeA7vKud73r//7v/z772c8ePnz45z//+f3333/o0KF3vvOd4+PjqVQqHo+fO3fuC1/4QrFYXM+r/fjHP/7yl788Njb26U9/eufOnQcPHlz40i233PLcc8995zvfGRsb+9SnPvXJT35ydUBv5rbbbvvyl7/83HPPnTp16jOf+Yz/Dxu+YLlc/oM/+IMvfvGLf/mXf/mxj33Mdd0N/E4AACK4A0C3GRwc/N///d9Dhw5df/31V1111de+9rVHHnnk4MGDH/zgB6PR6O7du2+99dZPf/rTP/zhD7/2ta+t+Wo333zzU089deDAgf/+7//+5je/aZqLl/3h4eGHH374j//4j/ft23fo0KF/+qd/Wv8g3/a2t91zzz2333771VdfffvttyeTyWYv+Dd/8ze/9mu/dv31199xxx2u665nzACAhoz29wYGALTHww8//Pjjj3/zm9/s9EAAAJuAGXcAAAAgBAjuAAAAQAhQKgMAAACEADPuAAAAQAgQ3AEAAIAQILgDAAAAIUBwBwAAAEKA4A4AAACEAMEdAAAACAGCOwAAABACBHcAAAAgBAjuAAAAQAgQ3AEAAIAQILgDAAAAIUBwBwAAAEKA4A4AAACEAMEdAAAACAGCOwAAABAC/x9EQC93GFfK0Q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85" y="2212703"/>
            <a:ext cx="4882303" cy="488230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QC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694840" y="1103804"/>
            <a:ext cx="5945673" cy="72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 smtClean="0"/>
              <a:t>Sample QC: which individuals do we want to remove?</a:t>
            </a:r>
            <a:endParaRPr lang="en-GB" sz="2800" dirty="0" smtClean="0"/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493262" y="2212703"/>
            <a:ext cx="7843247" cy="1379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sz="2800" dirty="0" smtClean="0"/>
              <a:t> All the different ways in which our samples could be the wrong ones</a:t>
            </a:r>
          </a:p>
          <a:p>
            <a:pPr marL="0" indent="0" algn="ctr">
              <a:buFont typeface="Arial"/>
              <a:buNone/>
            </a:pPr>
            <a:endParaRPr lang="en-GB" sz="2800" dirty="0"/>
          </a:p>
          <a:p>
            <a:pPr marL="0" indent="0" algn="ctr">
              <a:buFont typeface="Arial"/>
              <a:buNone/>
            </a:pPr>
            <a:r>
              <a:rPr lang="en-GB" sz="2800" dirty="0" smtClean="0"/>
              <a:t> </a:t>
            </a:r>
            <a:endParaRPr lang="en-GB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49811" y="3974286"/>
            <a:ext cx="2537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Sex checks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Ethnicity checks</a:t>
            </a:r>
          </a:p>
        </p:txBody>
      </p:sp>
      <p:sp>
        <p:nvSpPr>
          <p:cNvPr id="7" name="AutoShape 2" descr="data:image/png;base64,iVBORw0KGgoAAAANSUhEUgAAA+gAAAK8CAIAAADzqQLmAAAgAElEQVR4nOzdfXRU1b0//s+Zh4QEQggMZZKIBAINSykFEQsCirRYiiYQnipdMa1IUeDK11vBH7jUWlFXbxrXvV6zLmh9AMkCKpdwSSi2ICClwq0Pl2jrvUkRQgkEyIMpDw1OZs6c3x+fmZ2dc2Ymk2QecpL3a7FYk5kz++yzzzl7f/Y+e85RNE0jAAAAAADo2SzxzgAAAAAAAHQMgTsAAAAAgAkgcAcAAAAAMAEE7gAAAAAAJoDAHQAAAADABBC4AwAAAACYAAJ3AAAAAAATQOAOAAAAAGACCNwBAAAAAEwAgTsAAAAAgAkgcAcAAAAAMAEE7gAAAAAAJoDAHQAAAADABBC4AwAAAACYAAJ3AAAAAAATQOAOAAAAAGACCNwBAAAAAEwAgTsAAAAAgAkgcAcAAAAAMAEE7gAAAAAAJoDAHQAAAADABBC4AwAAAACYAAJ3AAAAAAATQOAOAAAAAGACCNwBAAAAAEwAgTsAAAAAgAkgcAcAAAAAMAEE7gAAAAAAJoDAHQAAAADABBC4AwAAAACYAAJ3AAAAAAATQOAOAAAAAGACCNwBAAAAAEwAgTsAAAAAgAkgcAcAAAAAMAEE7gAAAAAAJoDAHQAAAADABBC4AwAAAACYAAJ3AAAAAAATQOAOAAAAAGACCNwBAAAAAEwAgTsAAAAAgAkgcAcAAAAAMAEE7gAAAAAAJoDAHQAAAADABBC4AwAAAACYAAJ3AAAAAAATQOAOAAAAAGACCNwBAAAAAEwAgTsAAAAAgAkgcAcAAAAAMAEE7gAAAAAAJoDAHQAAAADABBC4AwAAAACYAAJ3AAAAAAATQOAOAAAAAGACCNwBAAAAAEzAFu8MdE5TU1NZWZmmafHOCAAAAACAnt1uLywstFqt0UjcZCPuhw4d+uCDD+KdCwAAAACAAN58882zZ89GKXGTjbgT0bRp01asWBHvXAAAAAAA6H300UfRS9xkI+4AAAAAAH0TAncAAAAAABNA4A4AAAAAYAII3AEAAAAATACBOwAAAACACSBwBwAAAAAwAQTuAAAAAAAmgMAdAAAAAMAEELgDAAAAAJgAAncAAAAAABNA4A4AAAAAYAII3AEAAAAATACBOwAAAACACSBwBwAAAAAwAQTuAADQJ5R/fCPeWQAA6BYE7gAAeojweh/ep9izAGBqCNwBANpBhNf7yHsTexYAzAuBOwBAG0R4vY9xP2LPAoBJIXCHcKGpg16m/OMbuqMaEV7vE2wPYs+GTz5TjGcNAMQSAncICyYPmJSpd1lUMy8HIqFXF042woxmxHkU2U0z9V6OKpRM9wUM2VGwAPGCwB06hskDJmXsbnUhZIzXHg/RVwwz/A3xqXGgvctJUcjQ3xjr/GrvtXDSDF9kO9Wx391RHcHNm5zUhY9AkHdNdZ2nus4T8CMAiBkE7uYWfpvX5dYRkwdiLIIRmGhodbFd+KuI15WWEH3FYOEvH+HiOA8d91fXeY5Xt8pRCBHp/pQZg7xghSkyJj6qrvP8au81eXeI/+WFOxTwFBbv5Lgbur+bYr+7YzCCGzBA7zBq74O1XOiqXpwd8mmyvvRK72ggMP8HTASBe0/RhSYz/Davy62juaaH9sxcdUqkIicOE/k1x4u6GDH8eR2hl+9Ugxd+JzPgWso/vsFbUV3nabrmFRso8sBbKm9sdZ1HDuj5H3+diORE5JBaJ1jUzuG48eu8dpElIqptVN//3NV0zSv+Ha9u5S+GGbuLxYwdAyLKcTdQt2P32F9YC9glC7Fwd3Il79nQUbs4zHpBfRI+41UsefOPV7eKU4b8hcnH8PHqVuORE2aLE+J6Wqe+EmzJzlY4xgOyU11rgNiwPvfcc/HOQyd88cUXLS0tkydPjmMefrX32rSxiZFN01fZffI1N+o5mXbyx17iNb/QfUUQSwZLPPSSYl28IvF/iDyHWGPAPISzfJiLUfACCfZ14/I9kG58K8QO1X0qb508ssv4oPKoVNuktrRqjhQLp3+8ujXEkWw8bMSRaVxGzo8uM/LBTP7Ymg/1YHuKF+N8ymv/a53nRqtW26TeaNWI6EarxpvDn4rAQmxsbZOanKj8tc7T0qrx+44Uy/HqVv4640T4u0SUk2Hj1MTag0XtHMpc+rt3uMPKm/bXOk9yokJEtY3qeye/HjXMJqJ2t6p5VGr1aF4vuVXfP49KvHzFJ1+3uLQQxydHD2IbedXln3zNmeSonYiOX0q4cdVVe93ahUPdeLIbK4RgXwy9umALBKxeQpy/1XWev9Z5QhdUsC8SER8njhSLvEMDnkq8PB8DugM7zEqss1VQpGqnLtef8oksClnu0zZd87pVutqi2W3KjVaNTyvxdT6DcjLtv9p7TZw78vUluRLgf6J9kd+hMKrxEJ8GXFKu5QKWT7D2URwJnILIfOjTAYCVl5fPmDFj8ODB0Uhc0TSt46V6jHfffbexsXHVqlWxXKnxcmHTNe8vC1JDf+tXe6/lZNi4kRApBBzpEVUMt8pDUiw5GTaxOvE6HMGCDGM6utZLXp1YOG9yEkcMuu9yIayblxJwXSJl8adcgMHGunxVqrz2oc2UlRFsYV1quspXt5bQn0aWrhA69S2jEDM0xKdyaYjh5CH+uLPpmrfFpRGRy60l2pXhDqsuQd6P/EXxWnx6vLp1iBRAi0M6YJ51B4zYlSJLORk2MdLMfwbcUyJiEF8notpGld90q5rdqnDIK5ISkTdvrFvViMhuVYgoOVFpcWnJiYpYrPm6N9HeloL41Jhb414QUTt/kTMz3GGVMyDWPtxh5aidiLxe0jRSFCIii4XEAmJndVgaon7gfcq7Mm9os29PXUoQX2y09tednuUf3zCemNT+3NeVuTgZj1e33pmTELAc5LqCAtGdqgHrBCNjOYjqkYjuzEnQpRYsHRF7yTWYXA7yVovTR05BbJ1cS3MG5BqepBos2CYY349svSQfLcbKWbckb8gvC1LlbMuFLJ/1/OaVFi/5zym3qqUmW3RLytUOHzziNUlHlPhUXikfYDoBuliB9mOIopBPLnmNonxCHIfy1wOmg99IQAjLly/fsGFDdnZ2NBJH4B5UwHhdvNPi0v794UHBviuur4nzXFRYwdpmOXEy1IZyPaiLKkQOjbUJNy0icV3lKBoqOTwy1lC6lk8Oa3RtvzFlY27lSlMuBHnhpmvevKHNvm9lZQTsD4gMB+vYiLyJrZBzEk6dKwcZYdbR4XRRAn4rxLbIIULoZoakAWOSIjwicrk1IrJYSA55dfuFX8hlxelwChzayssYcyui/NpGVSzPeeDomUNYIl82eIF181LkEhbnjhwHcNSenKhw9CBSuNLi5UiCpGD961aNiBTFFyjzVnOo0eLSvm7VrFbyeoljd946IhrusIY4y+RDXUTtXLCaRlYrcRzTfN1raT/9kFdN/sBdI+LsKgol2n25EkUtQlLyn7zHq1tF+fP7XJj84oGb/s5vnmxOTE7wLVB73ZqUqOSM6q87ZXSBlG7H8QvOiRys8K4kf40kd+34W8HOqfKPb4iIXzBWJgHrMWPEpqseOVld2C0Wlvui4iu6mI+zJ0pe3mS5BEQHST6zBP503bwUcUmEpGpWPmbkDQ/2vrEMRQkEG/4QJ45uF5P/tDKmKZenOJbkuoJPCu7nkz9GF/1hr5fI3/NM/cdFd2KKfeBAPk44fS4ucfDIIb6unPkd+QAzRvDybg24H3WFoOti6faUnLIoH6OAO5o3TTe4htgdgkHg3iZmgbuxHhQVk+BWtU0r0sTy4hxeX3qF/DWUrtmjQGOWXE2IOlSEJnJ9x+SBw2BRl24EKFiDx98VTa/YRpFbOfYSietGc3UZEHGPWEauuEWVTUTy9Qo5audt5EFEXnv1P/rRIF+gL7de4ityjSzX6XK8LsqWDHVusKA8WPfA+C3jUJD4ltxFCdiIykEqb0iIaDjgNpIhWJcT5NcctRO1C2TJ38TygS2aW17ySouXQ1v+ui7iFyuSMyOCP271iShtgEWMSXOT79WIiCxSHjhNMaCr62qKiJ/88QT5A/RgPNJpKkJkIl+UzNEzSWE9b2NyonJnToJ8vssttBzNy1nizeRw3GYlr/9US7QrHNCzfgmKvCSzKMQRv1wOolRFvE7+aMliodRki9xvEWPtf7naz24jIkpOUDhqJ6Imt11kXnciyJc+jJ0rkrpA4uTlDpIIYeXdTYHiGA6L+bWoc3RVhziwjdVI6EqM2teE/NoYyuvGznVv6iJXeThZ7iNR+9FlxmeHOIZJuqpD/hjRONJBgUYxdIeZ8Vqu3BLphh7k4SEyVOZyEBxwv3Anlk8B0bEn6dKQVyOFyGolj0oWRX8GJV2tU/ul8OnTYhsgOqiirMSxqqr641wuSbnjzT2E741PlGtd3ZFDgQ4Y8ZE42kVbJqogan+Wyenr0pSbLfkCmqh5uLON2B1CQODeJjaBu66upPbX33U2rUgToee6eSkctTPxLXl8kaTLsiRF7XL6HHxYlLbQh2MCriVJqoB0wbTxwq4YqhS5ChjbyUOPuoFMeeiUDJdQAw7RiYpShIy6nJM0LiWH4ET0g8Ffkb8FrW7pl5ygDEmxcOwuBvDkKITLRwxbGhcQrax8bVdXZRtHbkTe5GvHxulGuuFhOVmmG9eRBxR5Pii/rxv3FcuL4EYXdclrCXat5sxlj1f6RJzomv/QEi0rUVtczsVF5Gu2ifSzO+SZJ2QI48TXOQWO0cVgs2AxpHlnToLcRRHnHccWfCKIr4tYVnQJOClP+861OOi5u6Kqvm0Xm8YfpQ2wcNQuX6nQFanuJLVbFXFsE7UNpSv+7RWrU6S1c29Bjt35/X4Jvn6UPCeBiLzt41UO9MWQp92q/GDwV/97rZ+ikEVR7Da6dMM2MNkXtZNhmFB3sotzR971RG3ZJvLFW7rrJBSIHMfI0aFcgOI1GUY0jFf2jOeIIGIpMRIstkuuqeTVMVFfcf0mqimSaioRjosOJ/lDT9GHEcEr7w65ByjS1PWEjcWl+1QeXBCxe8CRHd3FAbnDIApBnlYkypP3i64/723fpilE7d9o91G/BIV/rZF8pc7dL4WPbY89mYi8ipWLSDc2L/cB+iW0tQLcvReXp/iU4cECl1sbnW4Tu0xXaEx0bo1XAo3tqUweRZJXIQ7g9z93yQeG6KtwWjZrWzrRi923bdv2yiuvRDbNPu5b3/rW22+/Hcs1InBvE4PA3Ri1y/GN3JSK8QlRy5y57DGONzBj7E7+MI5rCtEYiP3Box0kNaX8J+chbYB+PF4MGXL8KqJ2Jlfu3JaL1otXIa7diwESrtmNMwr4hSgcuTmXYw6ussXxJcZ6dZEf+aNSt6rdP6RZVOXV/0iy26ip1UZEE9K145d9PzDS9Q1IiqV0414ktce8v7hdMU7QDD2MLfcN5N2ni06ofXsgNk0Xmoi9IycutoWk2F1cyhdXosWMagrUcuv2L0e9mn9wV44aOW4WY8+iyZTHxQXFMO1Etwd14/S+A0Br+zoFigZEREv+CMw4bV0kKPYdfypPYRfv8Gkipy/iZvL3QziGELE7f5Q2wDKk/Sx545irCOaI2kJnsbFyuy7PJVD955+I3Yna4hiithB5cIqvBJqve0WALnaQvAq5z+P1Uk5/X7ew2WO3W+lKq8WtWOUTVg5ARXdaDpiI2oJOXc/HIu138kdXTDcILYa9A04z0J1xol6S50jIFzd0Y9K6PSIHZGK/iM65btYHGaJkrqPkbeHXPK4s+pniQs3X/p8yi+pX7gPLZeV74e9P6sbjjS/kalM3uMCzz6n9yA5Js8Xk32/waZ6U0HY6yGeoaGvkX4nwodjZtp9PmZzjr//tlvs9/VKISLUlaBarl6wKaVabRUwYExWOrtoRPXBdzcylarX6WiKLhUYNsxkvBurqQ5JGguSPRD0m96VF/0o+6kjq8FD7S3ziZJfrQ9EKE1FqssV4TSMiNmzYMG/evClTpkQwzT7unnvuOXLkSCzXGNXAHbeDbEc36Y1rfLtV8XrJ6yVVJU0juafDte2Zy20/nuNalc98/hbjWqC2UW3y306r2v/Dr+RERVV9tYMctRORqpLHH45oRB7+UyNeUYtL4/85q3yviTOXPVdavO9/7hKhHifIS7pVza1qZy57WlyaaF18lbhGX7f6hkm83rZZ0W5V4y9+3aq5Vd/9N0SV5/X6FuB/Yqu9GmnU1hXR/JGcW9WutHjFzTfIH7W73Nr9Q5p5k71e+r/r/XgEkTN/9G9W3hdXWrxfXvTwRvG2yEHVlRavW9War/taenm6Ames+bqXv9t83SuKjojELb3FXc/ECxEoXGnxnrnsEbuPx3s4BZEO718RIvCmiQRFub138mvedpG4HIvUNqrHq1vf/9wlmhYenhRLcjZE6yW6UnI2+IXV6g9SlbajSyHyav4dROTVSFXJYqGvWzWPqo/aSdp3ojDF9CQ52OW1i2BIkb4eMD4Qh4fd2jYALNIRwUqiXeE0RaDDe1yEOMmJSnKiwset0j79tjxobS8s/tid/+SYNeCUVhFh8EEuh2Ka1i7yUxSyWUnxR+oipu8nxVJeLymKb0fYrKQobee1otBX17xE9NU1X8Sjqu3y3O4w1nzp8147dSOJiBpb7UR0pdXS4rXIpxhHMLwJYivIf5aJTXC5NZdbUw3XK8RZLKoy/p93ma64yDBbg9qfPtQ+ahdfFO+Ii0jV4k4j/ghe7JFgUTvn7UqLt6n9MDZJd+ORv0X+moq3mqN235ZqvnLmKlEEanL1qyso8p9TJFWeXNpyJ0rsF/GCX/Pu9npJVOZ85VYXtRNR83WvqpKqksutiZqZP+Z7JfFKxQCKKMCma17ey6KL24URO41ozIevN9w0qf+1izbXNdWW4FWsGlkU0iykWT2tV1q8YtUciIsiUog0jZqve7lmln8KIlpJj78l8nrpy4seIkpOVOQrvXyonLnsawJEpSE+kqN28lcy8tnEhcbHofguF2zzda/LrYl6hltGXX2o+c9x3zXhOg9htgzEHAL3wHSTIhLtim44XFwQJyK7VTlz2ZOcqPDJ3HzdNyIihqlIuqorIjkxvNR83SvHVbJgEQ8RqSp9Ld3Vjuv3r675Rijdqq+OJn9V7vX6ana5O8G/5BNr5xDNavU1QqJuFSM03LTIEa2IUURMYLG0VXa65kFUeWKQQ/QuLBYqb0jT/AHi+FTXpRs2u5WI6Eqrxd7PxisVLZy8IS63JjpXPLLicmtXWnw/E5QDIK/Wtgx/VzTqHC7zkqJOlwMFjnU4MqhtVEX7JAed5O8gcbKiDRCNCvkjGNHNEIUjXnPfQywvkuWji/Pf4tLEZAMiGpLSNhrNIT5HBnwQckTiG74NclB51I4bckXxFZo8kMllRdKwNBe7orQLo4MlKPIsFwL3SEWCqckW7mRyeYqLVxyy8xcT7QqHxQq1/SP/tQLuwGj+P8VAslV/i522zPBuEuOCvPc5MxaLLx1RAyTaFbtV4dTkmsGtaoNTLPJaLBaytK90Ff90ghutmkZkrAo0/z/eKIsizUL2EhGdbU3+RqLnusdy3WMhIq+3rS8kX5SQt0Ke/uSrprS2VSjtjxPRxeLM6ybMyDM0yDChTpcHcb6L6oL84ZccXosBjvc/d1H70VCRmhx/i7K1WxU+AXU5FAGxyJLF4qsQyH81RvNXfWLbRQnwHtQVi6KQxXCQ84km6hz5ZwlyB0ZknqN2gQ9yLiXRvRfb4nJrcn/b6/V1toWv/TW8qpJb1YakWLiJ4WLkPqque9ZZf71zhaP2U62t02khIqvmtpGq2hLEdvHJJQ420WW1WOhKi5cvF4sTwVdoIkl/fSWOELnfxXUjtZ/eyaXKlQZH27qBA026vkfkG2sTPSu3qokm7+tWTfQuApaARuT1+nZKsKlQAFGFwL0dueuck+ELFvkU7ZegyGN4ctRO/gvHokkQF6blmQD8RVEL82gKx5fGUZzQIyIiMuZRNB7n4BBchKTkr6O5HvfNEPD6Wl/OocutieBJhAXcEihSFc+XL7n1EuPrYhvTBljkOs7rbQubjBulm7bLla+o7ssb0ojIaqXPryQ6kzzkj9qJqMWlNV/3Wq3+mQ/tt/Hr1rYhHC4EjlE4z3KniytorsS56MTmyE0sb5Ect4n1ygNgjAMFORbhNOVJOyL+lr+oKw3xdZ61IrKkG5UXPxgg/wXfpmtezoAoT3ElXRyEmnQ131dQQXaTkbhAzJ0i3Yyg5ERluMMqTw/Qxe5K+6QYZ0aOApMTFd0EDN4i3UffG5/IGbgzJ0EOENMGWBLtCh8hVivxC4uFBqdY7FYl0a7YrG1TIKzWAPfYkbeIpCkluuG61GQL9xM4BY5CuKgHp1iM80k41hdRL3cyuQTEHmnr62pE0lRakk5M3ihOXHQGeBPOuJK+1nxRuzg8+AgUf4pt0bS2zHCniPyr4FyIs0wmqjIuHL7kIkftORk2njkQMHYXNaQ83Uj++eCVFq88qtri0ng0RN4jfKln1DCbfJzwBsoTVMQxwxmTbyciYnfyH5+aPxznQNNmbXfZU/SOxHFl8R8/vFKrta3DQ9RWgOQfodBdFpBnwMtVn65aEx11UcJcF4ndIq6H6PDQhqKQ3aqIDgD5x/gT7UrXxtoFRaG/TluhKOROTLGqrRav26q5iciSmCiaQoulbaeIf0TUL8F3JPBJxGclSeVG/n6sKBBR2YoQmTvJ8uQ6UT2K6yeKv7qTi4uJX8VwedqtSvN1r2izPP56nq+ABSsoTfPV5PJtoABiBoG7njgPq+s8cttD/kpfzH0kaaLhkBSLaBJEW8gLjE636aJ2MTQlZlsam8lwWK1tESqPmIo5hWI2rUeay8gNtojqOC6R413dACQ3WmLSodhqvuRKUtSVNsAiN0uilHyvpRccLsvjYeK6JA9k/vartP+73s+icI1MImrnUXlqH7ZqYsDMP5zDbQbPQ+A+jG9mqtbWuFqkObtcg+sGVzgzXD68jCgZ0eeRQwexCTzYKb9J7afByAeGCKl1n8rDzCR1Hjgn4rcN8o8EuJ8ghvc4kiap2ePRQT48eFKHHEBrun3UPuC2WdsNniXaFR6v4qZ0uMM3iylY7M7TQnwzs/2hD++CtAEW3bx2EWbJ/WH5oyEplrzJSevmpfA1sZwMG6+dF+AYMW2AhYs3bYBv0u1wh5UDPp67IrrcIvPGngDvHePxzHtzuMPKiXMKnGfuUYgdJB8hHGuK80UMdXPkJ0qejKO8Clmt1C9BSbT7KhYR7vChLsYd+X35/vQkxe4ichIBogjBeQEuGd7Xvrwp7foMJP2wT75nnzyRmvy/htTF7lwyfF2ITxMuW3kIIDXZwteyuJB58FjuJIsLLLzT5c3kPU5Sv0KXT9HZE7kSV074yOQfJ/iulviH0sVO5/Oa92yiXRmc4ntBRKrqO8Lbuqn+HqmcZxGR87kpj9SKnUL+6kXUGMMdvp8riOuHfPoEbC4UabiHe/5EdOayh3+tJK5zdqmp8R0GXIck2pXmEZMSW68RkdXTave22vv1Exvb4tJGDbNxbSD+EflO9uEOK/e+xFkj1+eizOXRcV2Pms9laj/iToZBEEv7H4KT/6QTZcttB0+n9LWbnI5/+L/t1/mBCsTrpSHtH+YFEDMI3APIm5wkZluKWoMrizEZNvLXNWIMSW4SRITB9fX3xieSP4bj2kq+oCzG3oh84ZRM/BnwI54Iyw2GPA9PjCn66qP2Mavu0jm/I66Dc7Bis7Y11fJP0zjs4BT4K7q2k4jcqsajnmIasSJdU5YHokRRkBT48mjKqRtJfHu7gYP7kdR4izZABC7iErao5Tl25LBDvNN2VUEhm7VtYflaB4cyYqSci8Ir/dCQ4yS5AEXcIzI5Ot3GrZcoGfFbAvGt1GSLCOl0fTxjymJ6DEu0+6ZAJLe/qYv4ivGeCW0TZiy++I+I+iUoIi4kaotdRNwmApqkBEX0MTjU5m3hGai6oXdj7M7hJheg+PFc2gALR73ifBFJ5WTYcjJsfK6NGubbNHkt4g6boskUA728JH+XT0A5EOeC4oCb/FE7f8Rfl3sCXMijhtn4WBKxrLybflmQKr4o8sBfl3exyL/IG+8RuecvdoHiH2sXU+T5B4scrIiKRYxhy2PJHNN8b3yiGIkUx+Fwh1UcaXx6WizE5yBn7HvjE/mShZxzXtJq9YXF4tASBUX+Ok03sVAudhE98wVMHnEX55EIUsWt98g/MY9HDeQTR5Qkz30XsbsYVpcHUOR88gvR2aP2sTufF7xHxPkuonPf3rG0nV/DHdY7cxJ+MLEffyS+S/7qRd4jvCJfjST1A+WBfy55cYBx/5xXpLsNIq+Fe1m6wWC5Wud7v3C8zgMTIjh2q5rV2q6X3raNoromPdEciHMhNdmiDslMaL2mKETJA+Uaj39bv25eCrd9bNQwmzgS5JuKiqvZvvGC9lE7tziiEOSemFyA3Ixyr1Wu1sQGiot7ousrNqSt/m8/u8b3Gxip/ZJLQ1FodLot2CNEAKLN+txzz8U7D53wxRdftLS0TJ48OaprKf/4hiPF0nTNKxobOUQbnGK52uJrGu++NbFFmmiek2FzpFj4X0ur9sLSVJ4Pk5yo3DE6gRPklJMTlRutmt2maBqp3rbQUExE5vhSjIjLQ7OKf6ydpBe6uliMHyj+IVWL4qvQrRZfHJlgU+S57DzMYLcqKUmWpATF6yWbVdGkAST/dUnSiBLtilejfnZlSIqFp84PSbF4NXK5NatF4TRVr6/G5xz2S1C8WttAFD83m/9xUYh/mYOtZ65Yk1P7ERF/5FYpJcniVik5UeE/bVaFuyuJdkW8lkPkBJsv816NEmz+8MhCdqvCOSTyDaVz5yfBprj9U4PsNsWZZr3+tab6hwa9GqUmW0RO7P4EnWnWG62+GbTcYg13WFtaNd4oXx/ApnAIYrW0Tc72qMSJONOsXLjnH98AACAASURBVJKceHKiwmmKnIhxo0H9fSVA7W+G0yLNc+Wosemal1PgpOw2pZ9d4VVw8XpU3/UE35xvCyXaFatFyfqGzatRq0dT/I1TarLFo5JbJf606ZrXalE8KvEVCeOtjVKTLde/9v2OUxRUP/9PRGxWJesbvr7NxJF2cUZwjCIaQkeKZdSwdqce0z26i5/Knjc5KSfTzvOF5NR+vmRg+SdfExGvSP604arXmdbu3v/LZvUXfXVHSls580xiq8V3jNn90+tzMmw5mfacTPu0sYkiD5wCr6KlVRPnhVgRVws3WrW7b0289HdvP7viVsmj+s4RRaF+CYrVoohLZ1nfsE35ZkJLq6arWG60as40q6iU+FgSd2XhA0CE+LzYxJF2fmR9cqKSOdjq1YifXX9nTgI/oH71Dwa0uDROvJ9d4Vm8mYOtaQMsvLobrZouRl/9gwFN/ufby/ImJ00bm8i/GJHvD8NBGB8Vdpsiak5d1M5npZgv4fX6zpQh/pqT0+SiEEPsORm21T8YwCudONKuyxV388Rxwsu0tGp86jnTrHycizqQS0/zz8ETnZaJI+3LZvXnXf+XWrdXI2ealU8Qm1WxWX27j4isFsWZ5ru5k9Wi8D/O6o1WbeJI+3CHtbZJ5U1rcWkDky0cZxNRol3h45NLjOsiq0UhIlF6JN01WMwgJ/9cx7QBFrf/Giyfd8mJbQXODY3v8peFNI2SEhSbVUlNtrSqGvmbFRFMi6tnRDRqmI3Xa7cptpSBCcn93P7DTxwhorTdqnbmssoVoyPFwj0uh392X06GjUvArdLAZIuodkSLI45heZ86/D/Z5zrWmWa92qINTPYVCzdbqv9HIHxOqV7ql9B2Lyyuw/kg16T7NSntf+AhmmBxexzyX63NdtpyDM9SjKBDhw6NHTv2pptuilL6fdDWrVt/8pOfxHKN5eXlM2bMGDx4cDQSx+0gAzM+NlUQt+oT89vkx7wHfECPMX35dpNkuOOkmH3LrT5f7iTDfdzkW3HLFwpFmyd+1y+nyV+Rny4hT8lItCvyMJ64a6QcP5F/sql8QVy8lu8aIT+wk/wXN+UnEcqP2BDJkvTL3RzDo0DltST770Anr9Qt3UpZ3DhSHgIXebO0fwyQmE7KC4gZt25V4ziSpDisqf0943Uxje4G8NT+OUfyBpL/Xu+6By3pvk6Gu+bLdxSl9s9pamr/XCq5GIdID9+RS0P0B8QNknnATPdMTWo/e4FLhtqT05eJNAXdU2l1j4XXPQMr9FPcRQrBzjtxB33xeMVqw8OG5QzongsmyKFJiAyEeGynjIvaOOpM/mM72BMGxEZR++BY/tR4k1P5oxBPbZPfNz7Wt7r9w011WdI99FSXAd3565ZuEykCd2MpcQzXFOjxz8b1Gssq4MOqZcZHNcnk+3x3+NxrsfvEbZd0tQpJvW5+EITul5e6GpjJz6tiXICiEnP7b+MrHgsgc7e/nyn5fzUr1366J2DIx6RYUr4X8BDpKSIkXeJgxsNA95Q6cVDJ2yVX4/ITLYwPjZZbB64/Rf0m30aWLzXIc5NapMd1ibNPvm0r+X+mbG9/m2Px6xHOWFQnyeB2kBHXy24HicA9qICxu+75ILqFQ5zMoVsLUVcamyhxr/dk6UmBHDDxfUXk34kStc3MtkiPWrQb7issVt3S/s61dv/TcKh95SjHkfIFXLnVMb7J90yQLzqL9k/3HG/5WXfGtjlgy9okPRpQvm+afIlZzrbu8RziZufiWfe6bZE7FboZF6K14DeNQVWwpzY2tX/2oe65rbrn9QbsD+g6PAGDs4AhvrxMjuFhq8ZtFJu2vvTKEMMzieRwRI4ncgI9XopxFyvYGSRKoLNnVkDBHmZOhpDCuDrjM3EDPhsozGzo9pHu2ezG+5Sz0N0D4zbKEbYxqyF6EboonAIVuPHADvgV6ihENsbu8vGju++hXLOJ4L7DqF0n2HORdZup68UZS9JYSrp0dH08+ZySKxz5iznSc990J6NuMbGN8rrEYSnf0bz5uldcBJPPUHmARu5s1zaqnCtRm3GWxMO/5VNYrmwDVim68FouLn4ism7T5A3RjeAEvD96wJM6YJ9TPpbkx2KQoYMhnuIkblZD/keXiK2WmwbxjGdjTiIIgXvEIXCPp1gG7mRosbrQcgdLTaZrz/hNXTUnngZP/sF+cRt4km5x3eJ/Vqh4EAlJNbg81h5MS/vHdoiN5ThsSPunk4pv6eZismAPbQ3Y6otC0C0jmhO5cZVHT+VibDI87cgYdemGiIyNkDFcJqmNkcuEDJGBLvI2htcB4x6Zrm0W7xtLgzoaiDJunS4dXTCny5u8afLzgGW6na7ba8YGj0LGQJESImpnnVp7iBHlzn7d+F25b6DrZHYtkyH2uPGgCparYOmH6MAE63Hp6E5z3QnbJD0eWNRdcggVLHvdP5x03ZWAF2RCf1c+6+XhZHlJuXrXlZ5ctiHGiXR9JL7Yq+sCUaDbFOouBcg1UsBrWbpTWL74o1syxLXlYF8ROH15z4ZuZ4N1EcWnuj6AceCDNzZgw8GPmpaf0BSiCo0qBO4Rh8A9nmIcuJPh6jl177wNcck72MV0MtSMuuFqcalRBNYkjdbzF3URfMAHHA4xPCjb2BJzn0HONr+Qr7zLayTDgG7ASpmbHwoUPuoyYPxuh1FaMGICRugUjPsrnHHQMHdoiBTkVYc/8iqvIkQTS8FDvWDr0sXuulaND0IRAciJ6xrmEKuIoDBH3DubZnd67KG7atQ+1IjgFQYKGT+FvyJ5QmCYXw8Wu+v61cGm+sjDASHO0+gdTuHvcR5VCTgUrbv6F2z/Gq9Ahri6a6w8+SzTXS5g8jxD4yW4Dq8SB7smo/t66L0TYtDKeER1eL50mOeAKw1xKU80QLrOc4hsRFWHgfuSJUtOf/Zn4+2F3Kpn6vdmbd68ubNrrKqqmj9/flVVVafzGisOh6OpqUn82b9//+vXr4f/dQTu8RT7wJ2i32DLuhAm8mA8Sa1gwAZAxPfGsWcKNHU7xHVhWbBLzCxYCx1wlDqcscCA+yJgZa2LekNHcsEmvYRuMoPRtcGhtyhECuEsKZYPuJYOh3s7lTcRu+tm+wTcs7EPs3S6GafGku5sjewFvRC93PBX1OWOUMDeo3GSj/xaNxyQE3w+fYdrjw1Rg8kTTuRBdN0cttC/1jBeVeswA9xtME4aCTZ+L4R5MSF0lUshDw8K1KixGAxmG2vyYFskLmjLRRevo6vDwP3ee+/97f/3vN2m36GXm7/6fzvf2rlzZ2fXaIrAfdeuXRMnThTvDBo0KPyv97LAHbeD7Fg329HwIxjxjvFF6LzJt7Xmd8QXRc14Z05CToZNbjNypHtgizd/WZAaYr3G9+UKLm9yklidWFeO/3ZsIaJ2CtSoUNjtdN7kJF2JdaokRZQcLJHQaw+Yn+58vVNLGpcP+DpYuXVqjXxsGMei5H0nt5TVdR5dRy6WDWF3yj/G5JLsciY73MXU+T3OQodl4QRtuj/5hBWnre5/ubpYNy8lRJ57wg6VazCuSUTMbaz6+NzpsMTkUgonD8ZSEqsmf+vQtSlSwfIQft6CrS7gSE2XL5+GXqmxg2FckWgZRVn1hKMrGkpLS3/6058WFhYOGjRo2rRp1dXV/L6maS+88MKwYcOysrIOHz7Mbx47dmzixIn9+/efM2fOhQsXiKiqqmr69OnFxcWZmZkjR44US5aVleXk5KSmpi5cuLChoUFeo8fjWblyZVpamsPh2LhxY7CUt27dOmPGDE3TVFW97bbbKioqdDlPSUkZJIlaCZkAAveo0NUL4cTuxjapUxWHMVgMlqD8fo50D2zyV16h1xs6HhJtRpjBa2fXFY4ufMs4wh2RWrtrcVJ31hWwwEOsOti3gvllQarcqgU8sPnN8o9v6Ab8Yt8QxrL8u6mzOyJEIsH+DLaiDqOlbp6k4XSejXVIsOXDH9SIAWPRBRvQlSP4GOTcOAYR1T5P+HuWX4SYSRil2N2YcuhRoZ5wdEXPli1bpk6deurUqenTp//whz/kaRenTp2yWq1nz55dvnz5z3/+cyJqamrKz89//vnnz58/P3r06IKCAv56ZWWlx+M5derUkiVLnn76aSKqqalZtmxZSUlJTU3NwIEDH3vsMXl1e/bsOXLkyMmTJw8ePPjiiy+ePn06YMqFhYVEtH379s2bN48aNSo3NzfGxWIiCNwjL0Q0YxSRBltOKuA7wWptrtDF4FYXVtRhpNhhbRhs23tH1RnB/RvmuqL9LbF/QzSx8o8WiKi6zhOvvRnL8u+myFYCYcZSopfVqbyJaylh5rkLwxCh898TdmiwQgsdu8cs5yGC9WjkIcy6nd8J0dZEqXzCbJRNVF10xy233LJy5cqhQ4e+8MILtbW1X375JRGlpKSsW7cuKSlpwYIFzc3NRLRv376ZM2fm5uampaUVFxd/9NFHqqoSkdVqXbt2bXJy8oMPPvjVV18R0d69e+fPnz979uzBgwcXFRWVlZWpqiqv0e1219fXT5gw4fz588OHDw+YsqIomzZt2rBhQ1FR0SuvvGLM9syZM8Vw+/bt22NRUj0VAvcIC9EExmXWbzjXOvMmJ4UftYuvUGea7dALdzgwHxGdykBs1tsrGX/n0OH0AFn0htz6iPDjWrmow4/ddfu3bwrnKI1NtdYpUe3zhDmoH6I5iGXUHuyjuO+jGBg5ciS/sNvtWVlZPFPF6XTabDYisvgfFlNbW3vgwIGsrKysrKyxY8cmJCTU19fLS9r8k+wvXbqUlZXFr4cOHZqQkCDPllmwYMFTTz21YsWKjIyMzZs3q6oaLOVx48aNGTNmypQpmZmZxmxv37690i8vLy8qRWMSCNyhizo7hBb+AjFrWqK9ut4tYLkFu+cghRfrhDkADN0XbJpHCHmTk3S/dOyze6qzk0NCf6XX6NSgflRn70AINTU1/MLj8Zw7dy49PZ2IFEV/j5r09PTZs2efPXv27Nmzp0+fPnjwoNPpDLik0+n829/+xq8bGhpcLpfD4RCfnjlzZtasWZWVlX/6058qKirefPPNYCkfPXq0sbHxww8/rKysNGY7IyMjy2/AgAGRKQtzQuAeYfEa1u0JOjWAZxSby5RoLSIoYOmFuA9maN08fiB8oad5hPiW7teWHX6lF+vU5JC+U890alA/Nr9Y6H2NclJS0pRVD92+olD37961/5SU1PEWff7556+99lpjY+MzzzyTkZExZsyYgIvdd999x44d279/f2Nj4/r16x9//HFjyM5yc3PLysoOHTrU3Ny8du3a/Px8m3THm/Ly8qVLl16+fFlVVZfLlZSUFDBll8v16KOPlpSUvPTSS6tXr/Z69c8iAAGBe+T1zWFdeay0y+OmMZ4L3ut3SmSFc4PFLs9e7cIAMERDhzF9DG4GYhadmhwCAcXmFwu9rFHeu3fvp9X/90n1/+r+ffblX99+++0Ovz537tz3339/1KhRH3zwwc6dO8XcGB2n01laWvrkk0+OGDHi008/feedd4IlmJ2d/dZbb61atWrEiBFXr14tKSmRP33kkUfS09Ozs7Nvv/32qVOnFhYWBky5qKho0qRJM2bMKCgo8Hq927Zt62Sp9CG4j3t3Bbvldvj3Yu8F5I0N84E+YC7B7m0vfyo+6uzM0S7fJhy6rAs/uYn7vfl7pvBvuN6dr0D3maVRjuqTU0tLS/ft29eFe72bGu7jDm1CDC33nWFdXdRO7X++1mdH43qTDiex5AW/lZDxzxCJd/ZT6LIujEH2smHLSOnsmHGHj/iAKOk7jTL0bgjcu66z0UyvZIzaja/RPpla1yaxhN9GdiFYhIjowu89OvsVnPs6YT7iA6KkLzTK0OshcO8iTMml4FF7sHfAdLr2K0YWfhuJycHx0oUxyPC/gnsE6XTqER8A0VBQUNDX5sn0Pgjcu6I70UxvIrfcxp+siXcQfplULCex9MCbXvcRXRiDDOcruEeQThce8QEAYNTFG7f1ZR1GM30q4MibnCTfbkJ3m2dC+GVm8s4N+Gn0VofDxtQCXpDEPgWIiC1btpw4cSLgR9/73vcWL17c2QSrqqrmz59fVVXV7axFxaVLl9LT0x966KG33npLvLlq1apNmzbV1NSIZz/1HRhx7zRMydUxjrsjau81YjyJpa/d9LpXwgXJgHrf3cQhXrZv396cvvxK5iO6f5dTF+/evTveuYsKm8323nvvud1u/tPr9VZUVCQmJsY3V/GCwL0rMCVXMN7XTNzJuw+WRq8U40ksOGxMLWB0Xl3nwS9eCLflgchJGXJziiNL92/AkOEdfrG0tPSnP/1pYWHhoEGDpk2bVl1dze9rmvbCCy8MGzYsKyvr8OHD/OaxY8cmTpzYv3//OXPmXLhwgYiqqqqmT59eXFycmZk5cuRIsWRZWVlOTk5qaurChQsbGhrkNXo8npUrV6alpTkcjo0bNwZLeevWrTNmzNA0TVXV2267raKiQk4kMTFx0qRJYnUnTpzIycnps89PReDeRZiSS4Fuiyv+74OlEXsxG8Lsa09uhy4zHh4iZMeRQz3+yc3lH9/o4xdG+oItW7ZMnTr11KlT06dP/+EPf8gP8zl16pTVaj179uzy5ct//vOfE1FTU1N+fv7zzz9//vz50aNHFxQU8NcrKys9Hs+pU6eWLFny9NNPE1FNTc2yZctKSkpqamoGDhz42GOPyavbs2fPkSNHTp48efDgwRdffPH06dMBUy4sLCSi7du3b968edSoUbm5ubpsL1q0aNeuXfx69+7dixYtim4x9WAI3Luuj0czxrsR98FCiKMYt6+YxAJhCniQ5GTYEBEy3E0c4uuWW25ZuXLl0KFDX3jhhdra2i+//JKIUlJS1q1bl5SUtGDBgubmZiLat2/fzJkzc3Nz09LSiouLP/roI1VVichqta5duzY5OfnBBx/86quviGjv3r3z58+fPXv24MGDi4qKysrKeEnB7XbX19dPmDDh/Pnzw4cPD5iyoiibNm3asGFDUVHRK6+8Ysx2Xl7eb3/7W7fbrWna3r178/PzY1FYPRIC925BNANxEZdnuET2OEcY14uJQ4WH28WPXrDTWc+8JoknQ/URI0eO5Bd2uz0rK4tnqjidTpvNRkQWiy8srK2tPXDgQFZWVlZW1tixYxMSEurr6+Ul+X8iunTpkviF6NChQxMSEuTZMgsWLHjqqadWrFiRkZGxefNmVVWDpTxu3LgxY8ZMmTIlMzPTmO3Bgwd/+9vf/uCDD/7nf/7npptuGjZsWFRKxwwQuHdXD6x/YwCPEek5zFj4uMN3rycqRuONYgG6BjN5IqKmpoZfeDyec+fOpaenE5GiKLrF0tPTZ8+effbs2bNnz54+ffrgwYNOpzPgkk6n829/+xu/bmhocLlcDodDfHrmzJlZs2ZVVlb+6U9/qqioePPNN4OlfPTo0cbGxg8//LCysjJgzhcvXrxr164+Pk+GELhDpKA+jRkUNZiFMWrH0dsz9fyxmB6YpTiqPr6t6o9bdf++/NNvwvnu559//tprrzU2Nj7zzDMZGRljxowJuNh999137Nix/fv3NzY2rl+//vHHHzeG7Cw3N7esrOzQoUPNzc1r167Nz88Xg/FEVF5evnTp0suXL6uq6nK5kpKSAqbscrkeffTRkpKSl156afXq1V6v17iiefPmVVRUlJWVLViwIJwt7a0wFgKdhgq0pzHXTbJ1j+YxUc4BeqVgj3Ttmedmj81YzDz//PO1tbUBP8rOvr/Dr8+dO/f9999ft27drbfeunPnTjE3RsfpdJaWlv7sZz+rqan5zne+88477wRLMDs7+6233lq1atXFixe/+93vvvbaa/KnjzzyyB//+Mfs7OzExMQlS5YUFhba7XZjykVFRZMmTZoxY8a0adM2bdq0bdu2H//4x7oVORyOcePG/eMf/wg4l6bvUPgHxWbx7rvvNjY2rlq1Kt4Z6dNi+VAe0AlW+CYqed0mmCjnEL7Q3Xvs9B6l59cqxhz2nLxF3IYNG+bNmzdlypRoJF5aWrpv376dO3dGI/Ee65577jly5Egs17h8+fINGzZkZ2dHI3FMlYHOwXB7HPWCp6YHfKZmXHIC0dPhPsVO7zl6Qa0C0KcgcIdOQHsM3YFnagJAZwWbyRP7nAD0BAjcAcwBvSYwhTCPQxyuPQFqlb6moKCgr82T6X3w41Sz4vo0lvP8wm+Pe/Hswx6uJxd+6OOnJ+ccOgX7ESIo9EweHGzQByFwh3ChiowjjHsBQGT1/LGYcC4I9MGG6eLFi3V1dQE/Gj58+De+8Y3OJlhVVTV//vyqqqpuZy0qLl26lJ6e/q//+q+PP/44v7Nv377i4uIPPviA/9Q0bezYsU1NTRcvXrTb7XHLaKwgcDcl+RF3fbDa6oPMvpfDCRFwMAPEEk43k1q2bJn3ww+Nd1Vv9Xoz5s0rLS2NS66iSlGU559/ftGiRTfddJPx05MnT169enXQoEGHDx/+/ve/H/vsxRjmuMdI9EZMMRYLPRwO0R4IOwV6OPxYIhhVVVc6HKsN/x4aMsTj8YT+bmlp6U9/+tPCwsJBgwZNmzaturqa39c07YUXXhg2bFhWVtbhw4f5zWPHjk2cOLF///5z5sy5cOECEVVVVU2fPr24uDgzM3PkyJFiybKyspycnNTU1IULFzY0NMhr9Hg8K1euTEtLczgcGzduDJby1q1bZ8yYoWmaqqq33XZbRUWFnEhCQsLy5cvXrFkTcKN27NhRUFDwwAMP9JHp+xhxj51IDSj2wXoKTA0DewDQWag3omTLli3//u///vLLLxcXF//whz88efIkEZ06dcpqtZ49e/bll1/++c9/PmvWrKampvz8/Lfffnv69OnPPPNMQUEB3wq9srLy/vvvP3Xq1C9+8Yunn376+PHjNTU1y5Yt27Vr16RJk5544onHHntMDqD37Nlz5MiRkydPNjc3T5069Uc/+tGgQYOMKRcWFr7xxhvbt2//+9//PmrUqNzcXF22n3322VtuuaWiokL3kdfr3blz529/+1uLxTJ9+vTNmzcnJiZGvxTjCSPusSDPbIlUUh2+CQAQENcYqDcA+qBbbrll5cqVQ4cOfeGFF2pra7/88ksiSklJWbduXVJS0oIFC5qbm4lo3759M2fOzM3NTUtLKy4u/uijj1RVJSKr1bp27drk5OQHH3zwq6++IqK9e/fOnz9/9uzZgwcPLioqKisr4yUFt9tdX18/YcKE8+fPDx8+PGDKiqJs2rRpw4YNRUVFr7zyijHbAwYMKCkpWb169fXr1+X3P/zwQ4fDMX78+HHjxmVmZv7+97+PXtH1EAjcAQAAAPqEkSNH8gu73Z6VlcUzVZxOp81mIyKLxRcW1tbWHjhwICsrKysra+zYsQkJCfX19fKS/D8RXbp0KSsri18PHTo0ISFBni2zYMGCp556asWKFRkZGZs3b1ZVNVjK48aNGzNmzJQpUzIzMwPmPC8vb9KkSc8995z85o4dO6qqqpxOp9PpPH369G9+85sIlVPPhakyUacb1urOhBncGAsAukmuRiJbb6AWAuj5ampq+IXH4zl37lx6erqmacafuqanp8+ePXv37t1EpKrqyZMnnU7nlStXjEs6nc7PPvuMXzc0NLhcLofDIT49c+bMrFmzHn744XPnzi1evHjQoEEBUyaio0ePNjY2VldXV1ZWTpgwIWDmX3nllfHjx6elpfGfbrd7165dv/vd73Jycoioqqrq/vvvb2lpSU5O7l4h9WgYcQcA6CswPQagj/v8889fe+21xsbGZ555JiMjY8yYMQEXu++++44dO7Z///7Gxsb169c//vjjxpCd5ebmlpWVHTp0qLm5ee3atfn5+WIwnojKy8uXLl16+fJlVVVdLldSUlLAlF0u16OPPlpSUvLSSy+tXr3a6/UGXNfNN9/87LPPvvjii/znoUOHUlJS7rrrLh5xv/vuux0Ox/79+7tXQj0dAvfoiuCUdDziDgAiLvR1vM6mg1oIINrGjx//wuDBv0hL0/17xeG49dZbO/z63Llz33///VGjRn3wwQc7d+4Uc2N0nE5naWnpk08+OWLEiE8//fSdd94JlmB2dvZbb721atWqESNGXL16taSkRP70kUceSU9Pz87Ovv3226dOnVpYWBgw5aKiokmTJs2YMaOgoMDr9W7bti3Y6tasWfPNb36TX+/cuTM/P1/0KBRFmT9/fq+/t4yiaVq889AJ7777bmNj46pVq+KdEaIwnl0aog3rwgXlMFtEXKoGgIA6WyOFP/VFlzJqIYAu27Bhw7x586ZMmRKNxEtLS/ft29frQ1ude+65h2+JEzPLly/fsGFDdnZ2NBLHiHsXdXNgqbNf763jWOUf3+itmwZgahhBBwDogfDj1O4KNigV2Wc1YwQLALojdI0UojrqsKbSpVxd58GvVAEAogQj7l2BUaiIiODt7QEggrp8Sh6vbiWi6roOHt8IAHFRUFDQ1+bJ9D4I3CPA2MjhWc2dhaIAiJ5wzq+u/Uo12Ec4owEAogFTZTot2I1i5EvDuEzcIbTrALERs1/U8HB70zXvkBQLJswAAEQDAnfoKdDMA0RDp06rECPoxnTkheXpMRy7dyaPAAAQFtStnROpex73cSgrALPTncVN1/QPTOFB9xjmCACg90Pg3glohCICnR+AnqnDO88E+4gnyciMcTwAAHQfpspEEiZ7dB/KEKDHkk9P+TwNeBuZnAy0LwBdUVVVZbfb452L3qO1VT+yYGqoWMMV/o1iEHeGgDF1gJ7JeG5yON5h/P2rvdcCvl9d58nJsKFKBOiUu+++e8+ePSdOnIh3RnqP++67L95ZiCQE7tDjoKUH6LF0pye64gCRNWfOnDlz5sQ7F9BzIXAPF0LJ7kMbD9Bj6aq48o9viLH2ELVf6GctYdAdACCyELhD7KDxBjCjYJF3wBvL6G4Ecc15pgAAIABJREFUybF7VLMHANB3oD7tcTA6BQDxFf7FMTkoDzYnHhUaAECkIHAHAIA24Twcmukmu4cztQYAALoDgXvPwk0mBt0BwER0sT5qMIAue/3110tLSxMTE+OdkZ7rypUrO3bsyM7OjndG4gOBOwAA+IR+PhrCcYBoq6mpKSoqmjJlSrwz0nNt2LChoaGhzwbueHJqDyI3mbgBCwCYQrCpNbHPCQBAr4fAvacwtnNo+QAgljqsc1ApAQDEFwJ3AAAIl3E6e5hLAgBA9yFw7xGCtXBo+QAgNlDbAAD0fPhxKgAAdOUejuFMrcHvWQEAIggj7vEXuvHDMBgA9EBhVk2owQAAIgiBOwAAAACACWCqTJyFMxyFy80A0NOgUgIAiD2MuMdT+BeRcbkZAAAAegGHw6FIBgwYEO8cmQlG3OMJQ1YAvQkujgFAtH311VepqalWqzXeGemWw4cPT5w4Md65MCWMuAMARAAuiwFAVO3bt09RlCFDhthstl/84hchltyyZUtWVlZWVtbWrVuzsrL4zWPHjk2cOLF///5z5sy5cOECEVVVVU2fPr24uDgzM3PkyJGHDx/mJcvKynJyclJTUxcuXNjQ0CCn7PF4Vq5cmZaW5nA4Nm7cGCzlrVu3zpgxQ9M0VVVvu+22iooKXQ5TUlIGSSJQOn0GAncAgO4SUTvCdwCIhrq6utzcXPHnc88995//+Z8Bl/zzn/+8bt26d9999/jx42+88Qa/2dTUlJ+f//zzz58/f3706NEFBQX8fmVlpcfjOXXq1JIlS55++mkiqqmpWbZsWUlJSU1NzcCBAx977DE58T179hw5cuTkyZMHDx588cUXT58+HTDlwsJCItq+ffvmzZtHjRol5xy6CVNlAAAiqYdMmOEuRE/ICQB039GjR3XvVFRULFq0yLjkzp07H3rooTvuuIOI1q1bt2bNGiLat2/fzJkzOYAuLi4eMmSIqqpEZLVa165da7PZHnzwwb179xLR3r1758+fP3v2bCIqKirKzMxUVVWemeN2u+vr6ydPnnz+/PmBAwfu2LHDmLLVat20adPcuXMVRTl+/LgxkzNnzrTZfCHof/zHf/zoRz+KQBn1DQjcAQC6BaPs0Ck9pGsH5mK323XvBJvmfuHChcmTJ/Prm2++mV/U1tYeOHBATJtJSEior68nIqfTyQG0CKMvXbokFhs6dGhCQkJDQ4PT6eR3FixYcPXq1RUrVly+fHn16tVPPPFEwJTT09PHjRs3ZswYh8ORmZlpzOT27dvHjx/Prx0OR6eKoo9D4A4AEGFxj8zkqTuIEQF6gbvvvlv3zuLFiwMumZ6efu7cOX5dW1sr3pw9e/bu3buJSFXVkydPOp3OK1euKIqi+7rT6fzss8/4dUNDg8vlkgPrM2fOzJo16+GHHz537tzixYsHDRoUMGUiOnr0aGNjY3V1dWVl5YQJE3RrycjIELE+dArmuAMAdB2G26FT+IDBYQOdNXTo0D/96U+zZs0iojvvvPONN974wQ9+EHDJRYsWvf3225988snFixdffvllfvO+++47duzY/v37Gxsb169f//jjjxtDdpabm1tWVnbo0KHm5ua1a9fm5+eLwXgiKi8vX7p06eXLl1VVdblcSUlJAVN2uVyPPvpoSUnJSy+9tHr1aq/XG+ny6LsQuAMARF4cIzPdqhEj9hzYF9Add9xxx6FDhzRN+/DDDx9++OFgi02aNGnjxo15eXkzZ85cunQp3yXd6XSWlpY++eSTI0aM+PTTT995551gX8/Ozn7rrbdWrVo1YsSIq1evlpSUyJ8+8sgj6enp2dnZt99++9SpUwsLCwOmXFRUNGnSpBkzZhQUFHi93m3btkWuGPo6TJWBqMAFeugLzBKH4XzsgbBTIEqqqqrGjh1bV1dHRAcOHBg6dCi/f++99/7lL3+Rlxw7dmxVVZXx9cKFCxcuXBgw8QEDBuzZs0f3pjHlZ555hl9YLJYTJ07olm9sbOzsRoGAEXeIFrPENABd0+ERHpdTAOddj2XcNdhZEA3Nzc1Lly6tr6+/cePGq6++Onfu3HjnCCIJgTtEHlojABbjcyHE6nBWAvQRU6dOXbNmzcSJE8eMGZOenr569ep45wgiCYE7RJgcHyBWgN4KxzZ0SrADBgcSRMP69esvXLhw/vz5119/PTk5Od7ZgUjCHHcAgE7rgbOTw5m60wOzDQAA4cOIO0QSJnECAOiErgZRSQJA+BC4AwCYXpjBH2LE2EOZA8guXbqkKMqyZcvkN1etWqUoytmzZ+OUKTPBVBmImBCTOHGBHiCqcIqZGipJ6FNsNtt7773ndrvtdjsReb3eioqKxMTEeOfLHDDiDrGAMScA6IPCr/pQSUKYgj3xVLZly5asrKysrKytW7dmZWXxm8eOHZs4cWL//v3nzJlz4cIFIqqqqpo+fXpxcXFmZubIkSMPHz7MS5aVleXk5KSmpi5cuLChoUFO2ePxrFy5Mi0tzeFwbNy4MVjKW7dunTFjhqZpqqredtttFRUVciKJiYmTJk0Sqztx4kROTg4/KAo6hMAdIgOtDgCATt7kpPD/xTuzYAIctYeO3f/85z+vW7fu3XffPX78+BtvvMFvNjU15efnP//88+fPnx89enRBQQG/X1lZ6fF4Tp06tWTJkqeffpqIampqli1bVlJSUlNTM3DgwMcee0xOfM+ePUeOHDl58uTBgwdffPHF06dPB0y5sLCQiLZv37558+ZRo0bl5ubqMrlo0aJdu3bx6927dy9atKj7hdNHYKoMREA4UTuuBQMA9E3cRqAJ6CY5XlcURdO0gIvt3LnzoYceuuOOO4ho3bp1a9asIaJ9+/bNnDmTA+ji4uIhQ4aoqkpEVqt17dq1NpvtwQcf3Lt3LxHt3bt3/vz5s2fPJqKioqLMzExVVa1Wq0jf7XbX19dPnjz5/PnzAwcO3LFjhzFlq9W6adOmuXPnKopy/PhxYybz8vI2bNjgdrttNtvevXuPHz/O3QboEAJ3AAAAgJ5O0zQRuweL2onowoULkydP5tc333wzv6itrT1w4ICYNpOQkFBfX09ETqfTZrMREf9PRJcuXRKLDR06NCEhoaGhwel08jsLFiy4evXqihUrLl++vHr16ieeeCJgyunp6ePGjRszZozD4cjMzDRmcvDgwd/+9rc/+OCDwYMH33TTTcOGDetiofQ9CNwhAjCOAgAAAYlLsrju2n0cu4eI2okoPT393Llz/Lq2tla8OXv27N27dxORqqonT550Op1XrlwxzrpxOp2fffYZv25oaHC5XA6HQ3x65syZWbNmPfzww+fOnVu8ePGgQYMCpkxER48ebWxsrK6urqysnDBhgjGfixcv3rVrl8PhwDyZTsEcdwAAAABzCB21E9GiRYvefvvtTz755OLFiy+//DK/ed999x07dmz//v2NjY3r169//PHHg02Uz83NLSsrO3ToUHNz89q1a/Pz88VgPBGVl5cvXbr08uXLqqq6XK6kpKSAKbtcrkcffbSkpOSll15avXq11+s1rmjevHkVFRVlZWULFizoamH0RQjcAQAAICp0v4DCbQxiYNKkSRs3bszLy5s5c+bSpUv5bi1Op7O0tPTJJ58cMWLEp59++s477wT7enZ29ltvvbVq1aoRI0ZcvXq1pKRE/vSRRx5JT0/Pzs6+/fbbp06dWlhYGDDloqKiSZMmzZgxo6CgwOv1btu2zbgih8Mxbty4wYMHB5xLA8FgqgwAQJ+GHw4C9CZVVVVjx46tq6sjogMHDgwdOpTfv/fee//yl7/IS44dO7aqqsr4euHChQsXLgyY+IABA/bs2aN705jyM888wy8sFsuJEyfkj5xO5/Xr1/n1wYMHxfuNjY3hbmHfhhF3AACIzFBo+cc3MKQKQsCDAUdItDU3Ny9durS+vv7GjRuvvvrq3Llz450jiCQE7gAAfVcEoygEZCALcTzgUImqqVOnrlmzZuLEiWPGjElPT1+9enW8cwSRhMAdAKCPitL8Y4RlAPG1fv36CxcunD9//vXXX09OTo53diCSELgDAEB34TeIIOvwAMARAtA1CNwBAPoizD8GgNi7dOmSoij/9m//Jt7hp7qKPzVNy8nJcTgcbrc7Dvnr8RC4AwBAmy7E7ugDgCzMXY8jpGuC3X/dRBRFef7558+fPx/w05MnT169enXQoEGHDx+OccZMAYE7AECfg5gJoidvclKY/+KdU7PqMHbfsmVLVlZWVlbW1q1bs7Ky+M1jx45NnDixf//+c+bMuXDhAhFVVVVNnz69uLg4MzNz5MiRIlAuKyvLyclJTU1duHBhQ0ODnLLH41m5cmVaWprD4di4cWOwlLdu3TpjxgxN01RVve222yoqKuREEhISli9fvmbNmoCZ37FjR0FBwQMPPLBz587OlkxfgMAdAADa6VRYj5uHAMRMOMPtf/7zn9etW/fuu+8eP378jTfe4Debmpry8/N5nHv06NEFBQX8fmVlpcfjOXXq1JIlS55++mkiqqmpWbZsWUlJSU1NzcCBAx977DE58T179hw5cuTkyZMHDx588cUXT58+HTDlwsJCItq+ffvmzZtHjRqVm5ury+Szzz77ySef6AJ6IvJ6vTt37nzwwQcfeOCBPXv2uFyurhRTr4YHMAEA9C24BWRPUP7xDQw5Q6fIUbuiKJqmBVxs586dDz300B133EFE69at44FtnkfOAXRxcfGQIUNUVSUiq9W6du1am8324IMP7t27l4j27t07f/782bNnE1FRUVFmZqaqqlarVaTvdrvr6+snT558/vz5gQMH7tixw5iy1WrdtGnT3LlzFUU5fvy4MZMDBgwoKSlZvXr1PffcI7//4YcfOhyO8ePHE1FmZubvf//7vLy8bpZbL4MRdwCAPiTG848R2YeAwoHuCDb6fuHChREjRvDrm2++mV/U1tYeOHCA58+MHTs2ISGhvr6eiJxOp81mIyL+n4guXbokZtcMHTo0ISFBni2zYMGCp556asWKFRkZGZs3b1ZVNVjK48aNGzNmzJQpUzIzMwPmMy8vb9KkSc8995z85o4dO6qqqpxOp9PpPH369G9+85uuFU4vhhF3AIA+JIKjvOH3ATC0rCOKDoUDYQr/N6np6ennzp3j17W1teLN2bNn7969m4hUVT158qTT6bxy5YoxWafT+dlnn/HrhoYGl8vlcDjEp2fOnJk1a9bDDz987ty5xYsXDxo0KGDKRHT06NHGxsbq6urKysoJEyYEzOorr7wyfvz4tLQ0/tPtdu/atet3v/tdTk4OEVVVVd1///0tLS24Fb0MI+4AAACxg4F26AItkIBLLlq06O233/7kk08uXrz48ssv85v33XffsWPH9u/f39jYuH79+scffzxYTyA3N7esrOzQoUPNzc1r167Nz88Xg/FEVF5evnTp0suXL6uq6nK5kpKSAqbscrkeffTRkpKSl156afXq1V6vN+C6br755mefffbFF1/kPw8dOpSSknLXXXfxiPvdd9/tcDj279/f9VLrjTDiDgAAXYGh4ojAoDtE1qRJkzZu3JiXl5eSkvKzn/3s1VdfJSKn01laWvqzn/2spqbmO9/5zjvvvBPs69nZ2W+99daqVasuXrz43e9+97XXXpM/feSRR/74xz9mZ2cnJiYuWbKksLDQbrcbUy4qKpo0adKMGTOmTZu2adOmbdu2/fjHPw64ujVr1ojM7Ny5Mz8/X/QoFEWZP3/+zp07Fy1aFJGS6R0QuAMAAMQIhtsh2qqqqsaOHVtXV0dEBw4cGDp0KL9/7733/uUvf5GXHDt2bFVVlfH1woULFy5cGDDxAQMG7NmzR/emMeVnnnmGX1gslhMnTsgfOZ3Or7/+Wvxps9kqKyv59ZYtW3Qpy89pAoapMgAAAPGEaB4iqLm5eenSpfX19Tdu3Hj11Vfnzp0b7xxBJCFwBwAAiAUE6BADU6dOXbNmzcSJE8eMGZOenr569ep45wgiCVNlAAAA4gwz3SGC1q9fv379+njnAqICI+4AAABR1+FwO8bjAaBDCNwBAACiC0E5AEQEAncAAAhX+cc3EINGD8oWAELDHHcAAOgcTMjuLBQXAEREHEbcGxoa/v73v8d+vQAA0B0YDwYAiK9YjLjPmTNn69atw4YNu3DhwpIlS/77v//barXedddd27ZtS09Pj0EGAACgm3RROwbdAaLk448/vn79erxz0XOdPXs23lmIp1gE7r///e9v3LhBRE888cSoUaMOHDhgt9s3bNjwT//0T7t3745BBgAAAAB6vry8vD/84Q+ffvppvDPSc02YMGH06NHxzkXcxHSO+8cff7x///7+/fsT0YYNG/pyuQMAmEjASTIYdAeIuKlTp06dOjXeuYCeK0Zz3Ovq6jwez6233ioucHzxxRfDhg2LzdoBAAAAAMwuFiPud9111wMPPFBfX5+UlHTu3Lnvf//7f/jDH+bPn/8v//IvMVg7AAB0R4jfpGLQHQAglmIRuB89epSIWltbz50719DQQERJSUkVFRXTp0+PwdoBACB6ELv3TdjvAHERu9tBJiQkjB49mmduTZ48eeTIkfv27YvZ2gEAoAtwC0gwwlEBEC9xewDTiRMnfvKTn4S44VF5efmrr76qe/PMmTPf+ta3Vq1aFeXcAQBAuPEZBl/7FHFUYL8DxF7cAvdFixYtWrQoxAJ5eXl5eXm6N//5n//54sWL0cwXAAAAAEBPFNPAXdO0a9euDRgwwGKJwxNbAQCgUzCeCjp4DhdAfMUigG5paXnppZe++c1v9uvXLzU1NSEhYcyYMb/4xS9cLlcM1g4AAAAA0AvEInBftWrVkSNHfv3rX9fV1bW2tl6+fPntt9/+9NNPMVUdAADALII9hyv2OQHos2IxVea//uu//vd//zcjI4P/HDJkyPTp07/97W+PHDnyzTffjEEGAAAAIEowYQYgZmIx4j5y5Mj33ntP9+bvfve7m2++OQZrBwAAgG7CyDpATxCLEfdf//rXixYtKi4u/ta3vpWSknL9+vUvvviiubm5vLw8BmsHAACA7ugwasegO0BsxCJwv/3227/88sujR4+ePXu2sbExLS1txYoVd999t80Wt5tRAgAAAACYS4xCZ5vN9t3vfjc26wIAAIBIwXO4AHoOjHkDAABAUAjHAXoOPAgJAAAAAMAEELgDAAAAAJgAAncAAAAAABNA4A4AAAAAYAII3AEAAAAATACBOwAAAACACSBwBwAAAAAwAQTuAAAAAAAmgMAdAAAAAMAEELgDAAAAAJgAAncAAAAAABNA4A4AAAAAYAII3AEAAAAATACBOwAAAACACSBwBwAAAAAwAQTuAAAAAAAmgMAdAAAAAMAEELgDAAAAAJgAAncAAAAAABNA4A4AAAAAYAII3AEAAAAATACBOwAAAACACSBwBwAAAAAwAQTuAAAAEFtn6+hsXbwzAWA+CNwBAAAAAEwAgTsAAADEkBhrx6A7QCchcO89yj++Ee8sAAAAdAZid4DOQODeS3DUjtgdAAB6NETqAN2AwL03QLwOAAAmEDBqRygPEDYE7r0NgngAAACAXgmBu+khUgcAABMIMbKOQXeA8CBw74UQygMAAAD0PgjczQ0xOgAAmECHY+oYdAcIAwJ3EwsRtSOgBwAAk0HsDtARBO69FmJ3AADoERCRA0SILd4ZgC5CXA4AAOaQlRHvHAD0Ehhx780Q3AMAAAD0GgjcTQkROQAAAEBfg6kyppQ3OSneWQAAAACAmMKIOwAAAACACSBwBwAAgF7qbB3uaQO9CQJ3AAAA6NUQu0NvgcAdAAAAeiPE69DrIHAHAACA3g5BPPQKCNwBAACg10GkDr0RAncAAADoAxDKg/khcAcAAIDeJViMjtgdTA6BOwAAAPQiiM6h90LgDgAAAH0GwnowMwTuAAAA0FsgLodeDYE7AAAA9CUI7sG0ELgDAABAr4CIHHo7W7wzAAAAABAJWRnxzgFAdGHEHQAAAADABBC4AwAAAACYAAJ3AAAAAAATQOAOAAAAAGACCNwBAAAAAEwAgTsAAAAAgAkgcAcAAAAAMAEE7gAAAAAAJoDAHQAAAADABBC4AwAAAPz/7L1brGXZedf7G/O+bnvte1V1V1e73bYTu1Hiw2ksEQmQUBzFinSEgg0xYEvkJYIjhETEC4mCZCAvKEqsWHZenJdAhEAoRxxzIvmBB6SIWG4ORw5pbHdXVXfXbV/WXve15n2O8zDGuu651t5VXb33rqrxe2h1Ve291pjX8Y1v/L//ZzA8A5jA3WAwGAwGg8FgeAYwgbvBYDAYDAaDwfAMYAJ3g8FgMBgMBoPhGcAE7gaDwWAwGAwGwzOACdwNBoPBYDAYDIZnABO4GwwGg8FgMBgMzwAmcDcYDAaDwWAwGJ4BTOBuMBgMBoPBYDA8A5jA3WAwGAwGg8FgeAYwgbvBYDAYDAaDwfAMYAJ3g+E55D99P/xP3w8vexQGg8FgMBieJiZwNxgMBoPBYDAYngFM4G4wPG9Mc+0m6W4wGAwGw/OECdwNBoPBYDAYDIZnABO4GwzPFUtZdpN0NxgMBoPhucEE7gbD80NpmG5id4PBYDAYng9M4G4wGAwGg8FgMDwDmMDdYHhOWJNZN0l3g8FgMBieA0zgbjAYDAaDwWAwPAOYwN1geB44M6duku4Gg8FgMDzrmMDdYDAYDAaDwWB4BjCBu8HwzHPObLpJuhsMBoPB8EzjXPYADAbDh+X/+EuVyx6CwWAwGAyGjxwTuF84RcFwTJQgJULgezSqWGbrw2AwGAwGg8GwDhO4XyxhxO37eC6ugxAUkt6ADw74xE0qwWUPzmAwGAwGg8FwdTGJ3gskTrj9gFoFz0UIAEvgutSr3HlAlFz2+AwGg8FgMBgMVxcTuF8g3QHVQIfs8wio+nQHlzEmg8FgMBgMBsOzQUngHsfxt7/97f/6X/8r8G/+zb/5nd/5nSQxyeAPTVFw3MU6FbUrhMVJlzy/2DEZDAaD4YVESsYRhyf8z9v8+W0etWj3ycwcZDBcdUoC93/8j//xt771rWazCbz++ut/+Id/+A/+wT+48IE9d6Q59tr9DdsmNS9Ng8FgMHzESEmry/uPGEfUK9QqxAknXX74HmF82YMzGAzrKAkl/8N/+A///t//+5/+6Z8G/vJf/sv/7t/9u//4H//jhQ/MYDAYngZFwWBEq8tRm1aXUYiUlz0mg+FSaffp9Kn4C9JN16Fe4d17ZNnljcxgMJxBSeC+tbV1fHw8/ePh4eHu7u4FDuk5xbXPUMLkOa59UaMxGF4Mwoi37/CwRX/EMKQ/5P4hByck6WWPzGC4JLKcg2M8t/xfqz690cUOyGAwPAYldpD/6l/9q1/4hV/4O3/n77z66qv379//gz/4g9/+7d+++JE9b1gW+9sMw3KZuyzY28I2gbvB8PSIEu48oF6d+yuB7xHF/Ph9fvI1HPPEGV48ohh3RdQO2DaPjtlpXuCADAbDY1CScf/bf/tv/8mf/Mn+/v4777zTbDb/y3/5L1/5ylcufmTPIZsNxhHFqW16VSTUbFzGmAyG55duv7w9ghAEAZ3+hQ/IYLgCZHmJudk8Qhg5mcFwZSlvwPQTP/ETv/7rv37BQ3n+8Vw+cZN37+G6uLZ+daYZScrHb+KvToEYDFeKPKeQWNYZ9daXS5rR7lNd0dfMsTg8YXfzjAjGYHj+EIL1d73q6n0p5AXxXFvxq/yGMRguiYXA/c033/za1772G7/xG6d/7q233rqoIT3XBD5vvM4wJIrJC2wL36NewTKvJ8OzQH/IMKTTxxIUkp0mjRq1ymUPq4w0O0N7ZllkOa7pHm14wfAcsmJd2/TdrYsbzBQpafd5eIxng4WUZDnXd9jeMPOjwTDPwrP7e7/3e6+99tpv/dZv1Wq1+b8fjUypytNDCBpVGtWzf9JguDpIyXGHzgDfmUXqYUx3wP42WxtXMnVttvsNhlMEPs068Yr2LHF6CQJ3KTlsMxgtz4zdPmnG/rZJvRsMUxYC989+9rPAV7/61du3b0//cjgc3rp1q983elCD4QWmO6A7WBZ0CUHgc9TG86hfsby7Y5OvDdylNMWphhcRIdhscOce1cryejvN2Kwv1nNfCN0Bg1HJ9pfjMBzjuaZY1mCYsvCcBEEA5Hmu/mfKF7/4xQsdlMFguFJIyf2jlaG57zEcXbnA3XXYbhDG5VsBRcHe1pXcJTAYPnoqPh+/SW9Ib4htIQR5QZazv8128xKeiwdHKxV3rsOjY7av5p6ewXAJLATuWZYBP/dzP/fd7373ksZjMBiuHnGKY6+cOIXgpHfl/EyFoFnnpEc1WB65lIQxr1y/pJEZDFeASkAlYKNOkiIltk3Fv5ySjyTVi4dVODZJiu9d4JgMhqtLiW7su9/97rvvvpskSRiG3/jGN37/938/TU2zEoPhBSbPz6gPE1aJz+mlUwl49QajiCzX9nZSkmYMQ16/acpSDQaqAZsNtjbYqF3aE3GmiY2AvLio0RgMV52SB/VrX/vab/7mb96/f/9b3/rWd77znSiK3nrrrW9+85sXPziDwXAlsCzk2olTFld0I7te5Sc/xmBMHIMASTWgXjU+FQbDVcG2Kda+Xgp5tXbzDIZLpSRw//rXv/6nf/qnOzs73/zmN7/3ve9lWfa5z33OBO4Gw4uL567LeEnJdvPq2j44NlsNMA3OnneynHFEmoLAsahWzKbKs4FtsbVBlJQv/qUkz02fE4NhSsl7Lc/zzc3N73//+9euXbt169bBwUGSrPCNMhgMLwK2xf42vWG5DUuaXlU7SMOLgZT0hjw4wnOxVKllTnLE9V1T1PgMIAS1Kr0RwUzFHrVavXffiTtt4sS6tltLh83PfMby/UscpsFwRSgJ3H/pl37p53/+59M0/bVf+7W7d+9++ctf/vznP3/xIzMYPixJyigkzRAC16Ea4Jm0zZNCl+xwAAAgAElEQVSy3STLGIU4iy+NJKXZoFm/pGEZDNAdcniyYEtiObgOrS5Ssrt5eSMznI+NGklKq4PvIUTr//3v7/3f/1dl/5rjeVQC+TBq//mfvfOtb/3Uv/yXwf7+ZY/VYLhkSgL3b3zjG3/0R38E/OIv/uKdO3e+9KUv/cqv/MqFD8xg+BBIyUmPoxM8D9tCQp6TpFzfuRyzs+cAlXRv9zlqYyuHGUma8fI+mw1zSp8r4oRxpKuNA6/EludKkWY8OCy3HvddjjvUKwQmU3vl2WkSeAzH7T/5b/e/+/80Xn6Fio/n4rkC/L09b3PzB7/+63/xd37HqZr2hYYXmpLA3XGcL33pS+r/P/nJT/7qr/7qxQ7JYPjQtLp0+1QnGTgxycCd9JCYDNwTYtvsbbG9QZwiJZaF75oqz+eKLKfVpdPHdXSwnmZkGa+/QuWqxr7jaF5isYznMAxN4P4MIAT1au7at7/7ncZP/CRCYC0sF4XrVm/ebH//+/t/7a9d1hgNhqvAQuD+5ptvfu1rX/uN3/iN0z/31ltvXdSQDIYPRxjT6lAJSv7Jczk8oVE1lsBPjm1TNQ4Pzw5FoQuL1zjxT3/yuM0oXojRbQ/pcecer79yRcPfJF23erQssvwCR/OUSFLGEWmGlFrm92K8ssb37rlbW2JFpbvbbN79t//WBO6GF5yFwP33fu/3Xnvttd/6rd+q1Wrzfz8ajS52VAbDh2Ac4q6e5HyPUfiCzILPAXlBUUjLWjWVG1aTpHQHHHWwBRKKgpf22GysDHN7QwbjkjoQAdUKnQHXvauomZFrGwgoTdezxUmPwxNcF9tCQJaTpFzbZmfzKp7/xyKMGIwpCk567G4SeDRq8zdk2u/bQVnOZYKwLJnnwrhDGl5gFgL3z372s8BXv/rV27dvT/9yOBzeunWr3+9f9NAMhicjy7FXT2/2R5CBKwqtHnFsU//6tHjYzu8eZf/f3cS2RZ7L/+01/2PX7Je2PsSErbovAZZVbo/zPDEKee8hlYD6XMlmu0ecsrtZ7pMYJyv9E4Wg22d74yqueF2HQpb1EgTQmq5niFZXt/ud4jq4Du0+Eva2Lm9kH5rjDq0Ovo8lqFUYx/SG3DvkU69OX5tCCLl2JSbgmV+9GAwfjoXXdBAEQJ7nweKS94tf/OKFDsrwIpNluipuqrJ9yogzUnSPRZbT7nHc0YFgIdls0KiWl8qdkyghinXAocqzXjCklH/2Qfb9d5PtunhlV7+jDnvZ2w+Sv/S691OvuuJxb4y8oDfg4TG2jYBCst2kUV3wIXmeyDLuPqRWYek8OQ7jkBO4vrv8K4Wk1VuI8pewbdLs8QJ3KfWz9pGGzpWA5GTlSixJn6VgN06W7XGmeC7HXRrVKyRYynKGY+IEQAiqAbXKypd2u0e7v6BgFOC5OA4/fo/PvK5uEndrqwjDVV8opbz21/+6eLZWYgbD02YhcM+yDPi5n/u57373u5c0HsMVJi/Ic6TEcT6SbjujkP6ITh9LICHLeWmXrY3HnvVte10P7bx4am1ZkpQfv0/FX5ho45jOgBs7bG089gemmZ7eHBvLoihIM3Y32WleWuPANCNOZquIC5ky3z/O37qd7G0sfJdtif0N+7/fSTYq1mvXHucKZjnHHYbjhdVUGNHpcX33SS7T1ac/InCXo3aFbdMd0GycKjaV5T8/RTzOijdO6A056iBASva2qFfP605TFEiwxHnX7YHHTpPBqCR2Lwqa9WdpeTaO1i2NfIdRdFUC98GY9x8q1xcAWdAZ0Kyx1SxplpTlPDqmVpbOsAS+T2+onsTqzZtJrxfcuFEanaftdu1nfuZpH4nB8IxRMv+djtr/4A/+4Ctf+cqFjMdwJYlTegOO2zpuKwr2d9hsPM3GhN0BD1tUvIU94vaANGN7g3FMlHDSZaeJ45xRXVoLaHVWTm9psvAVT4yUtHtlGSZB1efR8UI9WSFJUwqJEPhueUSS5fzoPSrBLKKyLVyH/oiiYG/7yRdLSUp/yMEJQiDh2va58nZJSqfPSU/HQxKylBt7T9JrKUkJY4oCBL5LxV/zCVLKD1r5Tr38YHca9n/+79H/+YXaYyTd2z1G4fK9KgSVgIfHBF55HfMzTZIu2+3P4zhE8XLgbllnxOV5cV59UX/IvcMFlU4Y0xmwvcH+9srfynK6Ax61dMheFNzYY7N+riXr3iZApz97uKQkSdmos7v1LCkr0kxfCLXruPTIWxZZ9qE+X0rCmCRFSjz3yZfio5B7BwtvP2HhW4QRrS6ffm35qoUR7uqdQ8cmTtX/Wo7z6X/6T3/89a/XX3996cJlw+HmT/3U1l/8i08yYIPhOaLk5f7DH/7wt3/7t3u9nvpjGIbf+973TOD+zCMlwzFhTCFBYtvn3XUdR9y5TyVYyJf0hxyePDWTuDDm4XFJPO3adIc8PGKjjm1TqxAl5BFHba7vrIwgA5/tJv1hSeyS5exuPZ2UVZzQGVJZsX4IAvoj9jykpNPnYQvbxoJCkufcvEazvjz4do+KXxKdO7YuGdxuPsk4ByM+OCDwZvnmwZjjNjf22Wqs/K0040fvUw0WLorvctIly9eFX0sUBe0+hye4DpaFgDQny/j4zVXLp1Es/9eD9MZmebgmwHfFMKJxzixqmtHqrlyqVXz6o+cwcG9114m1LKHjwiWu7dAfrgyUs5Tz9K0MY+4dliTXA4/OAM9ls+yuixN+/AEVn8bcsNs9Hh3zEx87O0FgWVzbpl5hFFJIWl32ttjdor5auXE1iRJGEVGka2oLyUZ9thp5rE2P0wzH3H2I6+BM8i9JzivXnqR72p37NGolfy8sAp/OYNlyN8vX5R2EoNXh+o76U+MTn/jkP/pH/+tf/+vg2jW30RC2XURR3G7v/9W/ev3zn7fWrEgNhheDkmfgq1/96htvvPHKK6+8/fbbX/7yl3/3d3/329/+9sWP7HkjTshyhMBz1iXDPiLSjFZnwTKikLQ67G6xu9apIM+5c49abXkbXYXRtz+YahNnlX+qTelj0R+VLwDygv4QQFizQdoW1YDjDpZVHgQIoaeNdg/P02bARUGc6ON9KkQJ7hoTOsHhCTtNjjv0RwvSYSk5ahOn7M/lAvOc487KPX3X4cHxk6S6w5gPDpY/1hJUKxy0cOyFOGmekx61ypKPMoDr0u5T8cun7SWk5LjDYLwwANtGurz3kI+9VBpPx6l01+ZYq3aRdweMCxA4NtVg3f0WJ+vyxJbFUYdrO2cfi0JKxhFJSiFxbSprv/oS2d0iilf+q5QlVxZo1jlsl8vco4RbN8p/awn1LJfeqL7L/cOSJauUvPM+9Qpi8YFyHWybVpfrO+e682sVfaddP/cFvVJ0BnR6y1q+cUiW6dx2UTz53DEYc++ARoX5V7kredQiy9l5nKRAtLqIGXBsDlrsLPa5e8wlx8anPvXm7/7u8Pbt8OCgSBK32ay/+mrl5ZcfY5AGw/NLyeP3gx/84I//+I+DIPgbf+Nv/L2/9/c+//nPf/GLX/yFX/iFix/cc8JgxDCk28e2dQvPnSZbGxdXdCglJ13G8cI3WoJKQKePba1L5Y5CfL9c/CoEnscopFahO+DhkW6omRdsN9moPYa09KhdHkGqqEudNNsiSbWxsfr2uw/56U+Wb/VaFntbNGoMx+Q5gG1zY4/g6fnZFcVynHGaTp/+qESk4bn0BgQuzcnCI8nOUMI4Fmn22PdMf7g62ezx/gPe+ETJCUlS2r2Vvxi4DMNzBe7DMd1BiahJ1bHduVf67Y4t8qL8Ggkpd4vRT4l2pRMQ2NriME54abWAJy/OuOKWoCjOJRhQW08qmmSyUt3bYrv5kZR8fBgcmzxfnTvPy28kz+X1l7n9gMDDniyV85w45cYuG+fIy6p0wJoH37GJkuVV+mCM5y0/TUVBkoFkOMKxz8gvPAeEMQfH+l06fzdaljaqrwbE6RPK/PKCDx6VXBchCDyO2tQrj1F2nGVnPC8qTJ+/Xp5LVpSFGxN2lwuI7SBovvFG8403zjsqg+GFoeRJun79+ttvv/1X/spf6XQ6nU5nY2Pj7bffvviRPSd0+hy0qPhz2/Euw5DjDp+8dUHeav0Rg1G5xNBzedSiUVuZQYnWJiwdm3HMMGQUUq8t/FZ3oNUsZ5LlelP4dD5vNMZ1dQeZUUgYz+IJKUky7h3y8n75CIWg4n+E7R5tG1mw0oUOdjZ4dLLSpsN1uHfIxjT7KDmjNvDxKQpa3dVRlMC2SdKSmzBJ16qZBSe9cyVBR2sr7RyHMD4diDQCK0nLk3P7xehG3j/M/Vcrk8pLVQZw3EVKdsr2UmzrDBdveT53uXHE3QfL+hPXoTukKNjfvlphZb3KUZuKVTIqKdmorVQHVQI+/TH6I+KEVo/dTRybRq2k3LCU4sxlkqUX0vNE8cL9prY1xpEWu0t4ePQ0hXlXk8GIwNelF3GyHLuPQhyH7Q0Cj1HIOKIo9D/VKuuLRkC9SFdHzZ7DYPzRTkYVnyxDrijviZMzUv7TgzUYDKWB+z/7Z//sZ3/2Z995550vfOELP/uzP1uv1998882LH9nzQJTw8LgkcrItqhXa/fNuAX/YYcTr3tquQ7j6B9bPxELQH2KJ5ThPQMXn0TG+ty5FNBwzGNPpMwx1Hs518FySlCxDQlogMoTQfdfnv0UIXJvRmJPuY0gdniK+R5Kv3LnOc/DW1dWpht5Zrs+8bZfLjqcU8lylgVFCGM35aa6d6iybLOd0LFSs9uTRvygo5DqzfEWrs05prewFT3+2xV99w/+z95N6sDD4oEhfybrtwru1ay2Pznc5OKFeFl96LlmG58w2auZRhidnPoNScvt++bG4Nr0BlYCNc2xBXBiBx0t7PDrWseCUomAcc2N3nejFtvV6+7Rl5JmcqYiQZeFXMW+1LhlH2lF+mrV1HKoBd+7z8ZvPbex+1NY3mHphLiQpCqTEd9na4KhDd4DnzhSArS67m2fsSKTZuneRbT9ezavj6Eh6FadNvYTgtZd57yG1YDlDkeZsNsofrqKgN+TBkb498oLrT9sUwWB4Bil5AP7u3/27X/jCF/b29v75P//nn/70p9vt9t/8m3/z4kf2PKCSKKVYgt6AzdOmbB8Bx+vjp7VOBcJaa62YMxyvTKtXfIbj8sBdWbIcd3Rkr0xXspwoJs3xJoWMUpLm5AVZURKTSbAdugPqi4bchSSMSFJ9dNXgIykqCDx2NhiOS2ZEKYli9rbpDct/Ny/IM7KMky6ei+viORS5zrurRolSIsEWuC6WYHfzjIRTltHq0enpny8gi4kSPGd1xL9CImJbZ0zMhTxbHCLP2kNYHeR9+mW3Ny7ut/KqP/uEhowHhb1RtfY2yg7H9xiN8U/l7Wwb3+Oore/hSoBj43t6aGFyrlVfGOPaK4/GcxmHVytwBzYbuqy528eyEZI0Z3eTm9ceQ3CVZoxDsgIkrkO1csbqUenuonjdG6O0M+uUKGUcAYSxLtCUQkd71YBun2D3am1uPBXm8yNCUKvgu8Sp3ocTggCaddo9hiHBXGpcmbR2B7C2N1NxltfnYxF4ZPnKPcIs53rZNapVePUG7z3Ec/WaRPWt299mu1ny86rsR1XITP91MOKwzevP7/rNYDgHJT7un/nMZ6adU//W3/pbpnPqk5MX6+IbxyE+Jfe8eKRYF2AFLr3Bypk+TtclP4TFUac8o6nEQtNVTeDqDFOSwZx6wbW1uj3Lce3lKFNKbAvLYhzNAvfhmPce4ro4FnLiCnd9l+3Hr+w8k50mhWQULm70F4QJr76E65T0Wld2bMMxQJwSpUiJ7+Pa1KoMxwgIYyxLu8IlMAxx7ZX1dlIyGDMMeXSsFzxSYtlYYAf0Q9p9djbK823ZCkv7wCdb3WqnkOyfo6ONjrpWr/qKYlUW0LH53Ce8up/+tx8lNV/YtshyWc2Sj++5uxt2+fpF1QAsoYz2lUhM3SpZRpKQZVQC0oxr2+cSDWdrE5YIWt0nyU9/1NSr1Ktsb+hWwZ77GKlKtbQ+OMFzsW2Q5AVxys39kurSeao+gyFe2c2T51p7s4TnMhjp1XWUkKTY1uyEq1qC0Zhahd6QzY3Lf2c+dU4vYp1FD4M4JUnpDsozQa7DcYeN2spnVm3orWku+7jvxtde5v1HJc9OURDGfOyl8t+qV3njdUYhcaqdzapB+eQiJcfdEhdXy6IWcPteieOkwfDCYDqnLqLiqsGIow7A3iaVgEb1CdV166UCgjPymk+L/W2G4crN8SLHWz2d16okh3hOSXCvYuI1rRZBZ81Pzwqj8cIM5DjUK/QGCIEQxAlOBdClrr5HnhPGy6KjwNNBwFQ1OxzzwQH1JecEh3aXPD+XKOKxcByubdNRLTktfUF3t3hpH9/T2wVLU9swJEmxbeJkoXfJKMH3tHTVn1TQqtgXcF3CmOqiNc0oZBTSHzKOAQR6ayKMqfhUKwhBo8o4IkxKLlNesLdVnkC1LW7scdItqYuQkjDi5b1znZ+X9nQzqVLSlOrKCMxzxGdf837iZfdkkOeFsC32I99L1zilnPqbouBH71MPEBZ7W4Qxo7HWDo1j4oRPvXreBreSc+0efPi7S22znMe85fz4Xoka6kxaXTr9uSdOYFm4DgcnSNYZiW7UiZKSmmyl0nn1RsmvNGo8PNYCjMEQd/FtU0hchyRDRLgOafYMB+5hTJzohI7vzioNhGBvi3G88i7LMoqifDmk8N11zZsqPunqwpUnOKW1Cq9c4/1H+J6+0LIgyWlUuXlt3baMENSrnK5zVruUKnGj3qWdXnklhiqo7Y3Yfh5bpxkM58B0Tp2jkJx0aXUJPG1yEsbaRetTrz6JCczuFmG0OuN4UdU21YBOv/ydroLvNUlHx9baxEqwEE/IgnHEzet0euu+ujSayXPa/eUvrXj05nQ76g1eq1DxCGOdg5//tDRbjrrygvceUquUxFiuq5slPfUeipbFTlMnNaXUHU8VQnBzn+PubF0UJiQplmAcw5xmXRlojkOdL/dcRpOm3/UqTQ/L4rBNo6Zvwjih06c7IEnJCgSMIl1XYFk4NnGinVsCn7xgHFJd7LRSFIwjbl1feVxbG6TZsieM0iDdunHeOraNOg9bVIOSSDRJubF3Zs6s4ombO5Oz13KIo9XrT7n8acMQ39WRujobFZ+8AIkQZLk2QToPuhDZ1nXSQsz0x6ho+8NF7arHwijkpIcEJNcuVcsbxrQ65WFT4PHgiHpl5dhUDOo4HBzjTGqIlf3OrRvlIZ1j88p17h2AErsvivIrHlJiwThio/6hjMw/POrByQsA1zm7KnRKmnHSpTvUd46U5AWbDXaa+kzWq7RXhKp5we4Wsli3orPKdpymVHx2NumXNZeVBUl63hXsPI0an36NwVi7o9qW7iH9BA/COKI3pDecpT/G0Tp9o22TJI/9LQbD80J559R333331q1beZ5/+9vfrlarX/nKV9w1bc+eG9o9uoOF3IOKqGyLH7/PZz7+2HG26zBaqQcgSxfUih8dtQqbDfpjlvyxpSRMePXGGcdVq/D6TU56HHeRBXGK57JZ57WXcV2OTlYuaYoVlX+lDn25xLZxHVyHLNe9UdUMlxWkIaBl6yor2azP0u3q5gxjPGfltKGi4Y+o+fkq6/rNBklKd6gHprKJatZXQs/5TxhFBJ6u9D3d4chzGEe61PKdD6gFumbXtrUtt2URxQSB/v9RSODpneUs19JYtTDIMraavHJ9rcxJcG2HWoXBmJOerkbd3+Llvcdwn3BsPnGTd+/N0nJMUmu7W2c4DuU5gzFxAiDBd/Fd4mxlx6vTWcPTNdlCLCyWyjxtylGrxyQlTLDQEiy1ErAs3ePziVG+/t0hvjO7P/tDDtu89tJHdceuZxyuu8rK2KS0hYJCrWY3G0QxWY5lEXhnLEI2arz2Mm/f0asg0Mtg2yEr9GJe7TJdlsBdSnpD7h/hOthC16I0azQbZ99FacYP36MaLLzwXRiFHHf49Gu6HcH+ti77mT/GLKdWYadJq3vGt6w/MzubFAW9Ef5kQ0NKslxvPT1ZCsm2190G50T5NS2dnFwyHGsTzNOIqypOMxguhJKX6de+9rXf/M3fvH///re+9a3vfOc7URS99dZb3/zmNy9+cBdKmnHULn9NWBaeS3/02C+pjRoHrZImgkBRsN28IDtIIdjbxrI47uA5WDZIspwk49Xr5zLkTjI6A2oBQGPSkPz2Az7+MrtbDEfli5MoKVdmWwu1j1LycGgdDsSruTWOLNdiw5ZVZ5INneo9igIbbFsHpmFMUVCtkKR6YGm6LoNrWRy1H6Pl51NBhb8Vnw8OEIJC6iZcyif79A9LibB0ZL+EPcmodQZUAoSlc8aoOBKYdET33NnP+x7Couqzt4Mz+RXfPe+Np0TS13e0WecTxEyBz6c/Tn9EHNPqgWR/m2s7Z8Q6yjF9tgsvGY6IUuoVsrwka5jlbDWWY9wzDZFO+xKuYjBGSuJ0YembpIxCtjeIUj72+L0np5z06I+Wa69tm1rAew/41Dn6hj510nzdqbPXJnfnf+yxVh0qdAs8XeMhIMtJM4SYhJWSKOa9h3zq1QtKecxz0qPVXZCcOTZRSucht66fkbHuDqgFJcGxbVEL6PR1gmO7iefy/iMsG1sgVaHnDlsb2BaOva5oalW9yvx3qecujDnqIGBvC99jo3aZNotFwZ0Vfk22xTjSqZzTnPJ9NxheHEoeia9//et/+qd/urOz881vfvN73/telmWf+9znnv/APYzO8EyMYnjMwN11ePUG7z8imGtlrzZJaxV2PkRLkVJvuzVYgr0tNuqEkY5XPK98LjnNOOL+gU7xzn0iDZu7D3ntJYqC0XhxZ1MSJVxfUfmnrCfiBIhz3npk/7gtmr58ySvGkrzgYWpf98SNabJetWFKJd6cDbCKHvojXt7Tcvn1doqXyEadv/AJxhF371OpMA51seAy6poyyzimmVbgABYEAYXk8ETPc6NQx+hCTMQFE39JVSowPSG5pOo/+SpRiLOdH9dgW2w1oHHeDFmccOcBtepMMSEEjkPdYTjW9/D0TigkScLmRtlEvnbMpb6EpSQpD49p1gljXYg8uwltuiPe+BB1clnO4Ul5gCsEgU9vcBkxylnKn49KryKo+IxjJNpYaZ5C6pXkux88yf7nOVErNCkRzPouR3F5WkdA1ee9h3z64ytD6rzgqF1yiSVkGbLg4RG+rx8xz+ON10kzndqYDgCoBRx3VorRk+TsxL8QbNTZqF+Of24pUVIuibEt7T2QlPkfFMW5vHENhueUkmcmz/PNzc3vf//7165du3Xr1sHBQfIi6MmyfJ2C8In35upVPvEK3QGtDpaFhCLnpX02G+eaeFSvUMCx8Vwk9IdEMa0uWU4h2d1iZ+O8mS2lN3hcekMqZZsGCGo+wzH727RtDts4NgIKSbPOztbKulUlOO6PpOe+9ch5OGCnAogP8to1K5KCStXpDHIhuLFlkxWMJnkXpQyxhNYBZzkVbxaP6ozUihe6LNgta9BzYQQeiEneutRKTWgNhurlOY6I4pkOO82JJxYfhdS+zpnqSyJmChxO1xXIcg++K0tvSGVFs95aBddha49xNDuF+1vlylrPYTheOcGf55woIUG7r69C4CMhjokSgKpP4DOpH35C1rRQAGybg5NLCNyVpn9VE4CnHjapFXgYE0b0B0i1CJ/cxqpaV/U9qPhYAs/VS7gnI8+1Jvu0S1V/xL0DbEtrw/KCl/bZajBcox0SuA5htDLpnk2aIqtmFGo5rcpFlHQtTfnzd6n6eB4SturlzjmVgJ0mnT4oVwOhH3zLIk55aQ/PJS+IEx3y+h+uS3RRkOb6Wn90ez5JilN2m7kuWYFnlesbo4SXHl+UbzA8L5Q8kL/0S7/08z//82ma/tqv/drdu3e//OUvf/7zn7/4kV00S6Vm6rW4RJbrRIi7Wks9jwqhfI9rO+xv69DKLmtneJo4oTvgpIdjIQVFzkaDNCVKyHJtnggctnhwyM1r3Nj5SNzK04x2T09aqiZvHmHR6rK7xd4WO03dolxYZy8PNmpE8f374TttsV2RwIZIAyH3RZRalhT5rohaHTeu1nyZ6YrV7SbCIk3JcyQ4No6DJYhibaFd8Umz5WiskMQR/VBXuQHVgEbtI1TKppk2jnBsgrkeTJbFzqYuulIR+TISKcklls04IsmWNzGqAe8/IoqwLLICWWBZehkzbXE/Pa6p1bpyZztPj6HxxPxeSUsvpTKyKDhuUzs1K2eZDiO6Q169zu7m2UnuRo1HLeyyNaeUxMm65W6S0ulz0sO2GUfkOR21T+UgLCq+tgyycnyX+BzJzlXkK0QpWUaS6ezvSY9G9cmXXlnOcFItoAz4ziyprPic9FbKUeLsyY93HmXjPRxz/wjLIomRBZlEyIl/uUWh9qaEbhGq7knXIUp4XE8RFZePI9o9LUvb3aTZ0IdZFDw8ptPXofC0yrzVIU5gbeMCx9YPzqrvLaS+BCp3k2V6KvF90gwEvkchGYzY2SRKufuAWzeWEx9SYtuMQtJstu2TZnget66zUafV5bCF7WBBLslybl1n4/Hfdco84LCNPdm4295go/50LvoShSxfHwrY2qDbL9nbCWNu7F6CVspguDKUzM3f+MY3/uiP/gj4xV/8xTt37nzpS1/6lV/5lQsf2IXjOsQpMmEcIia5z0aNwEMI4hjP5Ufv6S28rODlvZVZ8ySlN+TgROdW97a0n8n501RhzO37VIO5d6VLp8coxHeRzIIq5dH28Ihen5987bFj9/VuGEr3PxgTxvqHKwH+ohu0pZTTli5BO+eXjiMc+yD1msSk1p6TvGKFo0I8cBp1K6/KJJNiw8qtky5VlzRjZxKonc57TeXynsu1HT31KqKY9kDveqsE0kmP7oDNiP3tp7/VnuWcdDnp6QstIU25vsP2pl4ENmu0ewReyc5Alk7x9M4AACAASURBVLPZIM0pcu3zMD+8vNCqCdshLxAWjo1UDjwWtk1RICHPJoYVuW5cNQq5ee1sy4gwpjugN8S19Z2vbEC2m2c3Wnq65Kd6Qqm7JYywbC1MPzzh/hH7m/g+tk3glQe1rsPNazw8WnbqUJavH3t55aHFCe98QGXy9PUG2BZ5gQV5gTuxqXFssoxxxNbabu3rOX0TquMdR3pzKS/o9jlocW2HnbI+NevpDbl3gD8xTlXGWRs1drfWLcxqFTbrjMKS1VGWs9tc2VfunBSSTp+DY7AYjMgyvdqXYEuKQnubWnJmSJrP7YiqGpvHQkoO2/QHeN5swTYOaXV1R6of3tFL5TRHSoqCepXA19l9wdpXqzhDp9cbEAT6ZBaFLti1BGGE5+hGxWLi+lqvUPG5+4DPLEqw2j1aPbab5DnpJHNfrejRHp0wDBdWvFJycEKc6BJ5lUqY3gmryDJ+eJdKsLBsCGPafV7ae5JSVOXkq/eNHSr+wgAci+KUcD+O6Y0Qlq7e6fTxHFyXvCDPeeWa7pygdgOqFRPEG140Sl5GjuN86UtfAn7/93//l3/5l3/1V3/1wkd1GeQ5vSEVb8G7WinCLZvBkO3mQorupEeSsb+1PPUOx7z/iIqvDSWBcURnwE6zvCv1NLWmAl+V4bh9b0Hjq34sirFsRnGJ+7Vqbt8ZrGueN0+U0B9y1NZqg73N5eajTJrXqL6b01dtlhFGC50+zuqPucwo5M59PA/HThLH9p1qHt9ywqEbYFm5ED3phLiuzIUoLEds+Q716nnXPDtN8pzOAN8lSTnu4NpIQVFoNYWSHqmd96cr9MxyfvgeFW8hL+W7dIbaMd2yqATc3OfeIZsNOgPdUkpCnlMNcGzSjP1tHrUW9n+UrcRojOuSTUJzpWK3bZ2ytSwcC0sgLOJMf2CWgSBOygs6p4Qxd+5RrS5aXjh0B+Q513Yu3Mdj3nVUMo6I01nYJNWeRsoHhzSq2DZ5wU6T7WbJMTbr2BZ3H+I6WEKHg83GrDpWSZJitc8gqPj4Hp0B1bnyj2qFbl8PYCrW0iMV2BZhCJt6tKrrLegg6UxchzxfsNxR45n+TS3AtqlVaPeQ8rwPuGIw5sHxgo7IFtge44iT7rq1q7J0lNAb4k/KCVT6f7PxYSVnSvM9GuuOY7m6OcXMVVDYZCmW0JXcqJMZzJKvT6CwP+kxHC/7oAuLasDdByQZeaa1McqP1XF0QXytgoCTHkI1qpNUK8vJCynXPV+DMbUqRa5v7OkKpJj0XnAdfcsLGMc4lr6vlIdvlFAUpBnHXT2n2PbygureIfXK8vJVCFybhy0etbTwRiX7r+2w3SzXhUpJq0elcmpnVVDxeXCkH5Dz0x/x/iN8B8sBSVGQZDrnpa5s4JNmc/c/jMdEqT6WwqLq4zqMIpoBO5vEqV6I6rp8yWGbrQZ7W6Yfk+HFYV2C9p/8k3/yy7/8yxc2lMskSbl3yM4mvQGuo5OOAiyLKCUZ0awvJ6hch+EY21qYSuNEW4nPxzrKRaTdw7EXLPDSjE6f446OCYqCLOPWDWwL112OhrNCW6mo5J8zeW0xaWetpsMzU6R5wXGbwzaeSzBJfowi2r2F1tOqb+I0uGHuneg69EdsO/qL5FluBvOEMXcfUq/po7MElti0i7FUGU1bna4EOxF2UWC5Flm44OK3xJJ7txDsb1Ov0hvy8AhhYdkLXRiFwHNJMk56s13yp0Knv+yVrnBtekN8TyerNup8wqc3IE5IC8YxgYvnapehZgNLcNzVmnUBtoXnEqf65KjjLXKkmLltZDkOWBBlBB6OxU5zplYajMlz9ndW3hjdAZVKyepLXehKQPNDWKaUoqzlw1iLx5QsQTlmqlOhyHKihDDCnnh7S0kSY012nAYhe5t4gsGIoiifvOtV/sLrWmAGuDaBr9sXjELuHU6CMEGRk2Zs1OiNFlUBcnZZLUGeYy3e8N0Bt24QJXT6dPoTbVvBZoON2hn1J4FHs0EUacFAmhHOOVhnagGWk6QMx5z0eHTMtR0atbN1C0XB+49O1ZQDYNv0R7r/l7oEvjcL0Kc/c32HepVhSBTps1evUn8io+55On1GIY4DkqFqiTX9QFWHLXBcvX2k7n/1jVMdeV48nnBoTQWwOrHqnT+9edQJrwZEsV5KqX91JtcoiqhWZpcgzVZuQUjJ4YnupOE6WmGl35wTC6nA1see5aQp/ULvod0e43vUKri2NtHqDha3YQF0WH/aiqqQtHq4No4zafQmEXDQojtktzmTHs2fjdK2R6oEvJC8f8BmnYpPrXp2m7DegEetWQILwMZzOepQFOxsAngue1t0h9qvKYqJ09mbKsvwG9pYrDtCCNp9apW5rxZUfEYhCK5tX5pVqMFwsVxSg4+rRm+oc2z1Ct3BZN9T6r4/1orkmWNz1GZ7rp98b6g7Vp7G93hwTLOug4A040fvUQ0WphPpcXCM58/qdfJJ9aEsJrIWoSPpPCcvyHIQCMk4pl5hGNJcYe8oJZ0+9w91PVyYM5IEng7fKwGtLq6r9eJRQmdiaV8LiLOF17Rq8VMNyAr2H+d12RvM78BWHJkU3HTHPenp4uC5/ei8kJ4DvscoWo4qpsTxsuOkENQqJBn1GrJYSN/mObkkTQEqAccdXtp9OnmaLC83jlB4LvcPZ43ifZf97Zkx5bTyQSEnrUyWPt8SemoXAs8jTcGa5NqF1gK5NrXKsv2obTEKaffKk7VRTG+A75GkuuLNtnAmKUDXYRw9tcBd7fMcnOi+UfUA3yXLGYwp0L43eU7FJ4zJc6KEIicrSEFKAl979k8vmXIWUgW7qjv6TlkyWOULp/RHfPBIB2S2TRTTqOJ5YBEE9MakKTKY3Ti6XbyWXS/YXEh0feoo5L0HM3WNIo75YMBLe+tOoBBsbfBuj5qPsEgz7MmH5wXVACSdHraN51Ko5lwRnT47m+U7ePNne1UpjvIZvPuQRgVhaa3FZoPNxkIAqupBT7r4LrYgLegNOemxUWVv60la9qiDmsbQBfrdpb8OJBQFto0FOfrhFXNRmkpVRMnjfXu8wrokL+gMtNhvKdWibi3bZjDW2rY8w/bULYDj6PWk75HlbDdXpgDUhzg2G3V6Axx7rpZZIotZPyZlIWVZ2Ba2IFMykYJOj+3mTE8SxcDCbabyOKe1Q1GMa+t+BbUKaTpp/2QR9YkTBOxvL+ivSj1e4pT+ANvGsuj2cW26Q5JHfPLWuux7lnPvSBv1LuG7HLapTbb4dprkBd0BvstgNMm1F/rEAnFCfwjQ7+O5est3/ka1bfpDKv7TTzEYDFeSddnZf/Ev/sWFjeOSOTjBsogShiFBQODje/iefjsoR+FSXFtbTCiOOuvyENMflpJWl2plOUErBL5Pb0CWM444atPp0enT6hImumQW9Cs+SrQgWAkkVGue9x7oN/sSUnLcodXFsvA8LEsXYKU57b4+Os/VAQ2Tl74i8MmyBesMpecpJFG0rvn5EmFMZzj/FzeqRW8o9VZDnuvGopN98CiRjYpAwFaDcVyyP56k7Gwuz2Eq+ZQkxMlCJi/JiDMdFqhq126f/3VXF+19SNa0E1dYE3f2NGMUMhzrFBpgW8udmLZPaaZV/121EaTq5FTxqLK0twW1ANvB88pjNcfhsF0uC45TspxWR1cyjEN6Q47bWpMqBCe9kjOvmiiNQsbRuSy9gd6QO/cZhFgC2yJwSXNaPQZjPJfA1U3dqwFRwkmPJNX3p7pXbZs4WdCQgF6uKGybR60zpM+q1dGjiXrEd/UDeNLnqE2nT6tNmury4im2wHe1z4n+VkBlOlOqPlJq/0ol40lS0pQwZhgyHPH2bR4cMRitFHgEHp+8RSUgjHXNosr41gJch94Qx9HjVJZNliDwaffoDcs/UJGm5Xssqo2REgGqG0Ztvo1j3r2/8PYYR7z3kHoASmoyIo7JM056/Nm7HK24o9aTJHOjkjoHrP808fdUh2rb+gemw1ZfFyXc3D9Xxr0oGI457nDYJoy15mSeONFxs3q4FhBkub4c6oFqNkgTbegE2Da9IXFKrbJOO6Q+uSi0xkZp2ZVaRvWbUwvyqfBdf7Ukz3UTWc+dXBS1HWExChdaEEjJqdFTFAvNquKE/gjP0UIvx2Y0phrQ6dHqzk7y6dYHaUZ/iOvOpioh8ByqFd75oOTZLyRFoQ2CV2VbAM+bNYe2LK5tc3Mfx6EoSFIch0rA3pZOOgxHWBa5JCuIU4RgMGY4XnigXIdROHOPMBieaxaW1/V6/f79+5ubm8Af/uEf/v2///cvaVQXjoAsYzDSYcH8hBdPwpTynIqY7VHma1tSA0LoEFn1MzotVVc4Nic9XRc1JcuJUp1xd11dvCjmAlMBCGoV3rnHG68vj2QU0u7jufSGy6GPsqifZrAetUDSHhAl2shMbYwWhXZFUPmh4YjdTf22PSdZhi1mFsVwPRz8hY1GJiedfZTDfRpR8cNUfHwXLwoZhVR8pOCgRa2qN0aKnDjl+s6sLnDqF6E+x7V1rZtCFX0unRPHwXd552l4QqupUyetwbK0480MQZxwMtalq3Kih37lWkmWKPD09v2USjCxH1FlcBMnGSb6GcfBStfZbyvji9Mb+v0hYTyr6xACC7DpDmjW8dxZQnTKYMR7j2a2G3nOTpOtjXWx1DjiwRHVgDghTnTKXAUfqrJZ5fOGY+3hWPW1HpfJ3lchkcWynmfpYIXQGgzXKV9HDcZ0BjqvH8a65kGtYFUE6ThEic6pT593YeucveoHJAvSDIkuIlQPte8xHBMlOrZW/rm+j+tiO/SGDMc0qtSr+sJNawTjlCimKAh8XqnS6uqnTNmGqMNZtYM3v41zftKMKNbeqfNYQjcDUl1gVaPQWkWX2jtz4j0LLMFRBwn7Za2R16AWHorpUy+mmXU5SbwLbZWoFmxAmmMLDk70Ltn0t1SpsVrwWxaBj+/q5XG3r7sRq3z5uKCf06zPVGTzLZxde7nAVE0KetgFvsfelk6XjCPtArm9wc7mute+Gv9oPMmsM7GEktj2bHk8jdoLqduoMVe4HCXadkZ9kW2R5rN9J3Wilq5CMfc3yk7ntAK+kLguJz29TTf9qCnKfKn0Da8KQrpzVVWjkMGYVlfvD3veuhjaFnrnczqYehUhCMOFOoQoIYp1lT9o6aBqbaFq9Ku+rngZjsgKPniE57K7xUbtjEdDL18n2RPfe4xKKoPhsll4Jkej0fT//+E//Ic/8zM/U6+/GHtPEuLSpOnkLaayNSXh3dw8pPSvKm2mxJG1Ct6SB4sASJJy81rQljXz05vCthEgc+REwDP/VioknqVrENVm4pJsQ6lNSnN+YjIxJCnjSMdPepNBaJthJSrdqJEX+pzsbpZ3RV2FlAxD2n2ciRF7GAkh/vet6L2+F0XStnCQQIYV9dPXr9tbyRicmZK7ViPLaPe5ua8lRkoInuacdOkOCOYKQ1X+2LK1aUOalbcttCx8j8F43R6rEmRHcw6Pp13Dw4huH3eujK8oaFRngXKe6e5L8/sDUvKoRZLOJj9lRdqoaW33dMxqiyCbLD9UBs6x9e5BoVaMQhe6reK08UUU0x2WT28q17u7SbEYH7f7HJ0s6lZdRhHHHT5xa6VgoD/SYpVpgKJOkbqNo4kzo2VpBYJlabm5Zev43rUQEMXk+SySKORs8aAy3PcOsG29yb7ZWFYcKVMmNQwVtYu5IDKKEZZugNUfEac0alR8XGvmZq3+O1+6mubUKrT7+I4WQkQxloNgVqWqluv3jqj4+hRlOdsbAO1JjbJyPXJtbGfycpCMIrz5IkgWFWsOUbKyI4/jzIph5pk2GC5pJyTojbSJeJLSGxD4dAcLY1BYFuOQrq3N7Acj4oRWDwHXd2lUV4oobItpOCcE9Qr9sa6gUQsnVVGtD8HGdUkTHfJub+C5FPDgiN1NdjcJYzp9+sNZYVKcEriEyaxV1iiiVqGQuALPYTBC1HQUG4YgtI8qkiLXlSST8YHEdSgKGjUEFEIvnmsVLaT0vTOSNYMRYtLvWaXV84IiJy4QOY5AWAihFTVS4jn6DnTsWf7IEtpX3pr8cT4mtq2Stqnzq1yl51lC5V8Q+C7Dsb4ZAk93cFMUBVE8VxcuFxRKts3hiX53dfoctPD9mRJyOCZMqBXlxRil7xxr0ZxHTT2qYlitKCTkhf6ZPKfTI68RJaQZlo0ldaeFwxN6Q6J4ZcVqktLu0R/Nsg/9EfePtHumwXDlMRp3APa3eP/hsucA6PR2luE6ZDneqeAvK/RMnGa0ujoMUi8lFQqHMRWfakWHwlrAt8K8Vn1gluGcSqIICHzCiKzAW3wZFYXWv6ryR8cq8ag+blOv6n3MJJ314/Rc/fIaR+QFtqA/wveQBWmOkHrr37JIMoahDoYK+XjNzIHekJPuzKAmz5Xa0kniT2y4mZd1MjvNwce32bBTNwnxPa17UW3PAQtswcMj3nhdWwSe9EgzwpjAJyvwHJ3qdp2JXXpZOkrFx9oT2iaKVwbu44g793Gnqy9JK6NZZ6c5y2D1hhyeaHGq/nzAojcijAh8bBvP0/HZPKpqudWjGmiZ5lFbD1U5jcYJrqsPpzugKAg8klzHu4UkS3AdAh/PoxjSXJQtSbSlDJIkpT/Sqtwpg7EWlJeiBnBjrulYGHPQKpmJLaHL766XWdAUBSddfcNMu70yl2Wc+uRYgmySBFULtmrAKNQntiiQi1O7WqhkOZ0ejoNtEQRYAh+imDs9PvbS7EbNcjr9yeCFXg9IqbOb6nFwlCxH6pBXPRS1gM0GvaGW7kzLVNSQ4hjXxXN0uJkV2r5GncAkRVhkKVmmHd+VS4xrT7ynJjbbtqUdadsdrm8jBPP5SglSqSnmnjtLLEgmlqj4pKku+Z1nFOma1NJ6SsciSXVLBDV+a754dA5VSdzpMxjje9iWXs71hhy02N2kUSsxH1QP9XSBpzL66iypz1TrDeW8aSt7GZs8Z29iCCsg8Gh1EHBwQjWYHYhSpPRHAJ47y0/HiZbyqzJ3lScOY3KpN3NsSSbJJUWmUyTM6XZ8j4q/IPVmYpl69wGfenXl2inLuXdAvUqnh7SJEr25JNQ+bUEhZt2sZKE3iwpJni9fHcvSqykhtKZoSlGwtUEYE6cIdKWQmNQDpDmBW7K6kJPckJhbBngu2xsMxxPnysU3Z5azMZm/slTbYSnvnYPWrKRVzS9pjiwYjKBsiShlSSbFskkzXHfSr6pgECILfSzK8VZOg36BLOgPwdInUL2i1R5yHNMdYFmzUqL5o/jx+9SChS0I1eDvwSHW9Scs3jAYLhATuAOwUSvZ19MvC6lzOacTlnnO3haOQ5zwP+8wDnXnC/X2VLu3FZ9xqDfflbeXygMlKUmi361qClTvHSV/VDmYJbmFJfAcXI/haCa3kBLf02la9SYSVpmpsEDCOCLLZnMPyj8hw3NIMgKXKJ8Y2ggsQZLpCVX1PALafSoejsut649xetOMh8fUKowjpKWnCjErNXNce4+EmotbAGSAyjEXi5Oi0PvL//M2GzW96uj0sCyimPEkKFS1hnmh105LSl+VZ9pqziaA406JNWSSctLl7kMcG2LqFb0qCDyimB+9z6df08nUe4fUAiyb0Vj7M0ZKUwTjnAKSFM9Z6fbtuxy1GUdUgtmcodxFahUCX+8YKKmGZeFCmmNNagfjhEaVOGGruZAZVds+U11KljMOaXe5tjOr4FROfI0q4zLHbgHjxSXNcLwyp25Z9IY0KiD0Qsv3tL3pTLyL9kgBnbCcfpFcbJPJJJr3XfoDLFevVZTNvB58odNj7a5ecleCBRlGLeDOnBl2MVepbKl0uECgQzr13UqPpKpRVWpfyaArPvUq3QGbDf1EKGO7Zp3tJu8fzM7DUqxjCZ0wtl39T0rkoArEVaXK/B3uOdR8BmN9aOKUxaRqK+t7Ose8RgxgWdy6wcOjhQ6acqKzWtlEefJU6sNZK//LCg5aXN+dfX6SEGfECR8c6H2JRg3fnbSe9agG3NznuKvvVcuiWee4S55h2RQFvksB9mSFFvj6zblE4HPcXa7DVn7hlsUwJPAmRkwFUnU2kPqGVJuKSYZjkeZ4DkVBXuhjVyGpNVHYN6pUApJUS71n50kgBI0qt+/zqVvlOrEwUr63bNQ57syJWwRYOiQNHN3rVI1WN/PySHMtGlKvL3vSJSOKdQU5c1KWPENAnOiLlUdUfF2DUa/pWuQl5pthT5uCqwKbow5VfzLayc+oHTAhGEeMwtkkdfeB3uZVp3ocE8c6Qa5K6pWN6bLXcMbeXDQ/juiPaPcoCto9ZIHrkmYUORKE1PPvdIWPLtzFAgrUwc17PdkOWU6rS7O+fPP0h/h+eeKs4vPeQ954/bHlZwbDxbIcuP+P//E/Go0GkGXZD37wg1arpf7+zTffvOihXSSBj+/P7K6VhC5JtWLVcYhT8gFbjdlbIM2oV9hq0O3z57cpVHAvoEAK7Qc3VakmIY5L4HPQIo5p1BmOZxOnkmmqxLxaJ6g9+ihhMNLCEqAasFFjHPHKdXrDSUsaqAY6hFVMGyWq9FKgti8lYUSS4k+mBIUQ2EJLZaTEnez8FtOFSjGx1hFaFxTG+HJhR/VMlFeAEGzU6I90MkaVean5L89BkhYUE/9mmWPZ5WGi7hle6NnUmqxDVEyv3MEKyVaD7lC3sJnKnFTgsr2xEONOa8vGEcMxR23dusj3qHj6FZ8kjENqVS1rrgR0B+xuMgp1UjPwdDGcWhopLEhTHViPw5nGRimOrMka5rizkKtWof8opDdkd4vNBuMIz9V9c8WkBZjaT1eNHl/eR0ruHU4MmyVtlYSeRO0qT1yt0Opi2wuNVFQfUBW7T6U+at59eX/hKp/ujjRFSdLfvU810HdsUdCs02xoFzzNZINe9ZlSi2U5kbCrVWsusS3ynDghzahUdO2y0gWppgdZTr1K4BFPhB9piudq0apSErs2gcdgrA/WsmbKt1zOcn5SIic3uRBkmS5+8D2ERRjS6ZNVuLbLret6A0o9HV7OSZcsI0wRkxTvVIjC5NCULEdFTqoQYrPBKNRRoNr0mCIEjRrtPuMIz9Hdf9R9opKC6mqGg4luDXpD/apR8u75mGOjhtzj/iGei2uTSwpJkeMGVH29aZOmM3WKWm2qoFAblaxVCSeJ7oqlCGNdm6GqL4Yh9QoHx0jJ1iYC0ozNBtsbNOvaRQRwHK5tMw7pj/WCRAiu71AL+OCgxJpQX8Gcbn/B0kpOlEVyUrVcCPKcJJ/ckDlRrC/6MMN1/n/23uTHsiQr9/2Z2e5O521EZFtZZNXlIuqCeAP0Jg+JAcNiWEMGSEgMasbs/g2IAfMSEvwHiEkxQmLE6AleQ3OrzaxsonMPdz/t7szsDtayvffxiKwCXSqrdOWmUKbHiePn7Ma22Vrf+tb36UyTBYdEg4mRzGpxclax3rPZH3lZDF8nmcm85HbzBmQXqFvaltu19qVoHcaAJRMMouPynK5TOXNn2DfsGz0kWXKlqCJzQJb69Y7FXJva84xDoxtH07HeYiyisykogOwj96qOXT/BlSOPJnpTecY3vqbUF3kcgmVesZxrq+hUVckY5iVXt0S4PGXfjPNfZqwk7dJPMuDusjIMofzNWpXm5xWhZH9ge1DTkqHhQUhx05TSgIlp2007QtNRFaqLf2g4XerWNh2fv6QqNRN27hjWMT+DfvYwHsYvxziKvS4vL8V6CaiqairiPkTw/3sOY3jnEbdb1inUE4w5HwLiyKzkZqMGqD7wziPdfj55hrHYoSXfQdCffY8RgmzG6UKZAK3n85cKoGZpjctccoGx9F434FnJrNQOqgH3enyuwffr7I4Q2Oy521KkauO8Ul2zsxVPryhyosEnevF0xKCIlCBPQdQ8EqFwWDFl/fWBH3xy39jvp4yu1+PxgYiWp4dOyhjwRoWBm57TJTdrZssjCvJ4nFENa9Z7rME6zKRUIhueGHacr7g80bq5aBHEoD5TY8Ghp+npPS9vaDruNsxLqkItnOpGkWPREc8ytgeMocrJLM+uuTxV+3EZ81Lb+Ia+K+lxzBytoUmsg+1ujI8XFSEeRT91o4GCgFjXtzQ9dzvmpWo7CGvCWKyhyFnMONQKNr91wbNrZoU2bMicES3wYfcqCz57zmqh3XJ65BV5ptLmw7Sx7n6N++rmfh2574lG0b66YTE/gh4PDdd3fPjeWM4qc3YH+l5J+W2PlTp4o7HFrKTv6NAZKCGC0BKyjCxjPqNpOF1p6iUYuVTYpUPDJLR+F5iX1A0IhcxxfqL29ZLvicQqKTGOEayKfkgmLJQnE8Gq9tHJEmtYbzVHWs7ZN/iAD9SN1s2m9a4QlJo8dF1GuL5TrwYSUWGaDkmt4J3HygGTizC9WTKv1htOlnz8NOkIRTrP2eqIxAWcLllUvLhls2VX65yRXsk84+ZOjQ5kCFrx5FLnSd+TF29ujBEoerMf9f56z/Zw5CTV93QdeQ6RptHmv33Nsysuz8gdr+5Uvz/Co3M+fF/TeznZaY/H62PgPY9Tcdp9bpSwMRDYDGApS3wPlnnBrFQV0duNPuAihxIjIalSdr1Op7qHYSlIE/I0JYQvbnh0fr80sa/55BkRNY7IhjlmjlADIcKJEqI11C250+RBe2ejXjdp12k7Hp1xeaLRpxhsk3h31QUxKJemrjk9Yb0hz+k9LiXkIXK6GFettuf8OLR1lkdnXJzStry8GRuE7omsyxwIiYC0OdD3R+lNluk0EACrLHCGpudkPiqZHho+fzlWTqwhz+FAiNrQBQSfmk/SJquLBpg4/qKkRtLqXRZaN552YMfI3Yb1jrrVXM5HyowsU45c5nBGi2zwhWqqD+Nh/KLHUeD+v3l0/tPHyZKbNU8uaDtuN1QTMx1pypmVSvZ4/y31gNjsuLrh0GCFHjDZIVS6yykUJ6aYmx3RaFmz7TUUmHIZNzuspwg/wAAAIABJREFUwxnanhxdBKeQgJTvTxZ8+oLs2Fq167m+w/sjB3jhxljLejdSPMuMztP1utIJ2VFKxvuDbloRnFPkUoauZcnsM7Mjlvkzh3z1oaFpKXMsNJ2irSYtuBLaFE5tMttONToEUR72A7FDFyDTmdHzclBSE0BIqLoCUH3tPb7/E00MRnwusGuoa2KkOOH6VkP8PFNtR9mQhIQjrkBB9MgaDZeF4ik7sQzJGTJ3vDFb9e62sE+R0zBaz3Y/Km+27X09mczRNFg4NAkNla/rCeCjmgfFAI6LU6qS9Y5XayV7zFIX73TkuXrZyJuV65+RZ0cV7UN9P3B/dK7ClCGodqSi1EFDjXuxizHMZ/zwU957zPUdeTbqx0kAYdMlkp+dTcKXkSxTrFp6MCRMKXJ+7au0HZs9z18pd78slLgyDRqEVyNZ0MDqWsyUpixXTKO+qFG1SbNLZD02niKjyOgNVUHdst6xb1jN+fT5Uaih4GKvxKRhRgSPT1w4eclImSWq3muRa+npfoBqKHK1eV8aukkGK2lbjLSepuNkkr1nGYeG733Mr/3K0R2/27HeUCbPSx+4vmN/oOmYl0eYuoGTBc+uKDKWcz58nx9/jo/cT88jXc9qARPToqY9WqlEkEovhaFuKQqahrstGOqXZGJWYOgDv/LO0YkwmRVfNOLkquorSVnSDLNL4GozhncG8pxdfSQhMivxXiebyLaGqOSrEChLOslAMupGtarmlXqlyXCv2XL1nh99xrxiV6fDlWMz2rQjN2guPdkGY/jK2/zLj6lSOicVD7F59oa7DZkFy7yi7fjoKRcnWPcGvpPEuKAUqYszXt2p9IqFPNdGJhGjFAWk1Zs6MkV19PKMH3+m6ZnIwPukeS9dVQPvXPp5jo4EVXgEOs/Nmvcec3HKcjFeus1Oiz/jpeuocigIgbolRFxG3xMSg056cyVqn84H0rMmVTiZe9MV6XbD06tJn1Wga+lbIlS5kjMzy75RIQcfeOcx56ujrgaB6t9I33oYD+PLGl8qxz3GuNlslsul/V9U3/t5jHnFk0teviLEsdkc6HpduPe1ctbFsaXpeHmrrqWvF5RNEiuQ+ECo5Lmj6fCeAPRa0xwWcemHE1noumYXtXo4XdTqlg+WOMfX3+fHn42k3hi5WethKEgJXautftIU6z1tR9MpvCqxae/JLa3H9xQ5XeqR6jr8wKhJpI4Yx+REIlr+fYG7bFebPUVGjLQ9LiOmllP5/D5QWAxsd2o0Y63qDPheqZ/GEKGPhF7xUWvxPT4B7SaF5iZ1XMVIVfK19/n4qW6T8o27hrZVQbHccbPWeFrst6oCQiq4B4VpBXyVYKLtaFo2B73FEtr4+PpE0AhSbnrrX3MkiXpSgiTdTXi0MrWEqOpTgSJOlPsd9D23W1bzIxL5rOTlLcs3WWYOhyTMjdWcT56R2TcwPvuey7P7m1ORsQtgjjBjYV94T9Npf0U5VX2GwpFnLOfcbVIfQqTtsEbrPzZiICYFwBhxCaNuWlylcy9Gzk+UE1KVKmdxdcur9Vgog6P0TAx06kZDitWc5oxn17QtztH3qpmjEYDRiS1hXzmsjYlUk2fcbbjbUExCDUFG80wlOw+tHoDkw7o4TOgcIemRS+YspN7zk6NQOwTyjM2OzFLMOBj2tQrhdb0+hjGy2WtFaIAGrWE+49WatxJzY3fgxfUR4cRZzldc3ypIP3yvNERKRvrR5/zGf6EseO8xHz0d1yhp+ykLVkuNbAYy21TxRvKKacxkDFe3xIDLdFbnhXL3q4IffMLjc2aVgiMy8vyntd6a1OA+DAEUhp+9V4KKUNUlPdNgLhJ6KABFsqX+EAKHFsOoLSNPXGZH+CB3LBevtc1Mmg1iZF/z8oa+pxUOuhtpgfKZUqYLSXHFR5VROl0QAvtaKUx5QZXhe22X6gNVTu+53bCYsd7/NNdq8SJY77CWptOeYDlNOYybNcs5Fyd85a2fVtmYV/zKu/zwU2Kg70f9WamKNB1lniLmVAnU6xBoEkm9tJQFuVW/6unEeP7qWKIKlZ/vA77XFbWLuMmvyApsorKb4mvhu+BoIrc1JDZNq31W2z2g69WQdtadqsT2ntNyzEBu7ug6Hp3jPTcbXq3JDNGoeMPX3vsPizQ8jIfxnzG+jMB9v9//+Z//+V/+5V9+/PHHbds65z788MM/+IM/+O///b+X5S8TmUyoz9/7mAjRE1KZb4pL9Z6PP+dQsz2w2SeLu/5+kDS0uwG+pw9klsbT+UlbXvLy6ANEZlUSKMy5vtPGONClQfaDr7ydoJqKX/2A2w0vb3SdEhX5YR2RaE9W5KEsKK2BgyjefMbcst1RZOw9gMvoRGNENjyTSIYCsST3vtfhrjeOruduy9Mrek/TAPhJ5Vr6OIfP73qKjMbjI2crdvu0zaLV833NYqa/IpbgPhAmWItg7dN1vO34ytsYw3LOh+/xo0+VddB1HA5EOFmqAtqwdWUZuwNVoW7kkZFhKcdtk6ahc3z+gvffpu2YTXb6ySRQX0/J99a7N4X1QKTIqdvR2l1k4zoPCdQfkkPZqPqgLc7WKH/DHAdJ5jUhnXtfqnGe5Wvv872PcG5U4zFG2y5ft5VZLfjsJQZ1ZJTDqzvlpmeWusEHNpHT1bhlWocPvHXBoSZEjPizOs2QMyFQSSzbyWUbGUE+cKjJMlYLTpcjxbbpNNXJHJutap/rVY+qKSQBYlWyT1igMTw+Z7vnZq31dxsJXvE5uTQaLJpkrBa1YLKv2R4wkbqjKohR+96yjHmp1sJZxsxQFTQNNmO3H0k4Jp2Xdq9GRf2FyC5tr0PKfX6igZ0kaYuZ6sQTNL6UwkWIrPe4GmdYJS9Ja7i64SJlAtv9G9RjJAwViXF5XuYzLU+Ryln/7/dUBzCzlDN1ZHM5mVPRxqY9comWlEyo5H1IGiBpf+l7LEQ7PgJCR2w6Dg3O8clzVnOc5eyEx+fqTPTuY23VeOMoyyPqdmYJgSiPrT8K9ZTBL92iOcvlhEExwcIBZ+iPFzZpD5XZ2EPbatg69dkYFkbRGbxZs6tpOmV0iJiMj8rHIME6VaVJ7P7Adk8A3yuN0MBqruUI+RxhdrVCze+5Xet0mpVK35JRt/Se3V4PMst0XSXZDAt3aF+zqJR18zONOGYlj0652apwE1CkE9ntMXNt2dJuVIEbIk1LSJj34UCekxXMKn78KV//isoGSBY6vYltr0VUIbDJyzahGMPNlGV5iNrv3S9J6mTFGCb/JjXWrxbsa+pWNx1It6khy1RYtir1pjvH5kDnWW+Yz46sV6rIT579DF/kh/Ewfj7jywjcv/3tb3/22Wff+c53fuM3fuPk5GS9Xv/rv/7rn/7pn37729/+i7/4iy/hAP69wxhWC957wq7W3se6vQ+uAF3P0ytOTzDCse4A7a6zA1sGGDiFsujLihyPxLw0UBP9ioQLOsejM+qW7Z4uKetfnvH25YiciQ6XVHVFZF3E+4Z/7VJvEwZjiRIbGfIM55hVZBYMbUuWAywq7arMc7oOa7TvR+gZAmDPJrJrbzRlnA4RUpyVrObEyF3g0E58EyPWYLNRlY+oCI0oGS9mrLdj7I5RUKrtMYa+V46KSWyfkLbDYR/ygdPVqMs7r/hvX1fdietbPdMhUB52DpNU9oT+wbizH921puVkyaykrrk4VQG1QWtZmJ1tj3Psa/YHrNO7MB1SihHWuJBr5RTqVrumuk6B28gRoUKugJBkSLXj9U5pss6pOOYXeQUIQhwjNxuevmBWKdWkrgmBty5559Gb9YzzjPef8G8f6RYYUlThB1dXaFuM4eUrVkvmpUZg0gk6r3h0rmL8IoAtSQJgnN4F4QaY1NThLEb4ZpnGHFd33K6VNhAjuz2HyUNqwFgtLs0rVWu9J6khOoPOaMoXLV0AtJwiyPHAo5Bb9uylqtRJDilHst3jA/OKWUWotYZgEjXu1UajDYn5ZH6OOrBG05Is0nsyqzw9oK55cg4TBhFD3a/HRPxAzY8gypU5O1GunAEarsktfnk7SmsPQy61hO8ni2OwP7I/KIF7YHxJqnB+xu2aNmi6e7LgdqPODKDOr20yeJa8qG51wek9ETW6EthehEqt0fZQOcc65SpPLrCWsxVtz3p7X7Ol6zld8uSc568mRSHDyZLtXml4kozF1F8rM1CKabOSqxsl50yf7pAglSl87j2+JwbaxLQWS6D1jsVM9d3futQq1v/4mHlJiDQNLsnmSL1R7hQpTHROXcZkFp0uqRvqgDGEXhdwidFHdpxkO0mzRcLTzZ6m1UxvX2szjzQA+EBfH3mrFTltx8WprjlNp7zEnz42e7YH5hX7w32A3zludyxKuo5OOrzT1iPkQJMccKVqPa+oKj6/0gqSNexrmkab/n3gdq23MkaNznULS3C+3Jp4r0fLHEX/grOISubw4qAZUBW8Wusl0k9LO7X3usdt93RdmjmB1vPW60ZjhqpQ1ty/X6fhYTyM/4zxZUy4v/7rv/6Xf/mXd999V/56eXn5O7/zO7/1W7/14Ycf/nIF7jIUZ8pG+sR0tB0R+sDNHd7TTSgZAwAQUz+NrD4hkQJN2mvvQQRDw2XXj040EhB0LasFjy+O+Lttx/WdkqGlzrjdcWjpPYXBe7qeEJVELhuhc7psyXfdrhWyPTSUBUTOT/CBzRbnMDlNc3So1lAUmpaEyLwi8tNWq97z489YJBa+MZQl2wMBlZCX5lThWUqE0fXMCuqartcuQ5epsI+g+xJCCdCvLbNBuwmNwUatKphA1+M9H7zN4+PV1iRlAxFXnr4+Bd5CVBkEpqZF6VIMd08CuJc3fONrxKg9wTHgoe4UvR4K010PQRtVRTc9wnLGyYK+Z3vQHbcPKlwNOq9yRx8mk4ej4yQqg+L7P+F2qyhjjOQ5TXsEOE3nW9fp7nV1yyJdhxmcLgCa7sjU8N5wlvMTtTTvk/Wpicr7Eql1icPWG5qaxYwsPxLCk1B+aFb2yaVcylxyzUM/ZowOcseh0Q6T3o9lpaZWyaBp+5oEBELlenxxf7uVBjWRWBF+TvTakxKVDzWOEMakTtzUJb+S2SKtjdLFKE/T/qAIa9uxKNnHlBsMUkgRl+Rl9SsioaeNesA+aAsNUJVjt9/dRk3Zghxi6tuT2HfvmRUc6jTlUinvi8Qcp9fknuXNoU7NiJPXRbTxds2vH/ejn620oVl4R3Wd2qyjNk/HqPJW8tT0/djsLuxzH8e8DsgzNnuAsuD8BGt564Ii4/MrMifnjfe895izFcbgIy+uNXZvWlqvPmWqNQnRadYkV8YadjVZxmLG9kCZs5yNTfCScgy0QEFbBLOQmFtqIDLTRCzl0LKa8dV3AG7WGrUfmnEaCXlPPjB4QiDLld9vLbs9u1qXKWu1nUDKvG1HK1QTWdzklgWmC5I1BE/vudmoqpUbWlpTMCoP6bBWi4OyhKei0fQzHYdEutSg9Pr7D5RXSbTYqo6+CEMJjWfUlIwqcSt+IMsKm2MsyzldMg9G0tQJjj7kXZAy3qjiV8N2IDE66ZmS6ZdZ3r482jSvbnXNPzQ4C+GI5hoSZdEY9YAbuADeY3qu16OTwDCMoSrY7Lj4Aqnfh/Ewfj7jywjcP/zww+9+97t/9Ed/NH3xb//2bz/44IMv4dv/w2NWcn07yhFMh9R2Ra9DwilpFIvD9oNu0ioObXRFltVTA9AJVwHSOmWIjBIlsuAKTXPfUDejWWMIXN/pJj0Oqz4jB68xBGnFkwqvoO+yKwsEUpUY0d3rdXOqCoozZd1UBW3LriazqreosAQUubr2rL7YqGK9TX39MkQh25GBMGsJo2+5/KlKdnt9u/ABrFHisk1oKKlbsUleodJCIE3Awg+pCrKM958cyUvfH8evO0tIHXhdMjERvMdO1CcH3pGY14z7BLx1yWLGribP2e4pMgWHQhL1NxAgxEQjnviP2AwLbcvBKvwcJvxgaxmceKYIopA6JA/59AXz8qhNTUDNzU450NPX9zUfvk/X8/z6zaaGZc6za5aLN+t8e+G3FBS5Mt3F3WaAgRNoqTe66albqnf1WsW0QYIWJeKg0Bw05pDNGKn5eIwlz7S03fZHs27TKHwevBZeMPhAH5XNEiKHfXpCrarlGEtm6Jr0YBrNOkya4QR1rbJW3X/kAZEHQco+eWI0hYgz2rssXJG3LrhZU5X4qIr+gI0jXi4IojGUGTajbSGx3b76NhFu1iq3crri0NB19J4s0/KaMakzL8UcUaydYd9oGryca6j6xv7OMQk8dmjuEzEpvqmk5rJRb9QYDT0lNb1Zs9lqU75QOFxUpoRJze5DJmw4Ai9UoTL9NXf4oMXDQ6PJzNsXGCgK1e0Znp3LUxYVL254+oK2V8zFGeVgyEqY51oNA9pe1W9mOTHwaq3QdZlmS+5oo5bCDFqz0oZ40RdKRp7DZTw7UfmU569YzmhqnKFweqOnF3w+o+8195MjaTveSrmlyMmbNJfGLD3ihy0jYcAhUa3kWvqeQyDPCV6JZ9GoTpRJlPoBPBo6B4bw96ePq1S0KXL29fhRoDtUZvCBCymP7HCG6DGJDS9JmjP0gVd3aUMMhJaD9FN5ikwdALRKLNmdOYLSdcoYnWMxLfjyOPeipTNE/HC35eUN7zxS3F18dqVGJ2PQWZalXmCC+ljhVGesI3Nc3/H4XKeWXD3JTNovhjkexsP4+YwvI3D/zne+861vfevP/uzPfvM3f3O1Wm2323/+53++ubn5m7/5my/h2//DY15xtuL67n54F2HfqN6cVn6tahHIaktK2e2gU2HU09Sk+J4vIh9HJbwikh116nKzeM/nL2h7PnxPgSKRRZ+O3FH7ETVkeuwGInVLVWAgON2rhJPqI7OCzLHecZGps6bgoAYOLX3EeqLXysBiziznUHOy4vpOmQNlznLSHwlHqmFA3dF05Ble4jBDiKPEuJIinDpTSkwszFf54xPtRy61c+QTGfiYdtYsZQJ9z6PXK5uTcXmqUo8ybNJqkB5iQbI9Y/+TSRNA4uApkCPSB/taD/K9J3z8jLpWxJFUoy9zSpGIaUc1dxn7Bh9Zzak7iFqf8YIbZalMHFNhwU6us1Wq9z13WAlBXEYIvLxVq06TXv/VD1jMeLV+g4+9nI6PuIztjnLCce97mk73YAk41nv6nj6RxKah2LQy0LRUhSqozCputwpz7g7aKiBIJENqNDFmAo1OhD+z2bGYTWRMGuqaLMNCMFpnmH41hrs1BuYz1Xd/daedJD6oF2ZMIJ9J+bZJl47ULJsSpQkXv6fr9Ba3LZnTELVuifDJM2YVXU9mCT7JUTMuFEOyKkL7+QxQcu2PPmdWauThPasl2y0xFSgYPGjQ/pPpjRu+xXuubrlZ89V3eXSayPrHY7XQloPBIzNIe7EjQlXcBxfFdmcoxXQ9P/qMMldxVe2WdoTUfREh9Bp4TQUx3zjM1CHIsDsown2z0RxYXGO7nq+9T3mcUXQ9n72gLBQi9Z4mkllF9xdJHExqehKOx8B8joGqpO21jFOVWqfKHV0PEeOwVtsrNdcC64heOygEer+65b3H2mIkN0LUgbt77blDkcFT5CznOMPdVhM/wFhO5ry81eTcJEBH1vSY7rtAACZNSgk3u16LMMKTGQh7krnJrHtdutf7o6XsZ448UyOOIXb3QRk7y4WqJEungWyFgmrJyoyh67RqlKWJKhyqrqNtMaiUgkVZcPf2SpP6zgtx1JZX4/hADaCGsZwuNXF99kp5Pm1P09AF9ZeN6ddjapQawDXDkdOWvE2ypufXo3CFrHsnqzc7ED+Mh/HzHF9G4P7bv/3bP/jBD/7+7//+o48+urq6Oj8//+M//uPf/d3fzX4mu+4XMiQ73x5Yb5V0GKMKAoqEyGBgNOAiw+4unn/yFxEwDh7spLfGpAL9sCqlXS1PnWH7ZiyRC25UFOQFH33O196jbo6wdgFv5I98mgRAcVIwVe1bq2aBColZvOdsoQCMxJSzgkOrYt6DWaP6aBgVKLgLBNi91NOclWq8Om2xv74bmbUxst6SZ9gIUVfnwmlF3sCh4WRB02m3ojRRTeN+QWuU9u0VynKC6kXdIeQ2lQXL2SiC8UWjKu6rLlYF693YCZrlxH7kOdgkbDcrRyFnwWvzjE+ekedacrnZcKjVoHEQLzeGplWBud3hSIig6TR+Qs4ujmBeSLzMaTIWkpnU0JopQL5oksaExsmmGAIk8LLI9ajWW2Vl3Hv6uo66o251Nu73RDg/wXtu1lzd6vu7nle3zGcULvkaysxPG61JCjAAQWtTP/iE//Z1VnN2cw4tRc7NejwAa/BDS6DRFFFK3gKQd8kuZ7pHtqkjXGkGfvJMyb+iwp1DRzWG2y1NQ0xVnaGb2aTkR4DzuklRV8oEpOKkwqNB4WQFR9HjF+7yvuHQJm6GSzU6m3RvjIZlTLQUI3R+tNSRkWe0DTGZUArcO1xnvUrokkJCJUUD1Hti4Psfs1pqwnMv1S/Fx6ciBnYtu4POZ5lXs2O1KHEFEj3EkwVdz+2GKidC27GcE9FgzuVYMxIqfOJODBxCOdRhwRzG0B8iN7Tp2B0mPjgO5yhyfvwZX39/nAYh8P2fUObjzZLkqkszs26Yz+hTtinZr2TOJvFn5iXrPZenXN2q0XIfVPd2cv/15jpHTE0OoAz4q5v7bfHO3ie5iaiUFt8CN3f0ga6l6ZhVSqKLae6ZdB0YvHjjWJudpugSy4rVAEazRBvUP0RyY4mJhzrP8Ou9/0J/q+l4dEZd6wQrC84zVa0F2k4dJ3Z7DvKNgdwROo3dnVGOvhoVJ/PgQqrKPZ0HQ+4IaLeYT41V/h6RPUXPqq9vkjlgKkUObxYNSqku7g9stlQFGDa71PBt6UKq4sbxykSIMfZ9t90Ea0yeZ4u5c1niTfXa9a4zFnC6tT2Mh/Hlji9pzmVZ9nu/93vTVz777LN//Md//P3f//0v+pXD4fD06dN7L97d3YXw76ju/S+O7YH9AWPJnXInYlR0oU90umgI/Vi+HEYMFMUYXQlRofdjcMlEdQ40VpANWzChrpugRB2ZY3uQj+b5q9EcUSCotqXzZA7r6BNPWhgpsqQFj8s0TB/oJQPPOEa6oCIhPrKrVbhgf8BZ5aDHyKxQHQAftJ9piAP6nkPNxSkfP+VX3mVe0bS0HS8Oer6zaqzz5gbjaTucUfktHzGW2QxjmBW82iT14imuZgm91uUxquUHkOjUQToTInmOsT+Ncdh2bPfULVc3LObkjqLQ6NCC5D7W6SYtEvgS8GUJ8tSz9mQZmx1VqawMH2h7mpbc0vUKzPuexmMiXgQQk01j8KoKfzhogVhUgMxQCE5BpGy9A3gvB9N7nKPMdTuUeypX0qSCft8RjeZdzqlJkHP85BlPr/QUlskItm7Z7MndqCgv0oefPsc5FrOJWlFLKZLqmSY2MoYsETPGZyJWkzvalh99wn/5gMszXt1xfUuRa3omxW6XqXuu3NMI0eNcekwMnT9qAhMq+fDoWaNyIi71Agr8NiuZVUSoazZ7TWbqjsxqWy0TpwIJrJ34sDjantKMOfbwXxGSUlA5TQZJHiTaIGCcXqIqx6VHdQgu5VrNJ43mTU/XkWXUa70sQ1Njm3zZlNijPu+T6G3ymST309YrbCxmCLsDs4L5/Ki//L0neM/TlxQFea40nhCYVWySzre8U9hfJN1xMQmSdazpyFvqJEUVAlnGvCJErTtFnzgMhhjG7GwcCU6uG5UeF8WV1xFiY5jPuNnwTjqLQ0PbaRwfo2b1IYkSCk6/O6RLFLFOFZxiHMmHxlDm2u36as1nL5QWJVxzUhaapTYhk3iMXatg7Q8/A5QtNkyVPMd6mhasTkiJ9a3VTcEmgpl09Zwt2ewVCxBq+0C08wNnPj1l8nwJ4d57bfURepXUADWjM/Q9RhQwg8INgiB0PW9dkmdqF+09r9Y8OqMq1SR1GPOSu83IuMssWaVtTi+uaXuKqNuBN1hRE0pyqLLjDKB4SF0f0ucjd0S2V9HzkY6dIcEwqRQm5y7piTWUOfta6736sCcIQRAKEYBvO7D0LU2nEziixRyh95DyGQyRGPz+6uXdRz+wRWmzLBrju/bkqx8uHj0xbT9u2ffm5HqrFhMP42F8WeMXliz+wz/8wx/+4R9ut9svesPf/d3f/dVf/dW9F//pn/7pq1/96s/3yPY1n71gKWpcSUtLxbwHpHx82lNUOvxgdFOXYQzWUBW0DX3i0YJqtgyGiCLQMSuPYtZBvlfNQSPPr1ktlcRZt9StimOEpBijdEwUN8osiAN5ShhCUG92EhI8n7HdYwzNTtVpPGDwKesw4r/dKxzrk91PTAIRxrDesZpzt6Xv+eS5ZgKyPbctsupJU5EE34sK7wkZTasLaJGT5ZytuN3cvyPCTxC1xMzSCL6S9nXvtTqcWbqOplV9zNeBkO2Bjz5nVuAcb12yO7Cv2Rw4XeAT27JMEt3yXSKgPkidyBAB5qbB2WTNs9FtWCBYZ6nr5MMVtV8zRqyj63h2TZFBpOkU+pWbbgfK/oBWAmANTvq9Yqp+JL1zuaGDTpFQvY0QxM3YpCinc7dlVlLk9D0uwzlVLjpdsdkeVYeFS912WjQYwizRKS8y9j1NR54neZ8EXNnUIUpCfyU/NJZ5xc2atx/x5JLe42Oat1FrLJjxuyLKtJZnRAKUfBrJGb10PnHV5CkTBU+J9a3TdrT9QdU2hZ7uUtGpTyC90tAdRGX2O4tLALngeUSdw3F4rlMCbxjJA6JIKCdSd5SZph8B2lZ/scjTNi9c50BIrSkxcqi1/iZ9h+LAUGR0ntzRTGJ3uVAD2d2kQs3+ANL3iere5FC37G9YLagK+qDCQf/2ERenI00lzzlYBf5v1uoGOpS/BJ7cNyqqKEOKYLOSXa0HIPmhzP/g9QLKtLBm/JyhSjDUCgQWkWj75AsoHAZuN5z5MSUYAAAgAElEQVSfqK5R04zC4V1PL/5ZTn9AenmDPn1iPCzLQufZ1zo9ZI69uuN2S2bVoalv0x2x2On9lVz6mIYuPwj1pSrVCgNUv0vqGOL7W7csyvFcpP/VOYqMm7Vi5yaBBUawHplpx/Cz5PBO+CepjCOW23KOferzJq1m8sd7tnuC5+1HnK94esXzKw1wgXiLhYtTLib+u8sFpzW7+n7bg0Fv/bBhDciUtIIMqJb+IC22Sc5FDrvzGuJnmZ64zG7JMQacK6Q0IM90hoRJW3MQlQJDVY5O59JjOojJiNSMJAa6SjB20kPo+5sf/lvo+vLsHLQEl81nh5vr2PWrd9/Vr7g3QmCxYHvg4iFwfxhf3viFBe7f+ta3vvWtb/2UN3zzm9/85je/ee/FP/mTP3kdhv9PHhLfGMO84vpW6Yx1o0CsYUzuZUy7Z6RPTnpxBkAdFGfVtyWj0JhazURprm1ViLAsIakxHPHnDFnG4aAmSqS436TtREIcQdO7nkfn7Bt2uxTkRZW1nkJZMXGL205pNhIEO5hNHHysZb1jVrBvsYa2x4jzUcAZAjQt3nO3Ic84XdH13G410rLJqqNKEVKRqX6isxS5apZvD6yCOn3erMdLB/ioDHj5tDKn80qXZyL0ESJNhw/sa/71R/z6145i97rh489ZDIaXluWCrqX1bGuqgnml2j7DsBbT0UUlUnuPF6TW0e50b75ejyaRMSrE6NNuJHdtGOLJZSCztJ7FjLpN9quaAh4JR8gInmBTzoNq6UiFWkJ/jgMIM8HkQkLuDw2ZEI0EwfVaki4KNrujs/aefUNV0BplgTcdZ0vKgj5oAiP0A3HpGiansB2GaGZoaK5bqhJjebXm8kz9WetWFSclBHl+hYMuRSdW4EmrGzNweUJZ0DRjkCossq5X1Tl5p7EErzhokSksd2jIHH2vd4pJwqCJgaEoCF6LVyQYfjEjBDqvlqguxQSkGEg+ZHhRYpGhBN/3GlVLxjWvyDLW2/EB7MNYZzDJsk2Y05J/CglYijBqJctYBBiSnAHLj2KzOiCUBhKSPS81q3x8xmKOtWz2lPkki4AorXsWjMqPiFaJpO51g5f6Ya+rjcSCh5qqGokuQ51qxEFTh0aYLInj0Zvx2zXzhO2BWaXQicwxa5VxJNGY2CcNxVdpvbDJ91RCujAhi8s0G+a5gUNL62lrQtT8PMtYzSkLThfaK+w9F6fcrjU3Dql/ug/jYy2FGgFHvOdQM59p6UZOVt4peWOVT4I/o75I0qbihlZpo3xxM+w4k1RNE2Mjd4loRj0lEWiyqdlAajWS0w4GfIWQCT0XJzy94tNnFIVi8MOd9be8vOEbX08lAsPjC7jhdk2WYcX6NygncEjq5DY5o7N02AF1ZibfMYUVfArlE5gle6KxuNTSUGT0aUEzKcGOUXP+5YyIkqCc0Rs0pBYejKVJz3vXK4lICDYWLbGa1N0Ltx//8NX3v/f4N37Lt01WVrYojDWumkVrrM181zkmKrEyXbuei1MFjB7Gw/gSx4Nz6vHoPTdrrWI7y8Updcv2oFugAKISnWMmew8QVSZFlu9olAUreFXTKjxJ0q8YGoyswURmJacL+sjdmhgocu21f320vRKdw3HvjjW6ZWpomAEsKxVl7zyFo+3xkdBPZBY6ZVPIe0T2S0y5dTdKI6SKdh+0Di4rb/Kr0UxDvNDzjEXFoU7SXVGJifJfeyx1EgJlzu6gvb9VQVniUqV4wL9JDG8fOF/Q9NSNWsqL1QgRH1lUGlN+9DlvX1IWGpfcbTUVidC2I8qYGVzB3ZbFTM0ah7jKQJ5jE61cwpcQsUHpJSFBwiT+N2KlOcmIkIgkTlglsGtUjmOgpI+lG5Nq/SmeM4k6EpP8juhFiLWK6JMOnxxT+D6QE2yqPvsI6eykQ05sdEJKJ6Qro+2pCgXtZNfPLJv9Eb9Wco/ouDzl+k6xtxHqns5tq7wdsUSQSkiej7Or9+xqDU9dUnMfb4GhbllUXJywr7nd6o12jkVF3aVWQqPCIG2v4UsE62haFcWXfxqWHfnqptUn2EfaltMV1nK30cBCJrNz5I6Go3iLQRvHpvgj5RJimDAtyskdlLAyiyznykEXAW959MRQWVD84cQFLfaeCD5S5uQO75KWyNA1OwS+KVae9q1K76N4ZzpL0/HDz5jPcIa6pe01JRu+9OKUmzVZrm0DMvqerlc4Uzos5XqS2h/lexXdNIkZaGFoxrD0pEB7gnRM01qSXlMOzrLbs2/GmiTQBzVpGiJC4YWTGovlSMYVQ7Q+jTJJpjyH3tO2epAxid70PTcbypwyT/02Du+ZzdjuNCswhtAn1r4ZDlzPXd6z21MUNB15asuRjv9iGrVPjl8iWq07pVEUCuUM6/woXzhd+VNDiEuk9sIqOC3qYb3HFYSkvm/Ssn99y0+evoHjnjm6To17z1Krg7O8fcnpkn2tu0yR4wNXN9xudYbIPJdp7xO5X/3CAiYq3cuHccf06UmR+VyVehdk95H1R05f/mk5x8LdjnnFbq/fJca0oQdoOi3F9J2uaT7oszxYfziXjK7SxDAA26efRmvz5WJePYm+j1DM5liiMdbY0HlsoGkJme5oyzmny3GFfxgP40scD86px8MnKYAQ6XoV5qsyOpNi08TKHXdrQIANp3RDQQ6sYOoi0pxg45i0L/qBcR41Ws0zStg5FSh4o3uO9+ROgcbeH2HnJpUXR1ZMkozQtdLqZizphEqMJxRcFAZEGFHi40OjgIpNmOKI6KBA70TxTMFOLHdbzk+0hHq3VYy264hQxJF4k6Uk4WSpROq64W7L43Oix+ZHlKHVnNutBivO0fT41CUsWJoYahYZIapGwdMrdgdi5GTB4wuublnM6HpuNrjkRCgyMqSSSIjKqZhKnrlk99iKO2YKN1We3+h+mSXRTIWlBxW5iUxKHAI+TxPGosGIPDEGx9NRFVhDlC6uJM88y8aSekzFHMIY0pHaH2MikAyXNEai1/1Vftc6Oq979mDhaZMTSubY7FnN8ZG+p+/0xO+2LOfsa4pkpaTN2VERcSnjzGast5wudYeblXQdRcaupm6IQSMkiZ8iybM2UmS4nADbA9udUnIzR90qTTZLqGSbXFeLbJSV5NhmIZ28SkzKtJT4rCwoCw61vll6GNqO2Crrt+voeiVmGIszmEzdbZlEz7o42PGaDwCz78nnvHXB9R3VjDLndpt60BNHXFYMzfQgpI+V6EQg2zpRbqbZ4FBs4XjyDHhwXeMymlaZSzGSWa19CZ1Gvyjj/Iy64VBDpMm0KFSVI4QcUlgGo/tbVap0Y0yh0nBsutR0mEEj0mhWqRct/TfPWVTsD4TI+sAsH5kwQAbrLb2nbnl8TlVQlZRFqvPE+/GTtGyOHcBBL4X3WiHUboqhamEURrWpt9ta9jXnJxBY70aCx5BymCSbI58iBMhAMiaLeMN8BpHcsd6PHUrDyB0k3cYstTkJnU9cWsckMExak9NNNwZnVLZlqIVqLBv0hp6t7n9v5rhev6adMswZq0pZZ8c9yrNy0i6cREtFet+k3VBat2XRMFGxm8WCTSpRBgi9ZlkkEzSZEvIsuILMqcTWrFSdK4V+OsqCecX2gE2foJcCrRtnTpcdlZdlhOpVR9+l65MWcAhd/+L/+cezX/+GsRZijDGfzwGMk0qAyzJNiPvAk2O72QGgeRgP48saD86px0MW4rpls02Kfoa2I3iKQu3TxR/HHNt3Z0lMWhL6GJmViU/SauMgUdXTmo4sxWciViNxJ7Caa4eoHImIIQAYCkfv1W/P5HRbwgDHBnzQzGHfQKTIMUlBvO2ZV4p/dPWk0Q3KnAh9z8mKzT65Myaco+vpGCM5BUhiEqqf0C5jIFit6G73WMtiRlVQXrDeQuo6yjPqTqO0tqMsmJUK+FWlRsBdz9mK9U7VkcXE8W5DkVF3xEiZXI0kOZnqOst+nGd0EaIKGN9ueXFDmVMW3KxHUyQf6FONu/N6eCJRP3QVy5Bt1SYkWNB0Y0YMzCfmQEhGp7Kn+iGc4njHTXFPjK+xV1N9H6MBVlkcNWWGJEpokhicKExrFJRSygh5wiMlFBbmqBDxiTRet0x598ADFiTMTUBKOTrp12waLZfHqLRd6X6bz2g26VeilnQiKjBKcnvRvdny1Xf5/k9AHGHSzheStSQwLzUBaFpiVO+CmDp3u27sS1MkuOfQMSuJkUWlYf3wUPfS8J1y8sIC5G7sCVlv2OwIXvPq81Nyp6qskq6TrF4kdJDu7abXJhMzuTtarzeJ/xAwkTyDnLrl4pQIL1+laCxNBrl0A/Vf5tUQiXY98xJXaNFfEnjr1Kl0JFsnKMFMzl1zy6gd3oJ/G0Pb03UUOZudPoxSfMssyxmzgjzj8oyrO55fj8qGIenuD3mRzN7MMa+oO1yWXCejVvDk8LSXY5LHmqFNH8qULYeANWNHqcx/ocd0qUFQHItvN9QNVcnV7SSBGR60qKpB+lhYWo/1+KBYu/SMqprNhKWtSkGeMqfp9elezNnX+rwP0vj3QvAwnJQZWYJ9YLcnc4QMYF9T5sdhH8wLzla0LfOKZ9faWeH9lCCjabBwIAdylPDlBHGQOi2iNBXwXu+1s+wOrLdcnI4VVGPe4Ec7Hdbw4hXvPv7CN8h7tnu2B4qUJ4Tk94TVdljrlKXmJik0yex5GObYXc45TgutQRWVrth9oGm52aQaC7ryuESgkiJ205LNjhbnwdFc0HU1CM90rTYGY0LXmjybXzxq7m5ba2fnj4y1JpU9IzGGaFyi8WwPRylN54/ymYfxMH7+48E59XjkGfuWrsMHTILTZMsX2YeioMzZ7BIVAZwhy3FWIWoM0bGcjSxVBbYNVaUL7tAxwySAk1EWrPcaIoiJ+vDOLhlVZhmZ5WxF02tXq7UUTj/NQutpGnaWusVl5OlbjGFeJRGuxEYV+9XMKbNc1rgsw/f6Vw3xC23sE+W7e22LWLW9FCxK1B6Wc61Raj0dTYGG38rcKFdiDYsZGPKM3YHMUTes5pwuqVOjWG6pKqxlL5I1E2oBicxjLZ1X1baQEKkyp+6I2zFqj3FkQMrdkVhQLlHbUzd6KapCEzCTIstpqWWguIRkWygfHpM24lAX1oqw/KqBQJ+ifDMJtYYWCJl1hqO6ikjaibuKSfJqUieJgzij0WzEJFp8SMcbEhQdk+ADojgR1Q5dlG3qRlUU2zhOCQPbA3lO12vmYCN10NAqRopM5fC1BpVUR4d5LvwcGUWmt1g7p1PEI629A2U2QJbTt+Pvxsi+JhqtQoioyKHWWdq2XJxqqiOOnnmGD6rR4VC6+bCRR0MfaBvM0AsYsZbdnvMT5clI1Bggz7RpdVdzslAdHuVWJSK1UHgFz45Q5JTpzgovPEQenbGa8/KWptXsNCb4eWCBT8smQAgcWhYVriDL2O70rMdox2j2FSZckYGH4CfzdgCJpUtPmh82e42VnWWV/OcfrZhXbD7jZMHdRk9BWqVjegTshMoiU+srT3hxQ5dKagN/SZjWfafJiU1RuyCgQ91PHKCGmB7oempp4HEKoOwOCmc0HetdehblWtgReneZdvarLlPUyRkSAGFe0wmRK1M3OEcfWFQYmJXawT8vef5qjDKnnLR7hQ4Zh5bC6UcVRqtDQiobMgqZ2CGwrWk98xl3W81R7VC8QvsyhRg2XJmiwBoyyQcKVSsW/p6w0XygynSJuFlzfqKxu1SSj8pQx2NaMPmiIeqxwmmUcpnqx6dHSZ6LYUmUGoIg6wqBJ7UZUv+AimwGnOPQ8NbleIQZ3Bzo064k6U0I+E43RBFpBZqeOGk1mbrGdmkZzwolqrUdBpflEU7eea/ZrC3YLIshRALGxCjtYSbLM50z2z2rxXioJ4sjH+6H8TB+/uPLKPF8+OGH3/3ud++9+EvqnLo/UNcq3WXTn5D8DttO7ZmeXKhShIQastDMSxVsOVuxmHF2wryiKrButAL9mcNaThfqAj1ghIIeFTl5Ttur5LOAowMSI2+zhjxnXlGU5DmPzzhdcnGisMdA8ity5nOKjNWc5Sw1+U1gD9GrHiqzKv+XQBQtbU9AOJJ9LGAS8WZ3UB8lUXgUiR6T9vtKGrMm24MxlBmPzvjG1/nN/8r/8Ws8uWRXc7eh95QFl+ecLFjOFLaUHqOBNDmyXYfO4MlVlZhgeE/Tp+KpV12aPnKo2Tfsa5xlOefJBZdndAHfK9AowFI/FKwHyFRPQIuwAynFTP6JOP5fwmuTLrV2UAxle5LzVMBlR9NGiJ6Dw64xFE435twpeUAqJEJCHdrLSCVjw2tBRiSiTHEzCRwHREpOwicVak1Zk96Ls7Qd650KyHivHAwJc/UbIl3Pe0/GOXNomFVcnlKVuAyLtm8uZxQ5RYbLOD1hNdOEeRh90GivEapMRpnz6AxnWc4oEou3KplXHGqaTvv/pMgzJDMxsj/Qd5p4KNwb6b226D2/1gAuzyhLThfjTc8cbc/pUlu9hX6WOaoqPZKpmXjKapiVo9p3WfD2JXnGckZmVTV8IGBMH67xLgW1j90fWC64OMFYZoXirHYy54fE6aiqk9r7RGz7UOM7vfWDfHvmMLCvebVmd2A512xEtP/71C8RIaT624BVixzqxQl5oaWeYZWQNnQ5BeuwcHnK5SllrjJHA1FYNIskWdWneKKLKmF317HZ03QqukWCRfTqpaKNTQrixuixgQrjDv3E4xVLUgExmXFaS2bxnl3NYsbJgtMl1+s3iFSS6GT3RgjqrCTdkyLyK4KYfa/hbO+1RfvqlsKxnDGvePsRJwudD9JMVWTJ981QltqyLCJUMlfPT9LS5Ol8aizpVWVBhsjwy2h7nDtae+9PtsjZF4vqypG/vFHe0UAfson6Iv+Rf5VcxSXjDkmqZf8acsuYylmklqe6HmN6GYeaPNfioc49oymZrOE29cc7owI11qqHHWkqZpmW7CKcLIi6KZtZ9e7/+X+FtsMHhVtCjDFGbRohSMluIIlJGVDigcvTL8x/HsbD+PmMB+fUyYiRZ9daIbVxDF9kiW/TyivLfZalLiWYlap+IKzr7Z4txMjJgqpkFahb+smzLfXNYVs1x/u0MTw64+XtKGtok5aidIY1DecrMsshoz4chUeyBfY95yusZVerC8xiRpmP5nBZwg6HtbuTbsWglpAmYTwiY+ccec4y9dpuD5PYb7BNEUhMMNpEkxABaWlMLAtcRpH4u03izNippElq18PgSqqSsxXf/8nIwZXR92QW7xKcI1t20mSQYY/XfZEOFPJ03SixW6gswk7JrEJf4hIqvbZnS0ykKEcLEhKWY1PaxjRAT0inhS4mKD1FuiSMnCHan+jiOUs0kDxTpNC/LJNvixywx0eenHGzIZOtK6M5aMKWp21J7IeM0ZJLSMok8qI1dMeArjFK048pjtkntrfLFNnNxAnIpC49i09SRXK1pQ/PZexq7dkghUS9p6o0RpHRttSNZqfCj6LHoFZW0iGXWW4OSrAepkffjUVwgXVDwGTMK41mBoTv0OgGH1Ng4VJXZeHYi5Kg16RuOAvZ+OWo6o6Z1TqMtTw6Y1ez22sTYT/HWd59xG1iHUgnnIS2bmKlJFn3rGJfHzXIPrlgvWW7T1igue9BO71BUuVvLUTefQyRR8natu3YHVQbMVp1oh1rOClRjBErOLRXrogmiqmh0ICxdJ7M4grqhjJnu9cWRrX0ipozE5W00/WUc0pLmRMjznB5TrHjZqOxb+dT+cjg+9RjXbDZHZ2o5D8uo+sxkVmlgEU/kbgN4ThKTpmkcTiSE0K6XDFZqAo0G8GBdUc9kXIyIWCnVz0F9LIF/I+POV1yqNV+QXaBcFxJm56IJNV+8Is1GMtippwZCay7Dm85W1Hk3G1VZT+dE1XSBa47otfaCAm3lkf4dKmxr6z/IiV8dceiosiZlcTt/YCybvRWnp9wZvjkKXyB7GYfOF28+Z/0o1q9ttZO8p/J9RuKgVWpvB0h140CVjHRMlONSKziFjMyp658wxAKqBt7SdO1MkjHVQRjcXC54uKEuy3GcHWDT7oCcvWIKod6Mme5UAG0uw2b3fmvfHi4eqnVjGHRwGCI3meLuTo8ROgidcPFCWcnnC4eCO4P48sfD86pk7Gv2exwGTNH36t+y1A0lFLg3U5dBotcC22zSpE54cIuJiqK+1oF5saFHhBaZ/J9zFLHqowY6Vp6x+lCwZ5hiNKZgARthy0oMhqXpKxR8n3bcbbS9XFQqjaGPNdtg7Sd5I4m6RjIOpU7laTsvDo3iaCHgD2Zxc5pWuoO36dlOtlkyJ49FBY0yo0atfugnuQ2pR/G0Hf4wMC0jJGz1RG5PEYti8fE2Shy5RsIQChqJHJK04AnvIZVi/2qCOZICBLSO01qThUJGtEtqTsen+ODxluGSSduQonMUFM2uqMYiwmKv/puiIuAUZ55+AwJGuTwnaMoiIE6aKoWgu7rIiAjUNY7j3n/LbpOMTPvyaHK6QNti/f6g7V6uyUS7SM4rQsJgm4GOTY0iwvod5F8iAYyrmQybasnrhtY2q2t0YknFYzckc1pWw255iXOUTjm85En03Z8+kIJA4N8REzAv3DHRR2IODIuul5V//RKRuqW2ZD9ptRIUoXbLXWrxx8lwpCbLhSLJAeJU1VTM5BihY2Gzmqx3jRpBRDYryzxnpM5WabyI/MZu70KnuQZZUHTqgXSrCIrNah9fHY0J89P+PwlvadNXgSv10PGWR3B0HQsSuYlL260007SvF1NVdLJlRR57IEiHVVYU5oTeq+sKhIkMTBzVLLd0Afqhn/7MZdnzGe6DMqNVhZTJCS68MXJ0Z3NM6qSmzsuTlhvtJIjeVGe4Qqqks0eYzg7UQFZGaK+IsOmco1z+FbPIgxZegLj04M0nKW+Jnm12C0Pi55kp/F4ocAou2PkjcRkcWWVrCjxcUBTDsVuJoGqmfy6pChhYtkhx5g5Hp8rIt627A6cLOm9QhKr5dFNN+ksfK/SkHqohr4nRMqcsjyaS1KGqoqRfm2WvFprKckmtyaJOC/PaFrmFYdjH24ZvedsxfnJ/den1BrZIwS2Hy7ssBIOj6GUoG2mxZypbA6GWamEUnlbZ7g8xVo1k64mG8FQ7ZEbYRLHxkySNO85P8WnNpU8461Ltnu2e0WsRH0BQ5Xx4fuaX3U96y1PLmaPL9x8cfUv/1+ZFxGj2a8xkeiqypaVivHLAXzwzpg2P4yH8aWPX5hz6i/jaDpchu+1vGt6bfQJabcg6qboIm3P+YkKQi1nvLjRzFvCelDHSsF7qkqRnoG6IDif4AGzEt+rVveu5qvv88lzXba2CVDvvEpuSbYg65HgmnmmeP9ypk1RAmHKp12sNE49NOwOunJJjDWbsawS1JqiFi0lG07PtMMVlE6w27EoyGZkGS9eqctSl/wFhdEoJea21w1S4gNR7ZCdLIjNSgoXDrUqHgjK+/ajBC0HNnuub9gdxgpvCGz3LOd6VLmjNeplO0AxMTlmxzjWtSUqwqgVPGgcMCRTITWEudSRfLrg6VVqzI3khTpwgda7JZqREzTgI7EnJgBJ+944AlDvAalD8CGYXN2wnJMX1A2LMhXHociVHrpvucxY75hXPLngZk01yev6kvWOtiPLVPdNitSzktMlr9ZYr1vscNg2uedKcCAQ13aPs0cZowR8+6iihHouqXk6BjJ5NCzLciyIdz2Xp5plHQ689/a467+6YybiIYG61XpCGLgKYA2HlhBYzIhR3XmtS2JNjMcgmic2CYc7R1WwO7DdjeKSgpeXBV2nnpdhkI9s9OLfuzsioBkiWTZW4ff1yH4Zwjbpzdjt+dr7KqL3/JU+vNNARyoAb11oEij8kLuthgJIN3BK76e/aFINR8o14lP20VNN3mJUPt6spG1xUR8uuTjT/j9ryR2NdLoPHczpMRywYcGJQyB3+MCza6VAFJMT77xmBAFyw2ZHWTCrtEJYFTQd8xkvb+nDxInCEDzzGbOSMufqVmlCm/24/gyfIMo5cim8P0ppRluxCTGDiJk4ncWAzYlBSzeS/sXEyBfVLDORiJmixaJJENL3iqvX7qAC+X7au2K1Y+ceWVwI3zHp3ztLMBrQSz/3rMRZ/utXsYZDw65WVYDhxknhqPM6/RaV6tUYoMCLG+BkYZHGzaZRWMQadjX7RjegPkDU83rnEU8uNfd+csHVrT7vJjU/SL/+B29NTiew3lE3XN9pnWdeYWB/UHF6kzpip8UQWSHtZLkoK2JDm4Qa5ebOSp2Tcqk7T+zJc86X98sFMXBojgrFcVJFlFvsDKsT7QQQ8U0ho6/36QE3AKuFEuf6ns2BqpRlrXjvnYsY7n7wvcP1i2J5QozGWowxLoNkwhWjcmIfxsP4xY1fMsz7Fzukv7CHGNgfAEUfzeSZFz9Fa5kVWlYjuaX0aTUZGq1k+fANZc5bl1y9Gvk2UmSU3dTAvuFuy9uP+Pr7Y2fhrKIo6Hp2BwyqrmCSQ4fY1BvIMpZzFau5XSsTRoNXz/Ud8xIfj1oDgWjZHxQte/EKogZA0iQkWO8wJGJ790mSZ8k5XbLeps7CBDj5oA4jg2m2BEBC7e17dZsXxr9UxuuWF69YLQiBr39FVUHWOz56RttobmOMZilZhjXqx36o9TpozhCxER8VgBQ0V1o5fbL7zjO6DpfpOcZjgFOyCCGZyMYmQLLsSXlGI3t8UAKV4ugyc0wSazO6R/apsiFVY434j9FTkzgYs1LFcL7xNUJgs+fqVgmyks9I4+DZSl0Fup5HZ5yf8PKGMleZ0UNL3TDLySabZZZiteWc9UYZ25LSeBFlCxSZMpiN0Z+nxd+Y9CKsI/RJn5uREyxTHYPxWjsSAow11DXOcbbi3ccjfibSEGXBegcTzxSbQgcpsi9mLEo1DdjVE1lAoyGRxEZAD4XFWTyKcwshagBogTyj6TDgMrxUk8TdyRlbPGEAACAASURBVOkMManoNFy6gcMWUtdpcxh1OeQxD1Gtf2Pgsxc8OuNkiQ+8uNHeWX18PLsDJyt+8gxrIeIj84p9zaIiBHxPm0Q2h1LGdM5otmlpOopCVSzk0RCezNkKgnJ1YlRowBl8nzhvQe20TMKlx1AYQhL6UE5LJAQ1dhCqm3D2IrQ9mU3ME6OLw2av5IRHZ/z/P2Q+I3fklr5j32lZYD6jnCu+K/KvAeYz5jNdnYZJLhWnptUrHM3kIR1yfrlN6YkaUxShsliKnLbReE75VAMj3yUZLvnAAbtFk5kAq5leenXbTZF36FSlRDpAxLQhafAmBk4cP0pidx+oW/JszHsZhGV76ka3gxC10qsWfiiVRbvwh0DWMp/hMnZ7gLbj0LCcs1pwfcf1nZanSIajzuoh+j7JEIMxPD4nz/j0ReKrQIC3Tnl8Pi7+Tcf3P1YQYTkDqBvWO+alYu1lrivMUAIZTnDobRDlNCAzXJxra5NJrUfyV+meqmuAyyeqlDAdh3bs19cnNGiXvy6khrsdXc+rW+qOzZ7TpQboU/Dee/Y1//e/cb7EOfYNfUdXMSu3L5/3z59niwWZKxYL3/cGMKbf7fIYzWqhJcHMsXhN//5hPIwvcTwE7pMhteC2V3dJJtXzgScq8ZY8vfskb1y3WjXuJpIpUtkUgOF0xftPeHLOesfNHXdbdSmSKEp5IAtFxCVSlCGJBHGU1Og6mg43o8xVFGJR0Hvqg4pSR/AJZRFRmpuNxnZTe+oQOVmy3fHuE371A243fPpCg7bSUre6cYJK/i0eU5X4wMsbqlz76OsWF+gCVYEz+i1CIpKTcobO03bKvQG6IapwqfMvZzHjg4TI3m755Dn1gT6Mnxkiu4YqqEq6wDxSPJXWxgBFqT1DoJRKie0GVZyI2labAZlLdzcOiKNX2ow5KJvIGOYz9jVVTtOou+EQkwkeKcIsOj3EvmcK4h5Lx8SkpidbtYjlqzIMVKUKh292vHhF22IzVgvKFAjKtBHj96+/z+5A29N7+g35sdLcMKuFMOojq4rNDmOw4M2YDUZ0K+o8y7n2A+wOmrGIVub/ZO9dfm3LsrS+31zvtd/nee+NuDeeSeQLQ0GVqyRsCQkJITeyZAvo0UQ0kF0dOvwDSJRk0aBhJDdRdfgToBBgWzIy2K7C5YKqIjMiI+LGfZxzz2M/13tNN8aYa+29zz43IqMyC2SdoZQy8561915rzrnmHI9vfJ9koOuW0APXqqtPZ7VK01rKnNlYp0xaMOOQVcZyrZfVrZY1ZgMu54rC0lydhAEtswmjlNVGB79xDSGyosSTbh27s0U5LiXZbHfcBwU+1E3vc+P1kdV2Uu8ux4is/7ZhOt4ilXOvT1MzX6mgsoWqoixpWr7zjGfnLDdc3WopYDokK7Dtjt7NxTVAFBI6Ntiq2VpIrXPiLdbTJSeuUpYzSglDVhutAEjP+mBA1VKWGo8Bvqd6CGW5GzRuoTj031vsFj+MyEyKJFASKVej57FYa2JbZFxbq/2+4qT6HhfXJBGVaA/5mm5vWuKQQYy1FDWmJa+oW9JIMUUib2SgKLmqVCrIQlFoKt3bdgod+fpO1K2zAp5rwzWq1yuBnKEvJjQOKWRN/0EhlpU0ymxCHHJ5Ay5lDopRlMBPFp4kzsuKpqFssG7BSMofF1vKdleWFCVVxDChaXl8qlcuVjr7ZaWxJSgEq21EAnSLYxSs1V7VyYDzI97csMmZuvx0GrFc65uoXDpSG7RKtHWzII05OwIwRovGcn4ZT5V0+0Xe8kefM0p22PQxRCF5pcGt7xNBXmq4ogRWVg8yMelcynLee8LFdQ+IWmeqmyHgH6nyWcvr6/00Uw89MoACbxrwrKINfY+8YjJgnWtMXjdc3WI8Bltcja0Tvk0jWksacrskCqmqdr74/f/5fzr94Z8ZnT0KoihfreLR2LY1xvODILu5TpPISK/C00eHepQf7MH+5OzBcd+yMGCzhahml2O7q7SCJrqSSLf19Ua714VqvXEdZm1L4GGgqlhlDBNOprx6w+lR/6ON64ozzsl+dMy757y51eyUyjWj4X7TOB/OcURkGY1VAJ/Fwb6tKyXLrzQEAXlJHGkSSEjfsKwzxkMF2Zc1HqxLzRuJIygddfLgUiddZ7y+xlhOptwuCNpepS+O2GSKfwDySineQZ1aeZC6JgwVRT1MyQryUvurnr/SboFubxTXRNQ35T6NpTEKALWWoiKOmaTUCW/mOpJidavbese2W1bunHdZ1W2srKTNAk8ByrWvp2BVaZbROHltMc8d/8YRsHjQOkJ3OhqWrXR7t4QkyAkcQFwaAeMpOK2TyYjPnh9QNwSikDc3mmazlnXGMmadHV7YQqIvBe7zY60/YCgK/Uhdk0Zscg3tfEdbvt4oTbLkYuWDZaVch6bj8EHrPKBirhLXCavgv/+MJCTwlfRwLa2uAcbTWFdfro7UyLDZ4INvGA6pKy1SC/ER0l9Y63MZ0w+vZ8AjCDTmVMLBjvWo7aMpyRZvSn1MJwuk9X0JqyRnby3DlDQmy3svv64ZDZivwQkGG0PRaGDzez8mjVXX6WjCIOH5K4bpTum/48a5XnA6VemrJFSlAhw3f79aUKCd9Lxezzk7YjxQKJ0xFAVxQFUxTKkbokipNjX29lgX2KZPRnT5COFJ7OjFZLl67j0NA+qWwCMrOJmxyQkcb09RqNyEEig57qmyBkNVKfZJLtjk5IVG763BtkoYv8nZ5OqieR5NQdOS5aw2nM6IArKCptAb80Aw0jvQFLv1MEbd8dBXSFjoeqlbhwcTgL5x9a5W6FDdlUcThVhIZLjdVdlv1B51qxQu0kjdtISe6gQp17tL4ePUf6qaOHJxjmU6AlhnrHLd2KW9hC4YaTWSNK6pVNaA0CVhaVuynKLs/eC6JSv6ikS34HGotjSmrLi4ZjToqcc9b7/1v7OVKEYdar4MfH3To0gz0GVJ1eKDbVwHrSu6jgYUJR891cz3V5fEIQaFvsiNdfdgDMOE24WS9Is1dZ/ap6sOOSVEmRppZuhqGpJQaxqyQoGaEkBWjotZtjtpajdm9fplPJ7UVTF/+WU+mkSDYTo9HkxmrW1b2sa2RbZJTk959ojxW9t2H+zBfvH24Lg7qxs+/0pZmdtGq+dm76KtA0PLuKLys1UANUYd0Loh9MCjqskrvnql9HaBg6HnJVnmsrAtoxFpxOUNZ0eaBRE68+5ga2qFXW5nVX2PssEYypogoKr0NDIuK9zBWA36wUFMGPYU5m9uiSMurjkas9owXznuedcOOBmRxvzRF3zvA33kQcIn7zntyZovXumtWgd8lIcqawYxebGVO3RD5zu0jJwfAn1JY1YbWkvos873dWE9H1trKNVC5ONHmqPyPIqCq5IoYjaiaVllOlOS7hIXRLKenqFBpf40y7vVUGWckyp/FR4JdwcY65DrzqPqvsE6EKr1doR1cYSPimi3ehD6jsKlqKhr9fJvF8qRp0dLRhjpLIDqfWoWzdK0/IdPVTkyLzTPdNCkFB4FjIesNv1JP0iJI9YZTx8xTIgjbpcs1wB1rQldthRnOgaJyuHHFGPglDhloDJHXlE3fPmK8RZdBj5JxGLNzUL7DTzHgtI6312cjOsFUczxlPkSY5RCrtFZoUHDVBnV7kj2pKvEI/DUjas7gVuroaCWVlzlRwNdtwYEyiLBWxJR1kShOmRd98JooOSqzW4aXhZMY4lCPd3zgssbh4reMrtdUmsYJWxgUxKHVK6Hzzp2JnHx5XGEaLU1GuhaWK01sM8rdQGHQ1WZ3d6sIp/K5fJ9V9NTwDduubqQUhZwJLPfaJ2qww7JzDboqypAKVkjQjckDQmBp15sUTpiWRdNScVjviSOe09LmhTzUinzNwXDpPezhQOxX0muXKZOu2PqlPXQNsQpRaEtN0VDECknY/eYYqFoNfjUrarRdZGStf2XBx5eqIoZxiNwggNRgPHxfM6mXC9YbPBEGdRl33Htv2VNGIBhseZ7H+ibJT4llje3OvL9O+vwNxKtGUhjgsAdHy3G8NVl/3IBeY7xaSsQqBiYRinCrIOmSI5cfNavtYOtq51JkB/4ZKWKmZiGsiIIHfCmoWoZJBQVp1N+8lyPlZMpvs9ivaX5tZvANobhgMGA+UJLgtJeUrfK4167hIu0hUgTDk4Cgo5SbKtHZZAQBOSFMonJNfL+2grjZbfXUZzSWuuRL+f5cr54/SIIgujszI8Ta21gquS//i/3b/XBHuw/hT047s6ubkkS1uWWM2GdGg6w6yiIdWnCPvVoiSNll+uLm2BbKvj8BcajbRjU5AVBsCM6nees1gwShTufH3ETcHHtMAmWotT0xrYP0BrCAGuo8h0HqKsjd+XF1hL5ykThb3kbBp5fMk7BZTsah4IIhFLNV9DIp185TU1L3XI0IQ55cale5nKtmH45VJqG0YBNThDSNtStnlvbv5tXRBWLNa1lscKixNvRwWVpFYVifYXZiHRL40DnkUdeqxshROadgqDv6N7DQB01DSHkpG+xnpZ65U9d8xMiBOsIg5vdJdHN+54ZT9W7NGqSI8RXV0/yYdIh1wrsRL4qJ8u0Le/JKUcTVhlXN06vBPVQRwOigOs5no8xbHLFYZc5dUsUqIsjLv528NO2PDljk7HcKBC2aZiNefaYyUiXRBJxMyeKlLUGN0q441C5WRzypHFNfmGoyS3j+jhFqeQuqZzvaTrWkyRlo0esdY2zQg+PIS+5nHN+wpevFATsC2VKrYqMsipaSxL3xTHjqeJYsytJ2wFtreVogrXcLGgbrSD1tReL52nD9GjIOiMKeHOrja3iQZY1We4Q4W5xSsLP88Gy2igVt+Qdi4Ii2KFLkt+SpZsV+AMNouqGJqYoWecEHp7vcGUe6wxjNAcp4GAgjUlCyoa6Ik2wltFAhd/3lqXUN8JQefEDj7pRAj6zBazXapXFEzrLlta4vsMebUPr5HvbLq3rIuG2dlkDQSFLUbEFrw/MrCOVr6q+7RUIfHUohbW9qilK4pi2xngE1mXx6V9VXLCh7yN4qDfcWNqKtmGUkpcUDkbVhbeSLxcotq2ope4R6QxFEWWhtOIyLJETUTYGY4kDooii4rvvs84IQ5JQ6cUkNyxhPE6rGEuaMEr7OxCfsqO+2RZik2t8T8mjqpqjiTbnGJQIdXsbb1pulvgexnNZia5u7MoO64zAwzbq/n6t2UObG1hrNy9frL/8Ih6Oo/EkGI/C4VjXjLzd65yzI0UTSU9LWTNKVHxqmVFVpPFO1LFnwp/26ERVeKcjffsKo5T8uoH7+LIhNAQhWdFXUKXEJxB/YVozhnXeHy5a8wxYZ4SerWsjClZbFJn1Jqs3S7IVMP/X/9uj//ZH32jcHuzBfsH24LgDUFRcLYgDDc0F7tLlqoWxGyHh3gYyWs1deVvKmp4hr3ZOdONSF3GkOZvVGovLojnzPAIBqxgA3+d0xnTEV68pKpUguZv/sE4XUHrqPU/JZ/oL3E5mXHmxaXemvWoZChS10XBi70eEi3C5wcLZkd5yBLcLblecTglD0pjAY5UpYdl4yCAhL3TfzCpwenh6V1ZL8PJQ1pLEXM+ZL/TmpZ1OQ45W3W7xDLyWyiENcN2NAveXZGdVAdRGk4XyVaXroOqATHTa8rvYZdtAoEhZ6xhjup4/zfNZ50zvTUeXZXfpRiGwtygEq0Od4hziVpr8HLBqk3M84c2tgqSjyAFs0HzwOmNjCAKdl9g1P0gFuawJrIo31RbfxUsWzo/xDKOBMmzMlyQRZcXFDV9d8vSc2ZjRgPGILGeV7ZxwfoBt8AOigLrSF0TzalYFicTJkJvZ5Pg+cbizwsXyQhswcJ6WdQDWbt0KiWrk48HFNdMhm1wfUPD3yitnHaClVT1O4/6DkA7t0s/JyAv0BUuVstjQtqSxgnSB2PVAlxV5gUEBIWlM5QpxyxWt3Q2KrHLayA8ZQ1G5pKbF95mvOD/ury8ritxJSzZUtYKjEqmJJdpmKoSesmg9Qxz1G8sm02yiLjzDaEDW8YrcgTd4hsriG3xRsWkIfPyEoqRqdZeTUps0NiiTpiGJsBZbaj6i9bB2B4fTj65VT13TzOA7Nwu3Zyq0SbBkFoxG+9vfI5SveUndcDrDwtWNq1E4fKB0lEpqWesAFguDhMhXgJ8RSSmfdUYUKsHX9kpLk9739X1lOvILAqOwrrplkPSPKdPROFKaKOJkShiw2rDcsMqwFlsrA0E/LJ7eYVEzDTWk3FmTco6gcA512bsKg1VgzCojyzXm84xWMjuTzdbzME4n2bi+CJz2qlDiLjO8gLOjA4vkG1hxc/36X//vV//Pv4vGYzNK05Pz4/N3/PEkfeeJPxhQVBxP+OCp7kvLNa+XxBFZplQKQgLmG24XnB3v07NIE9fNCt9TLilp2J2O2WzIG6XYyh0+DZdjaixBJ3sHoD3ffqjvo56e1v2ppWnJC6KQQUqW+3HS1pW3vaVLsGQMYNv2yV/5K91NNkUBeHFsDgU2D/Zgv2h7cNwBKApCX+XKu7r8OnOZsW0wtNW/ZgVJjOfhoWnppmEQ7+b5BCXp9w53FJCVWjLOSgbxjpPteeQFZU3qfIIw4GjKxZWjjbtjtkXIqiQd6wc7KWGxni3D7jipgLWM0h59cRDOKPKBkdNtMY4oQJhebpacHWlgE4YYCALWuYIlZHtNU4pSXWfjqszCTWG6o8tTicr5Ske4bnVsuyx1F4FINbzaUsHMS0Uz1436T61QT5YuVd8RwG31LwrDj+3cDrnMx7iARwZModUiPNSq1JS0oO15nPI9OOde/l1QyKHvdGQFn+3rMO7UT8AICiLh5SWDRMsX22ZQt6lulf1TP9tqbNkBi2WotZEXJWbOCj79kjTZgc5HAa+v1E86mfJHtz2WQwfKUBsFw2jB3SOMsGj6vB8HS9syTAhDlit1kZWQzoBhsXFaTlssLl3AoxPdUrSEPrcrWsvap6rxDa3EaVbdd4GvSApceELwdcmNHFykdCx71mpIKfBiDOMhq5zxAGsJI6qSvKSs9SMnU6qKOFbdHCAw1Dl4+D5tqUwssqhkOrat6y/vRkaIWbCsc/KSONaWXwlBhRzmdIbnUdU8OtFOa5lW36OKt3hRLWXNeqOzLOCiV1eMB71C3J75zn0E1aatnGCqX9NaklA58r0tYI+0FbYtHz/F8/CvqSussPc4EAsOQqPZDXS0cSWFfnZdwrvzKSVA6rw3Wa7yCjc1GG4WDFMtfYiSgN3q7TaeqkMYqzykga/clKMBZcliQ9tor61xWp6eKyk0Te+4G4NvePqIk6nG2MWMF5e6sfQvgoeVFpSUcUpVc3FDFGgbDE5Gat8cu0te7KiZSsGwGz1vS4lWWqo67Y7a4mV919N0ws1C4YWSMBLFNJnorvu2dSMv0yH9xBWsN7y+4snZgXWybWHAOtsOUKvV6nf/x98cf/Dh4MkTmpbBoGzK168+9y+C/H/553/qf/jvo7Mn/Wxay+cvGcYs1yw3Wkbrvq1tuV7w6HhnfysqlhviUKNHpWQIuJ5T1rrdCb9N41h9LawqnZedkZdO4rZ/R0ATKKrUZmlaNjlNQxwPT87KxTyYTpREK4kYDTpgTDWfD959t1our/7Nv/n8n/wTPwyBtqo++Bt/4+RXfsUf3F86eLAH+wXYg+MOuKZ1T2q7rsCdxBQlbUcJIiDXAJzMpMiXBhFHU5oaz6OoyDfqGlpLEDqIiDNxoSQ/6pv9JHrbMhqS5YAe28JLPZaM453zuGkYDlTZVLzD/c3LKlEMjvpwr/qZFcxGPWvyQasbB1/eMuG8lwqyRDjLNW1DFCmkoXJtWHLKRiHWkTqrn70lLdm4cRCYqfyiyi46RSe6yq+wCniqF+N5SifSUQD1o+1poss3W4NjtvZxu+VqSOrOQUL1G1DxGsnjKgDA6qGo37YFZ+9IoOXD+t8GoK45mbDO2VRbccIWc5x8beZSrRKqNa0imHU+rWa7JaqpHV+KgDQEt2BwmlwiFNowG/HJ+1rZmC8Z3jlmjCGOuLxhmJAmfP9D/t1/7BvphCkcw2KFD3mpsY1kWBXB4h5BQBrjoeYd50tsV6RqXe9HgEHxqcbNQmdtq8FSa3VsxbczBhpdHtZoZakLaI2vvJ8Y0oRhQhKSlRRzjTSGqVI5bT/1s3MWG2yrjEzDFCxVzSjFWqxhtepbSjxDmlJ3fYSOYjWK9DXpn6Lrw26pGu24uFloUkCmTGRcpUtbbkbaMKKQ6YhhyvOLHRo7z2O1IYTWkBeE0U7KP40ZDVhlNPXOgumsbpiNWOeaKQ9D/d2m5fUVpzN8j6sF4ZbXbq2yuwj3iCSwf/wFRaW1u25DUgj71vbS++tG3xGcmrLvWsb3dqvWakZZCI5qJ/WVl0QBsxHzlco5dTGSAKBxFbwkpGn7+RIt4VWJ72uJxhglRpRdsWloXd2gW72hU/dMG15dMh0qMsq4is1kRBxRFBQ+hYPWeJBEZKVb0nvND1b3IqlEdbWsYcrlDaG/G964IBOjfQLWaC9EWTEdqXhI4JNXbDJtRxau/UbYbFw01aUkWncDkfCYweevSOIDKkvbNhrw6mpb0uHy//4/R0+f+bLg3aZtra2byhxNLv+vf/vur//6zpLzfTYlC0cVv22CYJmvesWopmG51sGXeWwa8pJNrkdGE/TdWV3ElRXadHsX2OMZp73ldonQ16PHWkVAyVlfVunHH539+V+Zv3kdjAY9kaXMRl1nL19Gjx79zt/5O4Nnz2Y//KGbJXvxr/7VZ7/1W7/09/9+fHzMgz3Yn5R9m2LZ/w+tgz1Mhn2qTJgKA0+Bg1LyrmuFKAhMdpUR+Lz/WOllxgPGA8KQSBRJIOzAuM62efQkCS1mHZHi1ZzPX3J5w/Wc11f85DlAkhCF0PYXVzXDlFHium1cVdQ3vYsvyS1aAn9LWsVlqTc5T84YDnrChL08a/db3dnWpeRVYKilKMhyBc6KyJQwW4t30g2mZ0gTJ33XYZA8sFQVx1O3sYYKVRKeDaVgd+AWuYHA09uQjBRgW9V53Sv+mi1eSJzbbbq01lZPKji3w+4HSMZhWjovXIr13UFrXVa1GyvP8WYI8kqIlsMQ4+mzNCjBhUjqyrHtu+cqGj1dsoJBrC1ZZcV6Q14ouYoAG8T/qGuaGt+Jn2O0NVBSp+MBJ1PNXWUF89WBKRZLIpYbAN/n2SNOppzOODtiNCCJSSJOpgTiK1uAIFDwhvHwPCXuxCic1EJRkFcKMJBsonSXNo6KUWUdfR1YHUCDcVQ23foRVh9BA4c+ZYkf7pehOuSJuKS+zyjlZEYaE4W9nHBnecHJjPce06KoIYFtHE0YpBihRmHnJwyEAcNUF5sxKqW0A06zhL62vb657XtOpAlPNGglwAgCkliJLAWAsVgzHnB2xDDtFXmAqlbCkHVBtqFt6Yr6bUtVKylHx+nZubbW9cEPEwap+t8qhVuRFQwTfvgxZYWF4wlhoM3QVa2r+nTG6VEPYOsggtbhlPrdxkGrtVCwDReRBLlLkwt5qN6fM0mxd7FK07oKj1G3bDbGOFVUQTusc/JCB1AWfxz2syyRhvBodfuVbVwTBa4E54ZRGki2l9OzJ9StrqKjMccTzo9JIqqa4UA3/84GnYOrsbg+oGwFCpOzlFV/ZRpzOqNpGSRahpIhqZyahOdU7ZKIJGKQkhX9LjdIWK6V7QpU19Zz6hbW1a+smwMZIqlnRgE/fbkrZXrH4ojHpx3HblvXz//5Pwsku1zV+pp3o5UkL/7pP603m/7jdY2B5Xr/BRGTp9hkfc9xWTned8swpWm4XmhTbxRq8iUrtNfZWuVo9zylqLqb2Oq2egkDilK7NaREtj13gW8Wq8e//qPRD75XLOY92y9Uq9XiD//wB3/37/6Hv/f3xp98Ek4mW19vwul0/PHHr377t20HWnuwB/vF20PGHYA4UrWROFbX03MU5pqyDXpdpNZyNHFZmZjbFXnB8ZSXb5Scq2kdNVWE2d0ZBcwN1LVuWOLEtw1pQhRyvWAy6GEMPoqhHA549pifviR2W3nkcg/TEbcLjsa0cHWj7CvqGRuF8Mr/wCPyyAtay8mM0yOwFKVSVYpWebULkW+2WvqGCUWpXldRaMVcWwxrOiSu+NNFyTAljjUz2jTKs1FU5AUWzSuHIeNhnzuU1O8mp/UUqC3Mg4Kl8YJdIRInsV6UihfSNPBu2UGQ9Irude61cLA09Fh2HAhn+8Pi64MCkCSZLZB0jz7pDv2AC1+nCalqjqecHRH4JDG3C5YbJiNlfQZ34lr1ZvofhSzTPG4QUK2xLZ6vlCnWBQlhV1U3GE/bPTvoZxwT+gpWvpprWVxUBe4zY7i4USj2ZMTF9Y5+KuD7FDVRwDAlDrlZKHBlO1OYhCpKWlW9Qqf8XVwulb9pCAJaNJTqh9z0Hnz3nViMT12rkk7kU3saFav4i3WkNBA75j7598CnhfFwn/4lL3h0wjDl1RWTIYYdpw2XNM2LLdGcLQsDZfJZO2Korm9BXpDbpaJ3YkMcaxlN4grP1zRh3XAyA5QaXGKV7lY/epfPX5LEFAWrTMOkoGHjkPfirY6HKpQrMxhFPDrhi5d4HutcV1fgsylYZ0g28U+9p+2JcaT72PBDbpe8eoMxxCFNw6MTJkOG6c6CWW4YpoxHLNbUazxoHAkPW1gpdVwFh+P1VOg98tvDb6kNrVXSHpEoGqS96zaIHKcqeJ4KPEn1pm3UCfZ8JVKMY218bFtVLUhirKWse75O42Fr7VUwrhogq6xtiUKenO6UOIDJkPce8dkL4lABNvJzj0/7tpnO4oBhokjuRlDXRmNaUMRO3fL0fKep9GSGMXx1ocTtnqvveb5LOrTKLiomiWqJw0Of0ZDVxvFpGtXcAN2rqw7LRy8nJzNuPEKf26Vyut9nJ1MCj+cXBH45vw0E39W2/Qm4zMY0mQAAIABJREFUZcFgUF5fBx1uRGuhu6FvF90JSrBuWG+YjFxw5dE0JDFRwM1yh4khCPEMw1CXkxRbwoCLa41V6lq7JrZ/K/SJI6Yj1huKCgvDlLzc8dot8qPB8ezZX/trow8/XH/55et/8S+MMbZp3vvrf/34N35j9ZOfJI8eeeGBrcBPkpvf+Z2jP/tnJ9/73ttG8sEe7OdnD447AHHIyVTFnwcpnsdyowlLgR6ezMgy4kg1gzprW4qSmzlHE06mNC1lxc2CxPESLncdd+Wta4hCgoCyUq9aKAJWGb7pS72dBQHLFcMzvvs+n70gjfochiRunz7mZk4YMBuzyjA+VUPoE4bK0lhWDAe8c8ZspGfVasMXLwhDfaL5EmsYJjvona6eKOdfWWud3UDTKhS4rTUtJC5X06hPJnm7YcKbWwKf2MlEC1XFOudo1scenZUVec50iG3JS93iPa9uvRrfjNMoMOZq7sj+HGZxkOjNyONIUCSetGghCQmJoHUlBhDBEb+lBdtgXMllH2sESNLdeYG+r8pQxuBZLIq3lk+2DkWTRjw548mZeh7LjdKf1Q34iMR93w5x51f9QDHE8xVJqEFR5VgjG4fU77H1LqcISl8zHvR/PZ31E3o39YVD4Ehe/3ZJGhNHPH3EVxc7kFzr+E8l2XYyY5M5tkpDFGgkBrSWvFTt+u0ftaLKadVjo1G8EM5T72WqJIPlMqO4/KiBrMJIz3Srs2M8PEsLSagZ6Djkas7pjNmYj95lueH5Bb6vydqjKWczRgOalqvb/fikj8eshmfenUGTgkbH3iP3XLuuUCGEKUot9zcV45QwZJ33DC0WJiPH8uQcgl5EAoYpH7zDH32u0al8qrGEgSJYmsY12m6vHA/f4/13+INPSXZbaPBYbnhyThzue6iBz+lMs7+GnSBn21Sv3jBMVVfB21KpMx3m0MP39eI4dAVGu+W4o+QnkaDSXRNzJ52TRMQRi1X/EeFBF6XbLhiwaA2nrnVYxNa5Qt6L0gUeLUlE45OVWkStWo0xiorA4/0nrvlh10YDfvCRaipbSxiQxoQBr97s710YhqmCuX1fvVKkHtiqBnYS9cgQnRPD6YzJkOs5zy+wrfZ5A3WN7+2rqnk+9ZY4URxwekZZK6WMQMKKgsZ1vXfxvNcVOdHp8H1eX32N4w5Mx4yHZIX1W5PEzEYHTigdAGPbrZqtbIzbC1Bky3AHq0Cnikr7RIuSJGaQKtNLsJun91xPlKggT4YuXESfbjLaWTBSwcZyPOHZY4Df/zGjIUDdUFSqOwsMUoaJtB17QXDya7928mu/9vRHP7LWelFkPA/YPH8ezWbcY9HR0eb58wfH/cH+xOzBcXd2MuXymiQiCEhj1SVtW4qKD94FuDE7YbrYJneqh7WWINMYpqw3ZAVJgt0qGbctg0RdCjnvt4Uw6kYlJw5ui2HIJufxCd/7gMWKouRqgW15fMrknDjiyYmWEbOcyznTiLbWpqWjCaMjjid9Iv96weWV4gGAYYLnsd4ov+8mV0LcNCGNyTJsi+8RhP0uLIdE24AhwJ27Bnz1nCSzlURMR8ocLO1TZU0UEMeadNk7/ApX+hwkpBVZsV5VV1VwkXm+Z+y8aaLoo9nsuF4Z8d0HAZMRi6VqM0nIIcwDrVVBRM8QeEyGZB0j/paj7IEX9mQOfe4QdcS9VsssSUjlcocSGAjztOiAak3DUDekCR88ZrLlB6wzZQMMPGyr7NfGtczaLYcVSxTh++QZo1TxPOIMlRV+oGlF60S15BE6YuOuCtydee3Wae17B8a8rrlZKDo/CHhzS1lzMuV0ykfvMl/x5lbpdNpGMSfGuVmSvup0Urpe247nTlrl8HtmZSP1Cseh7nkYS+OiAulg6wiFxDq8uDUO4GQxvsZ1Yahz4bn8XJZzerTTe3c04WiibrG/VSVvt3p/5WUXZdk+hb9Lg9jZpiAKd6JccY+qiigkDB1/PBraVQ3DAYOEi2tdJFXNOgNLY5kM1els250M9yDh/JhVRivCnEY1m3BAo+W630DKiqpiuWGT07SkCZ6nQqoaTCaMR2Qblhsm94jI7K2NpnW9BL5rlZHg0COONWz2HFU2RrliFfESaUCaRirLsF1Walt8wwfvMhkxX/LqmrrW7tswJK9Uv0I5u1qAqnJSdK2G0LbBengenq8dop5bmUVJLZXPWnFKgC9SQTVVg3D/TUeczDievK0S5Xv71Rg6ZN3uwgh8pkOyiqrUoqi0OYYhUYBnGKaHg6Io5PEp5ydsMl5cUpRgiEOigMub3d/dKkYBLQru8j1uFq57NeF67vzmrinIABQlSaScV7IbHIxL98zzGKbhO4/rtrnXa4e2KLaRJBjD6YwvXvabqpC6qlldbKMBTcOzx+Qlm0wHdpXtV7ok2yIryvf6V2+UkhWMh8rLlBdKKIRRltjHp26aDGVFWekFBpKkF4vdxbp48U483OS5OZRu14ujqF7dD0F8sAf7eduD4+4s8Pn+h9wsef1Gz+Cm5WTGeMAw5eL6Tn4FqqYvurVbm2kaYSy3K61cS+1SAJRJjIHJiKXIuW+Nf91QN3rBnkma8+ZST+4k5ni6zwngeQxThilMeXJGXmryLNwlkAaKkpeXO1lGYxjExAFlxabgyZmyx0gocjLlP36547XjUCXaytk5NsYJrBiqmk3GdMRszGSEZ1iu+elL0gg/YJlBS5YrBYTvmhfl5JYbjsJPlwHrRen749hq+jPhVeZ9UQz/zGP81YbAssmYjFgXO+zv0gOHT1nTtkyG6t+sMzyPsnCuedcEadQ799Cegd6RtnoGxCFtqV0EfqSMxXVN6zNImAw1jbrO+P6Hu6VYy5tbRqkO0WTEak25JYmyfaWEH9biQVltzZ27oS5b2UH/cdB5gUXV9Y4UYlHx+ESBHHHkuE2cNQ03C51c5QH01SO0LecnPDrhZKZhRhBwce1QH27VpVvwqn2SxJbpmDhUJgcc7kUy8V1YpR0mTS/TIwrw/UoTT9rguwO4sdAQRoA2e2ybMdwuCEN9BeKIQaJ49D3rXJam4WpO4O9wYqzzwyQtcsYLTEVIYDYZg5TFmiSmqqhqfZbGEjtqxaLERBrbSDwjzroP60yj+qrZyYXXDbdLBsnORr19PxL8+D7rje5FQcAg5XahjIHjkSLFO2C3F7LO7nXcOysrbpZcXveCcWfHPUmuMaQJqzW+ASe1i1MYbd1lgafMfdMxTU1W9sj20Oc773EyBVTo6mXFMNpyhX3tuaxd1lZ0vppWddCkuCepZdOShBRVL8FTN05Nr8XSu5uCBaoMx1OyjO+8d6+kjrVkhc51FO7vooLauuvup4l2GGt/OToOgcc6553zt425pHJm454iRr5wG764Fy3Utd7Y8YS6YbEiCikqLXRktbK1dh+RBRN52lpaVl/vtXdPPBg8/kt/af3ZZwdd2LauT//CX4hmMzY5yzWX1ypm1wIuTNr22o0jZZJa6BeveO8x82UP+9n/gZbZuJcb68p0gnuUt0Yai8cDGscaNB44ahpLFLFc4W+9403DvGA8IIkV4HqPeb5v29bcU4myTeNF0cE/PdiD/SLswXHfMqFOVzowdvpXDmIM6rrfX/b+mMScBYQBUcSLC8Wvd65/Emm6tGkpKoylahgkzMYH9o665nqhMhzLjZaSZ2OlED5o3v0q1sA63y+Ud4+f+gQh48FOPbesSCIyYczsntMlUWR/3N6RZSMuat570oM08oLPt0Q0j0fcrhSYeHWrLHgi/DQdykBdZfyzL6JfHqenJi9FFEORIMbE/qvCvDuK+eRD7X2sG+ar/dGz4Pv4aFJ2kBBFVCVhQJbT1A4yK9TCHp7V2q51fM8KsTUYAfRDGLHOGLpzQqyqFRliXELoLZaENDGtdfyYDvcpfk8capw2SLBGnQ95Flzb3zChtRRlj80QyG8U0lhGg/5kKisGEfMVn81Bur6SHiMrrkkXktVN750EPssNccTRZOdFGKXcLvoUO5DEbHLtBkkivVIw92mk8Ovu+qhivtI+2tGQoGSxIQqIAlpDGJFl2kgg86I0Ps7jV3o764BJDiojVa8ueIhjvnzdg8VFWOfDd/f9e8D3OZqQFW55b02cRLPqu29X7S1lRRJqw644gqOUuiHPCQJCX3Hbex0FWQGWOCIrdE32t+EpdcazRzv7zB5bqNh40HcoyuLJcxVdApJIURASqKzWHE93BdcMNwseHd+LhwHygh8/Z5DsZJrXGYsVSaSzGXiMR2w2VELbKh0OAdME39OAOfA4P9EcZ5AwaqlqmpajKe+c9M70fEWea8fztgW+5jKq0vHKWy2tiDWu47O1rHM8j6rEMxhL1QJsMoX2VZW6s4HrhN5kfPDOvb7aYsUXL3XfMIaq4XjMbNyv5GHC62sGdz4uifblhjTG1Lp6swzj88n7BzbejhW+u5M4UkpcsShUeQ2x7di4brSFRn5XGmc/f0lWEHi0EMfa5r5tUguajcF8PU5m105+9Vdf/ct/Of7Od/b4y621688/f/rrv87ljUpxj1xk2FrmS9iqblkXRkrVRd5cAdqV5Zbe3M4PkESkMUmkXVJZQVVxfszZEfM1F2+oWm3OFo4H4YbqDqD5iqo8UDqTFjIJv+8/NOPz85vf+71oOj3412q5TB49+kYj+GAP9vOwB8f9jkl/5J6FIavNfn6ldahicSD2nHvfJ4p4fMLRmJsFNwtH8NdQNzw5ZTamrPuMTlnx/GL/d+uam6Xyo3esw4HPJuPyhh989DU+4kGrqrd9KvD2m66qmjhQQaV1po8seT5RtJDkltbTnZPn2Z1fuV2qzJNYGHI0Ji/JCzxPC6NFTRp3R+Ont/75wL5m4Ft76uW5DXQztzb1mnpRzn/pg2mXZX/2iHWmvAQdNiCJiIfkW8n4wCNISGEQ82ZOElLX+A6hIbjYHh3hhEswlLUKdFelinjXDcapbQc+ixXJMVXNk7P9GE97Xvv/zyAFj3LhGEjp0Qh1zXDAdEQUKmyjrJWvM41prJIZy4E3TKhrspLAEZ8JgbpwnJe1piGlJaubzeWGQUSS0FqVBhP+++PpTqIr8PnqYo87gmHK8ZT5svc7A5+TKeucTcZgopn1ssQ3DNP9oYhCJiNulwpilnrLJlNa0sZSVSQxvk9eUFWONcjuFvSNjpjMl6FnmQx9ioLQ8UCLKYfGCz56ekDpfZhydbsFhnYmPzoe0DZKwaldvxFByCDZQf/jKjM4zIy80XtfmJUKxS723kGLtdpFt213PRjQBnrJwko4J3R7dUXTamDWfSrwKcoDHkmzy1dY1SzWVBVXc44mvLpiOt7PenqG8YCLax6dyC3jGYKQyGhWOwz6RH4S0baMBpwfa3xYVtprnsT7G+yXrxmlTEcsN/uetOx1UUgaUdR9pComoCkZ+LrBs8ShFjqkQV9wF5Ii8Q1lRdXgG5qGd860Xf6uXc+5uGG41SUiTJ1Xt3z4VAcziTmbcbPYL+NkOXXDyVRrtoCx+DGBxzrb0Qrd5CzWXN1q0c9anj3WhuC8JHTyfKIQtMl1ZJpGd7O6YZio6hZOtUpCi588V3534HbpuCxdqqW1jFKikLzk9LAnep8Nnj377t/+23/4D//h4OnTYDTCGGttvdnkz59//Lf+1vjsMa+v9l+xyZCmZb3BeNrWLyhEEeE+cnxiAoj65AP+8HPSiEGiGCdc6/DQaXsnEbbl42dEIVXN1S3rDaMhRckmx8BqQxDw/hNFEMlTP79gOMBuduSxxIKAdcaH774FLjX9wQ9++lu/FU0md/N31tri1avJd7/7M43kgz3YH8ceHPdvZsOE1296XSQxY2gsba1unADEO2iKVSIuJdU6mqj7JTh4v0uPOfM8qmof2JdXWm9t7U72y/MYxNwulJXiZ7KDmN3+obZq8UKju9qoyPwwZZDqczUtt0snesIBJ6a1/Q5e1VzPt+jSAAgChj5prCoYzx6TRPz+p93f/48X3nsT21q+soOFjSamfMdsrLWv/fGVN/yyjn+lCPpjJ4n5/odc3XK1cHAdj7bl/Jhhyo+/JIn6s1B40N89Z7GiLLFO+VLgub6D8zZW8TCSiy0L4iEmpKyp617mqak1mVRWTEb7zWdij0+ZL3fIcwYxdkRZg1Xlo+3jZJ3jGW67xJtlPMAPNHfVP3WCZ5hAUXM85mTKJlcd+zBguSErdxwLoXOJfa6XJCVtS91gLeMhcXiHTNP5Pdsza4wm+V68UdiuoO3PZqSPdeqF+jMveXGxk5sXi0KGMY/PaBqalmHKkxMi11Ky3DBfEQcKo1pnANxJPBv0p61T1wpDqlqBQIFPuUtsKvUWCRj2jt7JkDTptY2QWLSibBz9v8V4fPCIMNB86mKlCJCDJkFFFBBF2orXDb7veCqDVptJ5GEGCYOUvDiAmW53HwTHrEpOVtBaZQhtDNaSSiWnJC9U8tMYVpvece8IPbb94/mK56+VpmOYsljTNFzdcnSHQNP3GQ54+UZp9aUrYBBjPJqao92V36UwZfDvS2d2Da9RyDBhlfXvKSg25t1zXlxSOfKofqidmJrE6oGnipht7RhjXWLFuK8yLSbA97ma45mdJLpYVvDq6sDdGsNgwKdf8sPv6DSdzjBwcaNLzkJZslwzHR+ID4HbpQIv64bXb7i8VdrQIFB03KsrsoLzIz56l5++UHwXMEjwPeYrJR2S40ZoBj5/obmGpuX8mOOJ4k+6oGsy0l26ewrB45UVx5N7Q5f7bfKDH/zSb/7mze/+bvHmzcvf/u0nf/kvR8fHR7/0S9Fsxu//5HAzwNFYGWxaR9ro+wQex7tFYwNRyA8+ZLHWtgc55sLdSK9pOZpo/8Obm36LCwMGKW0LLXWj5I/iuOelCpBJW1dWOF55S2u1+j1+m4hSdHT08d/8m5/94388/OCDbcCMbdv1Z5998hu/EYwOdTY/2IP9YuzBcf9mFkecHXM933GDhCBZMvShy4IIgGGYqujg9jfcTeRvm+/x7jmXNzsIvCx331yT7G4Nvs+LN9/GcRfc532FcoH6WcvtkhcXBCFtwzonK0k6PLpDqkaBstrvORx1Q5L0z1vdIwpjpH/RV8Cl5/HuGW9uZQSMgiKwmIUNF43/PJmRuAM1sNUec24c8eSM46kKxEhqU0rMP/yIxZqi5PKW0ym+z3hA03I7JwpZ5XhgjcIlPUdIl0S6vx+Nle5mk/ccGlWt5DZSSTeWKFQhm7s2GfLqimHSD5QASNZ5D5XuTCKlQcx0pBUJfLKSesN4yGKtR07Tkrk8nECnPI/RQM/OouSrix151Kbl+ladpDQmTTCw2DBMDriz3U0qh+PuPx5PmYzICwWRCwJ47xvCgEcnvLzU6ALxnBryko+e3evGSZ/GFy+V2C5NKCtqcc7QL5Fl07qIot1i4axdlu4uKsYYVXs5mHSva+YrDdi6l1q9W4/AZ77meMLxGGMoKlXS2TalsRcH3QfDIOYq38LwOKbLqmY6Io72vZy9DL3Y00e8vj7QqDdMFSS2WBP6SktFly8wbPJenwiUu32dK5Tr4ppByihlk/PVRe8j4vqbjeFmyfFkBy64ySlLJYNf5xinBzxM9yPPpmE2PjALd62rWwpuXnxK0RMwMBoQx4wHPD7lx5udD3ZPyhYZqDxpV4sQ7FrtwDwCrZYWyTTeT6KLiSD0QTMQhGzyPvt7esRkxNqRka8NJ/5+tNNZFJAVWPjxl5QloU8J1NS5oq3ikOWa0OdkxsfPmC+VkkuSCO89Zpjql68zLm90Q+5ssebVFd99f0eOw/c4npKX5LnWFaUJ+J3z/UDrG1s4nZ7/xb8IPPurf7X/1208z/64OUU24XGSJvi90kq9Jb8greSDlJvl/spvW7Kc9x4DrDKWm/3ERFGwKTCG2zXXC85mTEe0VttjpD9YUvWyk/uuo6Y51LGwZce//MvBYPAH/+AfBNNpOBxaa5vV6uRXf/Xpj340+s53vunYPdiD/TzswXH/xibVz1dvlNNXvOrWErudunHNgptCsyB30w9vt6MJTcubG6JI2Kk0rVU3HE0OuNrSXH9/S81hGyRcz++NIqqGJObyhttOYjNUBdOqJpsr6NnzSBKqmgAHJOjyeZbxgNPZvQ1VbzGBD63WBIFTPAJQ9sAtl6tp7YHzUbzhu1lez9NEuFT5gU3O5y+ZjAGijR691lPqgygkinUKpkOqlk3hABvS6gdeS9MSRcrv0dTbEtn7FoV8+A4//UpxIGKBz2Sg/JKVY7svK+pWASpxxGrds6aEAXkOYFvKhiRgtVH4wWTIJmeQ9pk2wcB0Zi1Xt4q5koFqWpIQzygV+kEf6y4FTWeB/zXL2xiOJqQJyzWvrzFwMiMKmIzetmKNYTLkBx+z2vDZc5KEtmG5oawdL41gvXyaruRt+8hZxL+Mt9P23ZnUT+467p4hDDk/1rqZ5x0oPsQhV7cMEoYpo5QXlzthmHyJiG3VDszg+5xMVfoRSxxq33Dnfu3ZXVQMMBlRlMxXPfeF0OdtcmYjVhnDIZusJzsqKq04CeWLlE2yXDPZEmmPh2Q5t0uOJvutzGwV3ERmcuQWRlGSiXNmNL4SmF9essrIKwYxoM0bsxFnR9/orfe8HUdTGiq2b0m205MJz2OyXCNPGS5VNPMwXVzXYjxXojFYlJCndQgNucPI53rO6dF+Eh12O3bumEgHbL8sUdj7ju2hVubOBFh/cU3gQahbTVVhDVXJesN4RBLx6g2zMUlEcsLxVAd529Pd5Ly+PhD6+h7DhJsFZ0cs1zv7zCgljahbLY69c37ve/2tTTqJ32Kycg5G7NZyNNmPl86OCAOeXxC50FcwSE8f6evTsYR1N3Cz6InqZcPcFFwvOD/eebk6cdz+Bu7gZw7Z5Pvf/5V/9I+yFy/qxQKIjo6Sx4/NW939B3uwX4Q9OO7f2IzhZKrkU0XF7YrJCGvZZDTtfrvYZc5HT78mxX7QTmcMEpYbLq81+S2p+sN74v2HxFtsmDIbH4DsA3WjaZjrxc42GsdkS1Xz6c7yNFJM4fkRrdW4RTLo62wHMRIGtA3cS6eloBSkxeqIwOf11a+d2y+XfuA5Gs10x09aFxyPvu3ZYy2fPu89kmGCgU1BXSlzhe8r8DQWDpwFYUDp7cyC8QiMPh1OeVF7Rmswqrzb3fMw5ZMPmC95eaUpc2HOHg0oSopKeeJXGau1fsr3OD1ik2vevRFy9JA0YRowX+EJb7rly9dMR1Q133lPJ24PxFxUO2omwCZjlGh6dZOTRPvrQVR4vmHEdZ+J4uPP2AOHZ5gM+d6HXC+4uMbzMY6YXzoKgDCgbtQ50zt3WlpxuI88FjPm8BsThTQrvAADZbmfOOzaAeOI1UYzdk/PeXm5k+8EkpjFmqMtIKzvM0yJIiKfyYjnF/dGO3XDO6eHh+LsmDDg5RuaxvUdOp7+pmW+xDNKlle48EaqWI0l8rEt85VGs+K1q2fjcXFNXTO7q3vvUuBZrvGJtSxWKgrWrQgZlmGq/ZTHE73h0cnbmuP3TGUQ7rfW8SDFEaOUVUaWa0FOUuAiC2AdGRQWa1Qqod3ShBITKJd0DwugaDuJDry5fVtEau6Rl+7++pb3xcLlLccTzaNnuUpMdDeWFWwybaEZuEV+N8Z7S03A87he8P5jLq57ti4x38fCJmM24g8+42Sq+JBvcUjd99NvP44Cn4kEmXeaSUTDe88k8pfAtavs7eTXd39PGDC3S5pSzBkkvLzC2Lc9aYeG/zrzgmD43nvf5MoHe7BfnD047l9nghmtt0jBRBjy8kY9v9Zyu9DNyDiGkCTiZs50eABEKAgHkfOIAgbJ/kYmeNBHxxQln351GC4pZr+OwOQ+O5nRtCw3RFtMGkXFdMjpEW9u9guUYcB0xO2SwCcvSCJ8Q2N5csLtkrolDPB9sJQ14wHvnu+cN6IM1cGCrVWYePcUR+Pey/Q80c35+Lr4nX9bPh77BPsZ0LLmv3gvOBp+W8d9IwAkt8ULk6bxuC2Vs6yqaH1GqVKmCLhImD13DmZDXWu36GhAlvPvf0IQaMpTyH+m496JCQNOjzi948Vuw6g+/WoHbSnolySirFisiQPShDTiatEnojAETif8x1/wyftEoQYe3QhtMyCJDRIw2hHoe8ps3ZmFrFDhkv9UFkc8PlH/Mg5Y58QhFgrp+XNyiRKQSD1E4pD7vMbmnvLUaMBXFwQ+dXvA8er0bozh8obzY4xRAqjPXqggg4GmZTrmT3/MpuB63t9VWXN2xMlMJbduF4cQBZai3CH+3zbPcDzF93l+wXECjpZbEupJRJbTeKqBsB0z0IClFQhBqTAqz2OTs87UB80rSgfdEZPg3HdpCIEZtK1uFO0h1rzAJ004nhyOl95uxvD0MRdXHCTUK0uePtaHenTMcs3JlHZC23J1q1D7ulYIimCxZMSMry67DK88jN2iZDGG9YY03k+in87I7jQbdHaQAnJ7HN5SAq0q3RWFNsrsCgwZQ1kyTLXJ/i2Rz8VNn3S4a1KG/e4HXM+5XmiLlLUUJUXJeEhZa/9rm3NxzTtnh9tyflaLAur6sMyw2PGUsxnXniv9GZ2vqubjZ/eGIv5bGdI6E9WqvVnr/l8SqhQaKK+RMXiO77gsd4LtB3uw/+ztwXF/q602/PQFfqAUY43laMLxRDtdZDdcbdSVN64nUnRbopDPX/G9D3ZAoos1X74mCvSIFd3sd88VNrpnUUhTwz2Oe9N802L0nmUFixXXC9qGVaNp8scnnEwZDdQ7uZtzikLOjihK1e8MAsKQJGY8wJqeuTmNd/CyYsYwGXHzQpuHNjl5RWD0KC1q7avb3j0D//h88Bf/XPS//n5xPt1xObPCXi7b/+bP3x/PfK3VzT7m3hgVz1uuleCyg/qsMqKAMFTccFPvkAYiXIQhZckm53gL0RSGFBU/fcF7j38G0NTB+QwClcw0Hr53h5oTvWdBCd8seHTQFLl0AAAgAElEQVSi8kDb5fWdZJVTx5SlK/2I2+OTl3z09Nv4YT9fkwaD61vShCQmL8lyddHkP3FMEhEFtOAZ4lCp+u+atQoDu2uBz3uP+eKVYtO3TfDoPevrVrfuaMCf/pi8pKoBokC/fDxkNqIotfcjifphVLLtpTouYm1LVvDhu/dio+Xmv3y1v4q6/G4cKUX63d1AXDTfJwoYpthW/UItExlMpdSfTaseUhgoENmYfjS6p67bw6vCQ0lUvoVNR5SVUu9v4+uqitmkZ9qZjri41vfU8/vHDwLCRtW+sly1RUEB7h60xi0Jg9mi8zcuJb+dRI8jlplG43etbN6WSRmmvHxDcI9XXVREgYLy60NdRvLo8hRvc6bfmtmWiF06TGZjpaJvLS/fcDLdWd7CGvzyjfb8/DEtCDidscoO55LKmtmYIOD8mOmYLNf9qtNY+BamjLEeQFPvf4m1/SYf+IQ+Wa1YGpEfkbbUJOb86OtlDR7swf5zsgfH/X67WfDqap/SLsv5o1s+eoe64fIGK0wdzpMIA5U7ETB07LHO+oNnvuLV1U6yRDpjXl/TtKpFsm3G8MG7fPFqn7NF76TgvSc/80MJg8Qg2boNS15pZrfL4B40QZBbmK8YJni+9vRUNefH2hx5nw1Tnj3h8xesM6LQjVJL3XA6JfC5vOmR6M6++04wSc1PXtW//2UVBaa1Nivtf/W95L97FkTBHyNBYu0B0mggjfFgvnacZQ60GoYMYqoK32BCykrxsm1D67yldU7g8+aW2XjHs0ljfvqC7314bx5u3+5P9Ql1hrnjhYttckYDfI83t5wekcbUFdZ5QoPEeTMA1HV/VCcxxicOiCPl1I8ixvfj9b+51Q2LtRsuiCPGw5+5RhSFHM9YrRU2kMZc3erp6xnKmtGWGmXlqzzq3felrHl6P7R3POSDd7i8YbHSxl9RrolDDdH7RthdTnTRa9yz+zrRPY/HJwwSNhlXtxq4Pjrh2eO3ee1AUR6YDt+jbbSd2gPPV0QBTvBVPLO8wjO6PLJyn2NETOBSoj/lGY4n3MxVY0gRgEYJRo/Gh90sa789bNoY5SCX2Mk4Bpj3duWHo5AP3+XT59rSMEyV+LJpGI80YBN6IoljA6O6ob6n72mn17N923ZXNWw85KsLgjtMpgjGevI2xIUQiL25OXBNUXI0IZPm4JC6PDgQQA/7uc/ejkjZXqLdOry4Vhnmu5ZEfP6CH378c0g5H0+5vGWQ7Bf36prJsHeO4/BtiflvbsOUqwWpcLixn0+pt8ghjFGdhNGA1QadbauCEIH/c3j2B3uwP0F7cNzvsaLkxeVhbopRyh99QdMSBVQNrcODSnOhhciJ6pktpoiq5quLwy2AccjFFaP0wHY/GvD0EV++JI715JYya1HxnWdfc9jftU3O89f79yDxxs2cMOBoov9yn5UVyzWzUV/XloLjzUIh0W8xoYZ49UahxgZ8v0eBRyHPL+46dk+O/CdH/p/7KBQhkXHqBX/8rqrAp7GH134ccxKCJU30yF+sNcgJI5oNUUDo07aUNdYjRInJ5BGMYb5SFnYxySqJvOs3sUfHLNYHfCCDsmcY87YACZQMPo74+D0+fa4JLc9TZmugafb7aE2raPvZmMWaF5d4hrblZMYo/RaccQDLNV+8JIr6c1GCxo+fvS1nedBOZ9iWxVoFKWcTlms8qOodkJWFsuCT9/npC+It9s+2JS81AfkWE/D69YKqwvOU7FIQZU3DyQwDj9+6wr+hiRPz6ER9629izSEMj+cxSPsO1CAkwqnPGjCkkfLkiLUtq10WDmMIff174PfKXIHP8VTZKoVdtKnxPab3NBaLn/2zbkd7Nhnxw4+pGyVXPZjXj0JlVr2akxdEIUnMdITvEQdcLzTAENSEdVG38s9YrN1plRG8e17vLMjA56On/OS5kjB2VlZMhl/P4nU8wRheXhCGGg80DVXFk3PikC8zgNAjb+HOSEoUMUy5XrxNY/XRMavsnq4nYfTaPUesfRu6RiBnRXUvWKWzstKoL7zDCSMWBnz3fa5unWiJ65D+2rTOt7NhyulUCzXsEtdWzU6hrKxYZ3q6JTFNo233Alp7dcVk9MddvQ/2YH+C9rBY7zGRvrvP8oLxUIGVOyb6SmjWQc4zsXX2tlSNCDwdvGAy5JMPWG0oSu2TSyLNrf6stlhvMTpbqpqyUv0Oa1nlfOIzHvLOKTcr7jrI1nKzVJzM/v0H3CwZpl+DCanqey8whiggyw9eMIy94R8DGrNvSUx9hzK/M2s5meouLyb4Gc8wHbFYKemybP3S/5TXfQQSBtwud1BMvq/MLd/ExgMubw7UWKQ5NY2UHu6udTT5klkE0piPn3G75GYODgYq2rTbK01w2IOE+YqvLkjiHSKRxYrjcocj6JvYOuPLV46VyJn0lv3kOZ+897OBcHyPRyfEEV9duLZdHyyziUIaeqLJpwwSvv8Ry132z3fOv94vwdGwCDOpmDH4Bs/jas4w+RrJ+p/J3t7IePD6u5ZEbDLXk2edxs0uLiiNqWolgTmwaTjlYwNZvlVgNBjDDz7SqwKfxZrLmwPuJlDVvHv+c0hbyuDfZ5ucT58rx+vJFGtZZ8qoM0gIAs6OKUtWmQL6PY8ip6hpLTRKhrPtPgrt/d0k+iDhex9wu+T1lV5/NGY2PgxovPsIxxPGA7JcMVRhQJroplHXEBGGBL7ikbbBSEJTOBl9DY3mZMSb28Nl2KblZLb/cjXtvV6+3rO3U467a+uM5ZrrJb471E5n+yzsYgLROZooVMzzSKJfoE98OsMzSlrVNBhfATDT8c72XlT9FHsGb/d+BF/3cwH6P9iD/YnYg+N+j9X3k4KJYogwAa82By6oGu0hE54Q/UfnNkk+bG/P9d+6dXa58G9hvUaJ4c2t+mTSyJ+XKsAp1jR8/pLHp0yGvHxzoLQqhF97h19nsv293XG/mr+trcqYrzk/fl4W+Dw55/L6QKRkLXnO5J3+XxRZmwLEoTbpSgbUtvgeVU0a7oyV76uQp5hkAb+hJTFPTnl1tc+tbgxVpQnmu9/WtKSdKPpW7jMR7d4JVcX1gtV6XwarrlluMB7/709Ybfj/2rv3IMnK+v7jn3Pre093z33vOwsrGqGoEOAX5KJWMKGgNFKF0VBomT+MAbXKSqjEpKJWQSqVRCqJpVVoYYhEohaSqiSgSCQhQBE1sJGyRNEFd9n77lx7Znr6fs7vj3Pm3t0zOzvT3Wd4v/4aZmb7PDOcOefTz/k+3yebXrk/VzSiyWlZVtAzZD38ovl4kyVl8aimZjTYu95X8/ktJnI9cueLWEqVpo0mrVXdP9fpyEllUyqUVC4vW+jpT9n2JNeV/reC30Jn9bsdv+n1xHTw1iXYOMxVLLKYMv1dP4Ot05bzPKUTijoqllTyy048yVOtqkxae4aWHTGbVqWq/Oyy3h3++/9m+45tolpNR04uu7z4Dz8XdiaKRSRDrqed/TL8FZC2rLhqc4qYciwVK8vya7UWdE9vOInu2BrIqT8bdPs+39lix5az6gmbYWjfTp04I9sKum+VK/P3Ak81N9gLzHWbVtj7YhHtGgzeY6/4iVIJ9a/6cdZ8P2V4rb7Hfz+fiAbtPn1+I/mDextcQv1njJvVrKY1w1BfVj0pzc5pfFLluhxr2fkpBRtj5ZrvEWuawVssICQI7k2MNVqg6fMnWT1PiZhcT/nZ+YVcXrDvtze/PXulFtzpXU+zcxqdCJbFeJ4S8SU7vCyZJd1EpXIwSea/eC69uAtjqaJSeVV7BEMRR6OTijo6sFtHTioaXTLv7qlYVtRp+iDCX9W6RlRq+TO2s86wt0euq3OTii3sGOqpWle5ooP7lv1mIo72Duv42WCKy1+ke3YiWJ+QiMmxNVdStbr4A/g9RhYyj1tv8PiiBX9fwPxscGr5mWywT4O9OnFWyVhQILFwz3ZdRSPBDJPnBh1IlvKLSpNxTc3o5GiwNtrzgm1x/Q7KhaLiMZUrKhTVs3xKPuLo5Dll02vM2y2o1jQ5s+w2v5RlanRyg+uqpaCeWxttNNlCqRxU9aRickxV64sPoxIx9SSUn9WeTTva+Yk46s1ortG6W9tWb4+ScVVrmppRJCJr+R5AtqlMUoYkc9nfmOsFC2pNQ8mEIjUVisomZZqKN9qTy69E908G/xflearVtWtI2XVMRV8gf9fblQzFY4o4mimqLxvUuPsXqIGsihXV68oUNTapZDx4Rurvxet6Gsopl1ljEt1/3rKJ0gntGtLxM3Jsea7suFxX9boikeBK4jc8WLM4LZNSxFa+oPGp4K+y7mrnoLKpRtt9WGusG657TZ+A+fu4re7r4pdpTc5oqLfzBeL+xFYipsPHZDrLxuNv2NSf3VjnZKA7EdybaNUUzJBnBGE9HZe8+d1D5ydmKjVJcj1lU8EWqqMTmi3KXvIIvlrVXGmxGNprvpXpxkwXgm3MF566Bts9msGeOM0aXccjmi1qR78u2aepWZ0eC96T9OcUcVo1SluP/qxK5aYJvVnDii3Sn1Uyrtk5ua5Gp9SfVS6qdKLB/4h0Ugd2a3pWoxNBu2LPVTq9WB7jd8lcjMvGsrco1VrjZiYtJONKxDSQm1814QRFDpapoydlWapWFYnIc1V3lYwHYcXzVCg3Lecw5vsil8qqVFWuqFTRcF/w/9dfNOy3n58uKGsuC38RW+XKemvTa/U14o5pLnsi0SUWH7IZikYVne+YudhSxt9ecbNLddept0fjU4pHV56f/ooFv0llKqEz43Lmv8F1Va0pk1ZfRjMFnRxVrSbZwWIJv+2sMb9Ex7G1Y6BBr9Kl/FMom1a5Ol9JL9Xqmi3Ktpruv7spzow3nUnxqwcjzrIKE8sKHu5lUurPBouki2XtGpTjqCdx3n+Sm6UnqTft00ReJ84qYsuJBKuu/TdCxbJ2D63rMhiPKR7TQC7oUbtimnmFXYOamGq8s6nnKpdu+sc406JnvKGpafUkz6Nn/5aKRvTmkfkCJ0MyVHc1mNOuIU3ParawcvXqgoYdToEu1mX3zu7hb7bS8EpnGnJr818ylIhpPB9sJuqLR1SrKZUIHsKOTmh6TrGoypUlu8cbcmzlZ9WbkWWqUtPA5l3+imWdOLuyCNJ/suwvNWv4JiHYJtPQRF4DuaC9V382WCtmGJopqFBqWOMaWP2UdoVELFhiuJo/e3e+yxYv0EJLkDVrKmIRxXrVnw3qhcamVFrSFyLoZTG/w9HSRYd1V9n0Ru5t/s14xQ01ldBbLtJcUdMFnZuQ4ygTkWUH7x7LFY3sWuMhtWUG216eHl1sLONq2bsp21a5suzQa1bBrhp9qy96LR/Nd0yj1Z/Lvt7RQUccXbxHE9PK++tP5ie8e3vUnw2G2ptRMq7ZYrBJgt9Vxk/nvRnlenR6VFOzweLCFT9OqbzeyiLDUCyiak0T00GHH79BZ62mPcOLTbQ2kdtobe5SltlqF6eIE1yadq7a5acj/ELw3owm8hrPB+16XFe5tIbOZ+8qSZYpax1FKZmUyhUVSisf/bmu5pq/1ZeW9SBazbFVrnRLcJdkW+rPBk1X/TpVfzLFb0XV7K1apda0rg/oSgT3JvymYMlGjaJMyVqyrN6yNJBTqaLZgmTIdTWQVS6jZDyY9i6WZZnyPDnWyhk721K5olhEmfR5tPpe00xB8UazX46jckWzxcYLTxeK1/274MIPuHDhjkVVrjadm6nW1q5zTSc1V9bs3MoZDn+qaWTn5mQjfxNTv1vC5jJNRebbn8/MLati78toPB80k/arzP1h+EW0m5j5LFPppNJJDfdrpqBSOejSk40onWi1O8xSQTXL/O3KWJ5aDalYXt4I1VtvnYwW9sJsPmvYehebTnHWrChYa5HfVvN3pPK7ntdd2aZi0ZXv01qUFxuGhgdkWcrPLi8n8FSqaOfAeSSwSlW/eD14V7DAc3R6TJXqZtYv+YwmW94uHtprOp/atfz43pdVtTbfSnjL+hJapgZyMqc0MS3HCvaHrteVSWnHQKu3+uNr7SPrbrR5/9ZZuEovSMaV7VGh0Wbh1ZoGch1buwJsCMG9CdvSRXv02gnFl2wFH6zESiqX1djU4rp1v51zLCLX01xR+3epVtcvXlc8qlhUtflmDq6rckURW9bCBdrQ9Kx6d2pgrbnq9fM8nZtofLWN2IpGVJuTayybOPd/rsx87HabtGR2bO3oDzYsXH3QcnntbSwMIyhunpiSY8u0JE+1uspVjexco5fCepTKmprV+GRQ0FKva/eQMo3qPi+Qv329tWRLV8tSf06lsvIzsiydGZMnxaLqSW3+6oXgiP4SzA0tCqzXl2VQ/wReOqfu35IXzvxa/TxWmzl20EywYcytufP1OV0mGpnf37fRV6t17Rro/LANY2VcPi+mocFeRSM6cTboJON66stoqPf8/vomppWINXgiEYtofCoo9NpE/hvjcsPe55K0Cc0oO8W22lSnYVsa6lMmpWI5eIIRizZuTbNUXzaYGmiovtkVnlvEv+9ImpxWNBJcl1xXpar6M2s/KAa6TDgvdu0Rj+qSfcrP6sxYcHlyXe0eUk8quLX723RbC0sba+pJavegDEMT+WDCslpfzAF+I5pyVfGYCkUZUiIuQxro3czCWbf5xdQwlIzL8zQzF9Toe5LrKhFTdn5fFb/bV8MaIc2v6RybWrz8eVKtqnRSuwbXdRG3TA31KpNSsaRaPVjumYxvwm9gpqDjZxWLLOtCODqpUkWDuU2e4rVMXbJP43nNFOQ4ixUy5YriMaVTMucrK2bnNDapvcMb7Ia+RVZPYfpPvZe9R60Huxsahvqz5xcvcmmNT65sBynJc1Usaf/5bxzWHpmUJk4qGVtZNuO6Kpe3pAik/QxD2bSyadXqqrtyrPPOXuWKJqebVrVFIpopbH75RDzadGWO5ymbZtJ0XWLR8yvujziaKza9eLa/uHHDPE+xiBKxYJGVbSkZ045+imQQRgT3lhxb/Vn1ZeS6krEsXPZllIoHe8WP5ZctbZydU74QzMcvX6a4WLi80A6v2R7RG2aay3bwXsEwFIloT48Kc0HDu6XTxpKqNe0dbvXPB3KLazqDTTp7Gq/pbMFvCbKJyhUdO9Ng1tC/8YyZGjrP/oNrijga7lMyrrmixvLqz6hUDnbwXsqvKT92Rhft6aJs4dhyl9cERxzFIsEeurXaYqM6f+f5dKrVG8LVohEd2KPXjitiy5rvMl6pKpPWrqHuXQqWiGn/Tv3ypKKOHEve/LCzae0Z7sbyngux4bnecqXVJcs0NDp13o0415RJqVRWYVWI9Dvb7ujf5MPBl0nq9JiSsQaT7q6rXE/H1viel0JRR04Ff9TRiOSp6mo8v5nlqUAbEdzXwTAa37OjEQ1EJGl4+W2jtGRhn2XJ9ZbVpZjGYktm19XgFtSD9rVs3lKvazCnSWtZlbavUlUmtXbFy8LD+uGuuV9OF5rGYsvS+JRy6c1vWWMYwS6Yw/3yPL38WtN6g3hM+RnFNjvNbJhparBP07OLJ7ZhKJmQWdLUjFzJcYJqmURMvT2aLsh1NdR7Htk9HtVbL1KhqFIl2NQwHl1sY9K1knH9ygHNFVWqBO0mYmEYdju53hq/Db/j7Sb+xup1uV7Q53R0MuigYki1unpSGu4PR3wMI9vWyE4dPaV4bHnP+LpKZe1pPsXTPcoVHT2l1NLHaIYcS05cx85oZFdoHhoA8wjuW6C2pDzGMhWLBB27fEu34ylXtmSuKBFbnPJfoe6qN6NoRIO9chydGQ32pnalWk27BpVJhzKjnBlf7JGymr9fz5b2miyWW60tMw2NTgY9+7pELq2zY4qvKFIy5Diq1YPO3Au9kkypMKdJR33N9zFZzW9QGLpprYXlv2jIX2rfwprJfp38vVFn5jQ5HTy6zPVouD9Y/y0pGlm7ShsXKBnXwb2amtG5SVmGPKnuateAMumOtUY9L1Mziq8qfvPFo8rPENwROgT3LeDf2BYaJMdjwVrMxeyuYPubwd4tqbHztxrJz66Mqv5uFPuGJck01ZdRLq1yNaiC2NI2zFut9cjNre9+sGYliWGo3k0Ng21bl4xoPK/JvOz5NtL5GaWSSqxqFu5//5kx9fYs+1UXiioUgxjnSYmYUokOt17BVotFVa01fRvsuhrepCdL4/lgOc1C+VmprPys+jKb37gGLUQcDfZqIKdqLXg/H5Y7Rd3V2FTTB6GGoYlp9WebrukCuhLn6xaIOKrVFztS2ab6syqWVCgFO1aapgpF7d3RapL4QhiGBnrl2Do1Jmf+Iuv3vdozvOwi5a+X3fY8bXmaXM+drNsSrWMHC4XLlaA9XKXSqruIZapSDdrL+M2LJmcUtWUYqtRUrevsmJJxDfUxXb2d+Ut08jON406xpN1Dm3CU6YLGplbWv/mNaybyijjhXivsNxpfsb6oy/mNBMKlVlvjsYBfuUpwR6hwvm6BZFyV5TNSpqlkQrGY6nUVSzqwu/Fyn01kGurNKJtWsSzXkyFFI2HtmLYegzkVik1/pQuLCrZOxFGt+TSk56k30403ab/03H/zViprdGqN71+o8hqdDNYVVGuanA4iiCHlZzUzp6E+9WXOo4MkwsVfr5+fXfYg0fVULGnfrs35WyvMKdbkdaIRHT+tzMFNOEqbeZ6mCzp+ZrEXZ29GPclN6ISLhtbcAUBrfgPQdbovSWwDtqX9OxZLCBaYhqo1HdijVLxNjxpNU8m40gmlEts5tUtKJVRs0ubZ9ZRLb3mIdGz1Zhdz7QqVmhJd/2TDstaoXfYUlPqUKxqbkmOr7mpqWo4zvzWBIcuS6ypf0OFj57nZKsLDNDXYq6E+xaIqFDVX0mxR6YQu3qvUZmRQf4OwFvvrWpYq1U04UDv5D6n8p1KJmOIxJeMqlXXstCamOz24bcq2VrbPWqFeV2Rb3xmxHXHKbo1UQgd2a2pGUzOyTMlT3VM2reE+GsdKfol/WaWKJNmW4rELLf5OxDTUq9HJlc/W63UVy9oz1I53Sn0ZjU0qHlv5cDbo1dP1T/ZtS7kelZv0I6rXVamqXJHrqlAM7nalcrC4eSnLkltXPKrJ6e1Wi+x5KpRULAX9YaOOUokuWrfQToahTEqZlIZ6gy3bNvFPzF1rk1rTXGOb2y40Ma38rCKrin/iMZ0ZD7qMh121ptm5YGdfy1Q00uE/kNXts5ZyPfVv9hYfwNYjuG8Zfy/VvowqNUly7MZtXt6A5kr65XE5jkwzWDZaqQXFFRdy7+/tkWPp2BnZVrD/eb2u/qz27mjT0wbH1pv2aXJaE3lZlkxDrqdqTcP9yoWhV4/fBCY/u/LNT81VsaRCUam4To4GS5wTcZmu5kqNf7eeJ8vSuQn1dWWB0MZUaxqb0nRBji3TkDxNF3TyXLA77xuWaW7+g1t/5+MWNrfdZBu4rk6PNX0cEY9oegt2rWqzmYKOnVYsGuwQ4nmaKejEOR3Y1ckfLZfWmXGlYsFNYYHraq6kPZuxHgNoL4L7VvJX84RuQc+WKpb1yxNKJhbvu5Ylx9FkXq67uC/VBhiGelJ660UqV1R3g19+myd7Io6G+pTrCZqXW6bi0TDN6KTiGsjp3Lhi0cU1zZPTMkxlkosPi1xXs7OKr1XxZZih2RR9Ta6rnx9VIrbk7bchx5Id06lRmQbrcTeTbQXLN1usWgnXPEi5Kqf5H4JhaHxSQ93ULvZ8zZV0/KwSS64JhiHbVsrSL0/oTfs6dh+07WCX6/yMbEeWIddVta5MUrsGt3kFKbYpzlq0kefp1eONe+k4jiang36CF8IwOr8bS3jfrRmG+jLB9vJjk5Kh6VmlkootX9lsWTIsFYqN6xn8vkmSDG+NovkQyc8qGmnwJsTvc/L6ab31ohCnrm5jGNozFOy1tFqtpp0DIftt1+srZ3xX8N/lhrTsyvM0Pdukp76hZExTMxc0KXOB/F2uMymVKqrXgxoedlVDaBHc0Ualspzmd6aIo0IxfPv1bD/+zrgDvSrM6eRogy1pI45mZmWZqtQadFKru0Hecr2wBpHVlm6HvIJhyLFVLIe+1KGr+F1K/cKkpSpVpZPKpjs0rI0y19q1KnTFP0tVa5qYbnr+G6ZGJ9Wf7eTDN8NY3PAbCLlt8RQbYVGptUpyhqHRyTaOBi2Zhqr1xv+//MoQT4o4WlGM7LpKxIKGMwO5bVInI2k83+qrpqlarV1DeWMwDA32qj+rQlGliioVlcqaLao/q6G+8J1X/uYezXie+jLh2Ii0oXp9re3nTHpMAZuFGXe0kd+Lo7VQzzxtM67b9P+FXwQ/npdlybFkmPJc1V2l4orFJE+lknYPtne42F4MQ7keZVLzuzsbjauVQsG2NJDT9JzsRuOvVNWXafuYNpEho+XzBIOrOrBpCO5oI9uW60pNJt39R8lc37uHZcpzmz6Xi0a0b4dsS6dGZVuyI4o6MkzVaipVdNHubbUBU38m6F7akOuy+eJW2Ta7O/dlVHc1V1y2Wt3zVK0p1xPuxc2OrXrL4F73wrRGH+hu3GzQRvGIqs23F63VtWOgvQNCS/Foq/3Aq3VlUsr1qC+rmYLKVUkypGha6cR2u09Ho5qZa9r7slrbJuESW8eyNJDTpKVz47JtyZDnqlbTriFlw9AutgXbUl9GhVLj1eo1V8O9azTmB7BuBHe0kW1ruE8TeTmrsrsnlSvKvoH7YXehaETZHs0VG9cnlCvBNKG/c9P2lkmqXNZcqcGvoljR/p3hDl5oD79gprdH5WrQfCnqhLX4Z4Vcj8amGrRqcV2Vysru6NCwgG1oW1wyECK9GWXSKlXkLnm06u+3d/He7TZNG3aGof6sErGVKy/9zVMv2rV9msasyTTVl1UiHuwSoPmJ9kJRuwdphYTzYFlKxJSMKx7dJqldUsTRRXuClcT1ulwv2LU6EdOb9r6BLhTA1mPGHe1lGBrIKRnX7JzGpuRJ/Rn1pJRJhYNDdqcAABaRSURBVLipwjZmWxrsU8TRqdEgZLiuhvq0Z/gNt3eJY2u4T+mE5kqquzLU+R3dge4Ri+itF2muFLy5ta2gXTqATfUGu/WiGxiGknEl4xrq6/RQsA6mod6MejOqu5IX7Gf+huWfugBWW7i2A9gyBHcA68MjEQAAOoo7MQAAABACBHcAAAAgBAjuAAAAQAhQ4w4AWJ9KVaWKPE+GoVik6WZqAICtQXAHAKylXtfEtM5NKOLIkDypVldvj3ozb7jGoADQOZTKAABacl2NTipfUDIux5Zty7EVj6pQ1CtHVat3enwA8EZBcAcAtDQ5o5k52avuF6apRFQT+U6MCQDeiAjuAICWTo82rYexLI1Oqs6kOwC0A8EdANBctSaz5Z3CMlWptWs0APCGxqIiAEBznicZrb7BMOW6F3qIak2SbGuNNwkA8MZGcAcANGdb8lrmcrcu29rgi9frmprV6TFZpiR5nvqyyqQUi2zwBQFgWyO4AwCaM031Z1UoyWw07+55qrsbbOheq+mVo4pFlIovfrIwp9EJ7d+pVGKDAwaA7YuHkgCAlnpSKpXleQ2+VK5q304ZLWtpmhnPKxGXvXz+yDSVjOv106pRNw8AKxHcAQAtxaPaNahCSfUlNTOeq7mSBnNKb2hqvFjW5HTjWXzDUDSqfGGDowWA7YtSGQDAWvy68+mCzozLMCRPg70aHlA8usEXLJVXzrUvZRnBclUAwBIEdwDAOkQjGohoILc5r+a6jafbfYahsUkN923OsTakWveOnqufy9cNGXXPS8fM/YNWNsljagCdRHAHALSdacp1WzV/7N+kdwgbMjHjfv25uWzKTEVlmobneWcm6z/8Rfltb4leusc2NlbTDwAXjMkDAEDbxSKqNe8yWb+AFpMXrFT1vv5cYWev2RM3TNOQZBhG1DF29Fovvlp+7QzbxALoGII7AKDtYlFlUo071XieSpUNrnndDIdP1fp7TNtqMK3emzK/+1KxWms0bADYegR3AEDbGYZ6e1QoNdh1tVjW7iFFO7YH0zM/LSeijW+OhmGk4ubo9IXtFAsAG0WNOwCgE6IRXbJPk9ManZRlyjBUd5Xr0UBOyfja/3xruJ5Mo9WEetTSXIUZdwCdQXAHAHSIY2uwV31ZVauSZFlyOnxXMuR5arX21FOrdjgAsKUolQEAdJRlKhZVLNrx1C7JMIzL9ztew+J7SVKpqnScWyeAzuDqAwDAosEea6bYOLi7rlcoeb0pptwBdAbBHQCARQeGrP1DdmlVIbvn6Uzefd/b4ha1MgA6hOAOAMAi2zKuuiiyb9A+l3eLFa9aV7mqqTnv+HjtPVfGh7MdazAPAJ0vKAQAoKtEHeP/HYwcHLbP5uuVmmcYRjZp7MxZDZu7A0DbENwBAGigN232pnkuDaCLcEkCAAAAQoDgDgAAAIQAwR0AAAAIAYI7AAAAEAIEdwAAACAECO4AAABACBDcAQAAgBAguAMAAAAhQHAHAAAAQoDgDgAAAIQAwR0AAAAIAYI7AAAAEAIEdwAAACAECO4AAABACBDcAQAAgBAguAMAAAAhQHAHAAAAQoDgDgAAAIQAwR0AAAAIAYI7AAAAEAIEdwAAACAECO4AAABACBDcAQAAgBAguAMAAAAhQHAHAAAAQoDgDgAAAIQAwR0AAAAIAYI7AAAAEAIEdwAAACAECO4AAABACBDcAQAAgBAguAMAAAAhQHAHAAAAQoDgDgAAAIQAwR0AAAAIAYI7AAAAEAIEdwAAACAECO4AAABACNidHgAAYMt4nuquPE+WKZOZGgAIN4I7AGxHrqf8rE6elWnKkOqeBrJKJ5WIdXpkAIANIrgDwLbjujo3qelZpRKLnyyUNJHXzkFlUp0bGQBg43hyCgDbznheswVFnGWfNA3FYzpxVsVyh4YFALggBHcA2F7qdZ2bkN3kgWo8qulCewcEANgcBHcA2F5KFTlW06+apkYn2zgaAMCmIbgDwPZSr8toeW03DdXddo0GALBpCO4AsL2Yplyv1Td4nkyjXaMBAGwagjsAbC/RiOr1Vt/Ql5FBcAeA8CG4A8D24tjqz8ptUgxTLCudbO+AAACbg+AOANtOb0ZzpQbz7uWKBrLswQQAIcUGTACw7diW3nJAE3mdm5BtBTun1uvau0PpBHUyABBSBHcA2I4sUwM59WZUqcp1ZVuKOER2AAg1gjsAbF+WqXi004MAAGwOatwBAACAECC4AwAAACFAcAcAAABCgOAOAAAAhADBHQAAAAgBgjsAAAAQAgR3AAAAIAQI7gAAAEAIdCC4j46OTk1Ntf+4AAAAQHi1I7jfdNNNZ8+elXTy5Mlrr712eHh4cHDwxhtvPH36dBuODgAAAGwD7QjuTz75ZLFYlPRHf/RHBw4cmJ6enp2dvfzyyz/+8Y+34egAAADANmC382AvvPDCd77znWQyKelP//RPL7744nYeHQAAAAivNtW4nzp1qlarvfWtbz169Kj/mZdffnloaKg9RwcAAADCrh0z7jfccMMHPvCBc+fOxePxY8eO/dZv/dazzz773ve+96//+q/bcHQAAABgG2hHcH/mmWckVSqVY8eOjY6OSorH44899th1113XhqMDAAAA20D72kFGIpGLL774mmuukXTVVVeNjIw8/vjjbTs6AAAAEGod24Dp+9///gc+8IFOHR0AAAAIl7Z2lVnqtttuu+2221p8w4kTJ1555ZUVnzx27JjneVs5LgAAAKAbtTW4e543MzOTSqVMc+2Z/lOnTh06dGjFJ13X3bNnz9aMDgAAAOhe7Qjuc3Nzf//3f//Vr3719ddfr1QqlmWNjIzccccdn/rUp6LRaLN/dfXVV1999dUrPvnII4+MjY1t8XgBAACArtOOGve77rrr6aeffuCBB06dOlWpVM6ePfuP//iPhw4duuuuu9pwdAAAAGAbaMeM+7/+67/+9Kc/3blzp/+ffX1911133eWXXz4yMvIP//APbRgAAAAAEHbtmHEfGRl54oknVnzyu9/97t69e9twdAAAAGAbaMeM+wMPPHDbbbfdd999l112WTqdnp2dffnllycnJ//93/+9DUcHAAAAtoF2BPcrr7zy1VdffeaZZ44ePTo2NpbL5X7/93//7W9/u213rBklAAAAEC5tis62bf/Gb/yG//GDDz648DEAAACA9ejAzql/+Id/2P6DAgAAAKHWgeAOAAAA4Hx1ILjfe++97T8oAAAAEGodCO6f+MQn2n9QAAAAINQolQEAAABCgOAOAAAAhADBHQAAAAgBgjsAAAAQAgR3AAAAIAQI7gAAAEAIENwBAACAECC4AwAAACFAcAcAAABCgOAOAAAAhADBHQAAAAgBgjsAAAAQAgR3AAAAIAQI7gAAAEAIENwBAACAECC4AwAAACFAcAcAAABCgOAOAAAAhADBHQAAAAgBgjsAAAAQAgR3AAAAIAQI7gAAAEAIENwBAACAECC4AwAAACFAcAcAAABCgOAOAAAAhADBHQAAAAgBgjsAAAAQAgR3AAAAIAQI7gAAAEAIENwBAACAECC4AwAAACFAcAcAAABCgOAOAAAAhADBHQAAAAgBgjsAAAAQAgR3AAAAIAQI7gAAAEAIENwBAACAECC4AwAAACFAcAcAAABCgOAOAAAAhADBHQAAAAgBgjsAAAAQAgR3AAAAIAQI7gAAAEAIENwBAACAECC4AwAAACFAcAcAAABCgOAOAAAAhADBHQAAAAgBu9MDALCE66pak2HItmTyvhoAACwiuAPdoVrT5LTOTco2Januqj+rbFrRSKdHBgAAugLBHegCpYpePaZETKn44icLJY1NaWSXErHOjQwAAHQLnsUDnea6Ovy6kvGVtTGmoURMvzyher1DIwMAAF2E4A50WqGoqCPDaPAlw1DE0exc28cEAAC6DsEd6LRyVVbzojXHVrnaxtEAAIAuRXAHOs11ZTaabvcZhly3jaMBAABdiuAOdJppymv5DQZ/pwAAgOAOdFzEUa3W9KvVmqJOG0cDAAC6FMEd6LRkXJVq40l3z1OponSi3UMCAADdh+AOdJpl6qI9KhRX1rK7ruZKOrBLltWhkQEAgC7CBkxAF4hHdXCPJmc0PiXblAzVXeV6tHNAsWinBwcAALoCwR3oDtGIhvs0kFW1JkmWJYc/TwAAsIhkAHQTy6IwBgAANESNOwAAABACBHcAAAAgBAjuAAAAQAgQ3AEAAIAQILgDAAAAIUBwBwAAAEKA4A4AAACEAMEdAAAACAGCOwAAABACBHcAAAAgBAjuAAAAQAgQ3AEAAIAQILgDAAAAIWB4ntfpMZyHJ5988hOf+ERPT8/WHcJ13Z/+9KeWZW3dIYCtU61WHcfp9CiAjXBd1/M8Lr8IKcMw3vzmN3d6FOi8fD7//PPPDw4ObsWLhyy4t8H4+PhHP/rRRx99tNMDATbi3e9+9ze+8Y1UKtXpgQDn7ZFHHhkbG7vrrrs6PRBgI975znc+/fTTnR4FtjlKZQAAAIAQILgDAAAAIUBwBwAAAEKA4A4AAACEAMEdAAAACAGC+0qWZdm23elRABvkOI5p8neNULJtm8svwisajXZ6CNj+aAfZQKlUisVinR4FsBGcvQiver3ueR7ZHSHF5RdtQHAHAAAAQoBH6gAAAEAIENwBAACAECC4AwAAACFAcAcAAABCgOAOAAAAhADBHQAAAAgBgjsAAAAQAgT3ZV588cUrrrgil8v93u/9XrFY7PRwgMbe/va3G/Nuuukm/5MNz15OaXSVm2+++ZVXXln4z/WftJzJ6LgVZy/XYXQEwX1RrVa77bbb7rrrrp/85CfHjx//u7/7u06PCGjsyJEjzz///JEjR44cOfLQQw+pydnLKY3u8Z//+Z8f+chHnnjiiYXPrP+k5UxGZ60+e8V1GJ3iYd5TTz315je/2f/46aefPnjwYGfHAzRULpej0WitVlv6yYZnL6c0usfnPve5j33sY4lE4mc/+5n/mfWftJzJ6KzVZy/XYXQKM+6Ljh49etlll/kfX3bZZa+//rrneZ0dErDasWPH4vH4rbfeevHFF99+++0nT55Uk7OXUxrd4+677/7iF7+Yy+UWPrP+k5YzGZ21+uzlOoxOIbgvGhsbS6fT/sc9PT2VSmVmZqazQwJWGx0d3bdv35133vn4449blvX+979fTc5eTml0s/WftJzJ6DZch9EpdqcH0EVyudzs7Kz/8fT0tG3bqVSqs0MCVrvmmmteeukl/+P7778/k8mMjY01PHs5pdHN1n/Sciaj23AdRqcw477owIEDL7/8sv/xz372s/3795smvx90nRdeeOHZZ5/1P45EIpZl2bbd8OzllEY3W/9Jy5mMbsN1GJ3C2bPoHe94x+Tk5KOPPjo7O/u5z33ujjvu6PSIgAbK5fJv//ZvP/vss+Pj43/2Z392ww03ZLPZhmcvpzS62fpPWs5kdBuuw+iYzq2L7UYvvPDC5Zdf3tvb++EPf7hUKnV6OEADrut+6UtfOnjwYE9Pz6233nrq1Cn/8w3PXk5pdJVdu3Yt9OXwzuek5UxGxy09e7kOo1MMj9XNAAAAQNejVAYAAAAIAYI7AAAAEAIEdwAAACAECO4AAABACBDcAQAAgBAguAMAAAAhQHAHAAAAQoDgDgAAAIQAwR0AAAAIAYI7AAAAEAIEdwAAACAECO4AAABACBDcAQAAgBAguAMAAAAhQHAHAAAAQoDgDgAAAIQAwR0AAAAIAYI7AAAAEAIEdwAAACAECO4A0HV+/OMf/+Zv/mYmk+nr63vPe95z+PDhTXzxl1566dJLL13z21588cUrr7xyPS84NTWVzWYveFwAgDUQ3AGgu9Tr9VtuueXqq6/+0Y9+9JOf/OSSSy659dZbPc9r8zBGRkbuueeeNh8UANACwR0AusvJkydPnDjxJ3/yJwcOHNixY8df/dVfjYyM5PN5SQ888MDIyEg8Hv/1X//1n//855JeeeWVa6+99u677+7v77/uuuu+//3vX3XVVel0+pOf/KSkhx9++CMf+ciHPvShbDZ77bXX+v9kqeeee+5Xf/VXk8nkTTfddPLkyaVfOnLkyGc+8xn/ENddd9199923a9eukZGR//qv//K/4Qtf+MKePXv27Nnz4IMPtnjBhx566Prrr/c8r16vX3HFFY899tgW/u4AYFsjuANAd9m5c+ell176vve977vf/W6xWLQs67HHHstms8ePH//4xz/+0EMPHT9+/C1vecvf/u3f+t//gx/84IorrvjFL35RKpXe+973Pvroo9/73vc+//nPj46OSvrqV796zTXXHD58+Lrrrnv/+9+/dOZ+fHz81ltvveeee06cOHHxxRffcccdzYb00ksv1Wq1w4cP/87v/M6f//mfS3ruuec++9nP/vM///MPfvCDb3/72y1e8EMf+pCkr3/961/60pcOHDjw7ne/e8t+cwCwzdmdHgAAYBnbtl988cUHH3zw85///B133HHllVfee++9V1111cDAwOHDh/fu3VsoFPr7+48fP+5//44dO26//XZJN95449TU1L55/iT9r/zKr9x5552S/uIv/uIrX/nKq6++unCgxx9//B3veIefpO+7776+vr56vW5Z1uohWZZ1991327b9wQ9+8N/+7d8k/cu//MtHP/rRG264QdK999578803t3jB+++//+abbzYM43/+53+2+JcHANsZwR0AukulUvE8784777zzzjvL5fI3vvGN66+/3i9B+cpXvvLEE09kMploNJpOp/3vT6VS/ge2bQ8PDy987H8wMjLif+A4zv79+0+ePLmwkPT48eP/8R//sX//fv8/I5HIuXPnduzYsXpIw8PD/gsuvOyZM2duvPFG/+MDBw60fsFLL7304MGD/f39u3bt2oRfEAC8UVEqAwDd5Vvf+tYtt9zifxyNRj/84Q9fc801P/rRj771rW99+9vffvLJJ5966qnf/d3fXeerHTlyxP+gVqsdO3ZsaS7fsWPHu971rqNHjx49evS111773ve+t5D7VzAMY8Vndu7c+dprr604RLMXfOaZZ8bGxp5//vmXXnppncMGAKxGcAeA7vKud73r//7v/z772c8ePnz45z//+f3333/o0KF3vvOd4+PjqVQqHo+fO3fuC1/4QrFYXM+r/fjHP/7yl788Njb26U9/eufOnQcPHlz40i233PLcc8995zvfGRsb+9SnPvXJT35ydUBv5rbbbvvyl7/83HPPnTp16jOf+Yz/Dxu+YLlc/oM/+IMvfvGLf/mXf/mxj33Mdd0N/E4AACK4A0C3GRwc/N///d9Dhw5df/31V1111de+9rVHHnnk4MGDH/zgB6PR6O7du2+99dZPf/rTP/zhD7/2ta+t+Wo333zzU089deDAgf/+7//+5je/aZqLl/3h4eGHH374j//4j/ft23fo0KF/+qd/Wv8g3/a2t91zzz2333771VdfffvttyeTyWYv+Dd/8ze/9mu/dv31199xxx2u665nzACAhoz29wYGALTHww8//Pjjj3/zm9/s9EAAAJuAGXcAAAAgBAjuAAAAQAhQKgMAAACEADPuAAAAQAgQ3AEAAIAQILgDAAAAIUBwBwAAAEKA4A4AAACEAMEdAAAACAGCOwAAABACBHcAAAAgBAjuAAAAQAgQ3AEAAIAQILgDAAAAIUBwBwAAAEKA4A4AAACEAMEdAAAACAGCOwAAABAC/x9EQC93GFfK0Q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QC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694840" y="1103804"/>
            <a:ext cx="5945673" cy="72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 smtClean="0"/>
              <a:t>Sample QC: which individuals do we want to remove?</a:t>
            </a:r>
            <a:endParaRPr lang="en-GB" sz="2800" dirty="0" smtClean="0"/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493262" y="2212703"/>
            <a:ext cx="7843247" cy="1379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sz="2800" dirty="0" smtClean="0"/>
              <a:t> All the different ways in which our samples could be the wrong ones</a:t>
            </a:r>
          </a:p>
          <a:p>
            <a:pPr marL="0" indent="0" algn="ctr">
              <a:buFont typeface="Arial"/>
              <a:buNone/>
            </a:pPr>
            <a:endParaRPr lang="en-GB" sz="2800" dirty="0"/>
          </a:p>
          <a:p>
            <a:pPr marL="0" indent="0" algn="ctr">
              <a:buFont typeface="Arial"/>
              <a:buNone/>
            </a:pPr>
            <a:r>
              <a:rPr lang="en-GB" sz="2800" dirty="0" smtClean="0"/>
              <a:t> </a:t>
            </a:r>
            <a:endParaRPr lang="en-GB" sz="2800" dirty="0"/>
          </a:p>
        </p:txBody>
      </p:sp>
      <p:sp>
        <p:nvSpPr>
          <p:cNvPr id="7" name="AutoShape 2" descr="data:image/png;base64,iVBORw0KGgoAAAANSUhEUgAAA+gAAAK8CAIAAADzqQLmAAAgAElEQVR4nOzdfXRU1b0//s+Zh4QEQggMZZKIBAINSykFEQsCirRYiiYQnipdMa1IUeDK11vBH7jUWlFXbxrXvV6zLmh9AMkCKpdwSSi2ICClwq0Pl2jrvUkRQgkEyIMpDw1OZs6c3x+fmZ2dc2Ymk2QecpL3a7FYk5kz++yzzzl7f/Y+e85RNE0jAAAAAADo2SzxzgAAAAAAAHQMgTsAAAAAgAkgcAcAAAAAMAEE7gAAAAAAJoDAHQAAAADABBC4AwAAAACYAAJ3AAAAAAATQOAOAAAAAGACCNwBAAAAAEwAgTsAAAAAgAkgcAcAAAAAMAEE7gAAAAAAJoDAHQAAAADABBC4AwAAAACYAAJ3AAAAAAATQOAOAAAAAGACCNwBAAAAAEwAgTsAAAAAgAkgcAcAAAAAMAEE7gAAAAAAJoDAHQAAAADABBC4AwAAAACYAAJ3AAAAAAATQOAOAAAAAGACCNwBAAAAAEwAgTsAAAAAgAkgcAcAAAAAMAEE7gAAAAAAJoDAHQAAAADABBC4AwAAAACYAAJ3AAAAAAATQOAOAAAAAGACCNwBAAAAAEwAgTsAAAAAgAkgcAcAAAAAMAEE7gAAAAAAJoDAHQAAAADABBC4AwAAAACYAAJ3AAAAAAATQOAOAAAAAGACCNwBAAAAAEwAgTsAAAAAgAkgcAcAAAAAMAEE7gAAAAAAJoDAHQAAAADABBC4AwAAAACYAAJ3AAAAAAATQOAOAAAAAGACCNwBAAAAAEwAgTsAAAAAgAkgcAcAAAAAMAEE7gAAAAAAJoDAHQAAAADABBC4AwAAAACYAAJ3AAAAAAATQOAOAAAAAGACCNwBAAAAAEzAFu8MdE5TU1NZWZmmafHOCAAAAACAnt1uLywstFqt0UjcZCPuhw4d+uCDD+KdCwAAAACAAN58882zZ89GKXGTjbgT0bRp01asWBHvXAAAAAAA6H300UfRS9xkI+4AAAAAAH0TAncAAAAAABNA4A4AAAAAYAII3AEAAAAATACBOwAAAACACSBwBwAAAAAwAQTuAAAAAAAmgMAdAAAAAMAEELgDAAAAAJgAAncAAAAAABNA4A4AAAAAYAII3AEAAAAATACBOwAAAACACSBwBwAAAAAwAQTuAADQJ5R/fCPeWQAA6BYE7gAAeojweh/ep9izAGBqCNwBANpBhNf7yHsTexYAzAuBOwBAG0R4vY9xP2LPAoBJIXCHcKGpg16m/OMbuqMaEV7vE2wPYs+GTz5TjGcNAMQSAncICyYPmJSpd1lUMy8HIqFXF042woxmxHkU2U0z9V6OKpRM9wUM2VGwAPGCwB06hskDJmXsbnUhZIzXHg/RVwwz/A3xqXGgvctJUcjQ3xjr/GrvtXDSDF9kO9Wx391RHcHNm5zUhY9AkHdNdZ2nus4T8CMAiBkE7uYWfpvX5dYRkwdiLIIRmGhodbFd+KuI15WWEH3FYOEvH+HiOA8d91fXeY5Xt8pRCBHp/pQZg7xghSkyJj6qrvP8au81eXeI/+WFOxTwFBbv5Lgbur+bYr+7YzCCGzBA7zBq74O1XOiqXpwd8mmyvvRK72ggMP8HTASBe0/RhSYz/Davy62juaaH9sxcdUqkIicOE/k1x4u6GDH8eR2hl+9Ugxd+JzPgWso/vsFbUV3nabrmFRso8sBbKm9sdZ1HDuj5H3+diORE5JBaJ1jUzuG48eu8dpElIqptVN//3NV0zSv+Ha9u5S+GGbuLxYwdAyLKcTdQt2P32F9YC9glC7Fwd3Il79nQUbs4zHpBfRI+41UsefOPV7eKU4b8hcnH8PHqVuORE2aLE+J6Wqe+EmzJzlY4xgOyU11rgNiwPvfcc/HOQyd88cUXLS0tkydPjmMefrX32rSxiZFN01fZffI1N+o5mXbyx17iNb/QfUUQSwZLPPSSYl28IvF/iDyHWGPAPISzfJiLUfACCfZ14/I9kG58K8QO1X0qb508ssv4oPKoVNuktrRqjhQLp3+8ujXEkWw8bMSRaVxGzo8uM/LBTP7Ymg/1YHuKF+N8ymv/a53nRqtW26TeaNWI6EarxpvDn4rAQmxsbZOanKj8tc7T0qrx+44Uy/HqVv4640T4u0SUk2Hj1MTag0XtHMpc+rt3uMPKm/bXOk9yokJEtY3qeye/HjXMJqJ2t6p5VGr1aF4vuVXfP49KvHzFJ1+3uLQQxydHD2IbedXln3zNmeSonYiOX0q4cdVVe93ahUPdeLIbK4RgXwy9umALBKxeQpy/1XWev9Z5QhdUsC8SER8njhSLvEMDnkq8PB8DugM7zEqss1VQpGqnLtef8oksClnu0zZd87pVutqi2W3KjVaNTyvxdT6DcjLtv9p7TZw78vUluRLgf6J9kd+hMKrxEJ8GXFKu5QKWT7D2URwJnILIfOjTAYCVl5fPmDFj8ODB0Uhc0TSt46V6jHfffbexsXHVqlWxXKnxcmHTNe8vC1JDf+tXe6/lZNi4kRApBBzpEVUMt8pDUiw5GTaxOvE6HMGCDGM6utZLXp1YOG9yEkcMuu9yIayblxJwXSJl8adcgMHGunxVqrz2oc2UlRFsYV1quspXt5bQn0aWrhA69S2jEDM0xKdyaYjh5CH+uLPpmrfFpRGRy60l2pXhDqsuQd6P/EXxWnx6vLp1iBRAi0M6YJ51B4zYlSJLORk2MdLMfwbcUyJiEF8notpGld90q5rdqnDIK5ISkTdvrFvViMhuVYgoOVFpcWnJiYpYrPm6N9HeloL41Jhb414QUTt/kTMz3GGVMyDWPtxh5aidiLxe0jRSFCIii4XEAmJndVgaon7gfcq7Mm9os29PXUoQX2y09tednuUf3zCemNT+3NeVuTgZj1e33pmTELAc5LqCAtGdqgHrBCNjOYjqkYjuzEnQpRYsHRF7yTWYXA7yVovTR05BbJ1cS3MG5BqepBos2CYY349svSQfLcbKWbckb8gvC1LlbMuFLJ/1/OaVFi/5zym3qqUmW3RLytUOHzziNUlHlPhUXikfYDoBuliB9mOIopBPLnmNonxCHIfy1wOmg99IQAjLly/fsGFDdnZ2NBJH4B5UwHhdvNPi0v794UHBviuur4nzXFRYwdpmOXEy1IZyPaiLKkQOjbUJNy0icV3lKBoqOTwy1lC6lk8Oa3RtvzFlY27lSlMuBHnhpmvevKHNvm9lZQTsD4gMB+vYiLyJrZBzEk6dKwcZYdbR4XRRAn4rxLbIIULoZoakAWOSIjwicrk1IrJYSA55dfuFX8hlxelwChzayssYcyui/NpGVSzPeeDomUNYIl82eIF181LkEhbnjhwHcNSenKhw9CBSuNLi5UiCpGD961aNiBTFFyjzVnOo0eLSvm7VrFbyeoljd946IhrusIY4y+RDXUTtXLCaRlYrcRzTfN1raT/9kFdN/sBdI+LsKgol2n25EkUtQlLyn7zHq1tF+fP7XJj84oGb/s5vnmxOTE7wLVB73ZqUqOSM6q87ZXSBlG7H8QvOiRys8K4kf40kd+34W8HOqfKPb4iIXzBWJgHrMWPEpqseOVld2C0Wlvui4iu6mI+zJ0pe3mS5BEQHST6zBP503bwUcUmEpGpWPmbkDQ/2vrEMRQkEG/4QJ45uF5P/tDKmKZenOJbkuoJPCu7nkz9GF/1hr5fI3/NM/cdFd2KKfeBAPk44fS4ucfDIIb6unPkd+QAzRvDybg24H3WFoOti6faUnLIoH6OAO5o3TTe4htgdgkHg3iZmgbuxHhQVk+BWtU0r0sTy4hxeX3qF/DWUrtmjQGOWXE2IOlSEJnJ9x+SBw2BRl24EKFiDx98VTa/YRpFbOfYSietGc3UZEHGPWEauuEWVTUTy9Qo5audt5EFEXnv1P/rRIF+gL7de4ityjSzX6XK8LsqWDHVusKA8WPfA+C3jUJD4ltxFCdiIykEqb0iIaDjgNpIhWJcT5NcctRO1C2TJ38TygS2aW17ySouXQ1v+ui7iFyuSMyOCP271iShtgEWMSXOT79WIiCxSHjhNMaCr62qKiJ/88QT5A/RgPNJpKkJkIl+UzNEzSWE9b2NyonJnToJ8vssttBzNy1nizeRw3GYlr/9US7QrHNCzfgmKvCSzKMQRv1wOolRFvE7+aMliodRki9xvEWPtf7naz24jIkpOUDhqJ6Imt11kXnciyJc+jJ0rkrpA4uTlDpIIYeXdTYHiGA6L+bWoc3RVhziwjdVI6EqM2teE/NoYyuvGznVv6iJXeThZ7iNR+9FlxmeHOIZJuqpD/hjRONJBgUYxdIeZ8Vqu3BLphh7k4SEyVOZyEBxwv3Anlk8B0bEn6dKQVyOFyGolj0oWRX8GJV2tU/ul8OnTYhsgOqiirMSxqqr641wuSbnjzT2E741PlGtd3ZFDgQ4Y8ZE42kVbJqogan+Wyenr0pSbLfkCmqh5uLON2B1CQODeJjaBu66upPbX33U2rUgToee6eSkctTPxLXl8kaTLsiRF7XL6HHxYlLbQh2MCriVJqoB0wbTxwq4YqhS5ChjbyUOPuoFMeeiUDJdQAw7RiYpShIy6nJM0LiWH4ET0g8Ffkb8FrW7pl5ygDEmxcOwuBvDkKITLRwxbGhcQrax8bVdXZRtHbkTe5GvHxulGuuFhOVmmG9eRBxR5Pii/rxv3FcuL4EYXdclrCXat5sxlj1f6RJzomv/QEi0rUVtczsVF5Gu2ifSzO+SZJ2QI48TXOQWO0cVgs2AxpHlnToLcRRHnHccWfCKIr4tYVnQJOClP+861OOi5u6Kqvm0Xm8YfpQ2wcNQuX6nQFanuJLVbFXFsE7UNpSv+7RWrU6S1c29Bjt35/X4Jvn6UPCeBiLzt41UO9MWQp92q/GDwV/97rZ+ikEVR7Da6dMM2MNkXtZNhmFB3sotzR971RG3ZJvLFW7rrJBSIHMfI0aFcgOI1GUY0jFf2jOeIIGIpMRIstkuuqeTVMVFfcf0mqimSaioRjosOJ/lDT9GHEcEr7w65ByjS1PWEjcWl+1QeXBCxe8CRHd3FAbnDIApBnlYkypP3i64/723fpilE7d9o91G/BIV/rZF8pc7dL4WPbY89mYi8ipWLSDc2L/cB+iW0tQLcvReXp/iU4cECl1sbnW4Tu0xXaEx0bo1XAo3tqUweRZJXIQ7g9z93yQeG6KtwWjZrWzrRi923bdv2yiuvRDbNPu5b3/rW22+/Hcs1InBvE4PA3Ri1y/GN3JSK8QlRy5y57DGONzBj7E7+MI5rCtEYiP3Box0kNaX8J+chbYB+PF4MGXL8KqJ2Jlfu3JaL1otXIa7diwESrtmNMwr4hSgcuTmXYw6ussXxJcZ6dZEf+aNSt6rdP6RZVOXV/0iy26ip1UZEE9K145d9PzDS9Q1IiqV0414ktce8v7hdMU7QDD2MLfcN5N2ni06ofXsgNk0Xmoi9IycutoWk2F1cyhdXosWMagrUcuv2L0e9mn9wV44aOW4WY8+iyZTHxQXFMO1Etwd14/S+A0Br+zoFigZEREv+CMw4bV0kKPYdfypPYRfv8Gkipy/iZvL3QziGELE7f5Q2wDKk/Sx545irCOaI2kJnsbFyuy7PJVD955+I3Yna4hiithB5cIqvBJqve0WALnaQvAq5z+P1Uk5/X7ew2WO3W+lKq8WtWOUTVg5ARXdaDpiI2oJOXc/HIu138kdXTDcILYa9A04z0J1xol6S50jIFzd0Y9K6PSIHZGK/iM65btYHGaJkrqPkbeHXPK4s+pniQs3X/p8yi+pX7gPLZeV74e9P6sbjjS/kalM3uMCzz6n9yA5Js8Xk32/waZ6U0HY6yGeoaGvkX4nwodjZtp9PmZzjr//tlvs9/VKISLUlaBarl6wKaVabRUwYExWOrtoRPXBdzcylarX6WiKLhUYNsxkvBurqQ5JGguSPRD0m96VF/0o+6kjq8FD7S3ziZJfrQ9EKE1FqssV4TSMiNmzYMG/evClTpkQwzT7unnvuOXLkSCzXGNXAHbeDbEc36Y1rfLtV8XrJ6yVVJU0juafDte2Zy20/nuNalc98/hbjWqC2UW3y306r2v/Dr+RERVV9tYMctRORqpLHH45oRB7+UyNeUYtL4/85q3yviTOXPVdavO9/7hKhHifIS7pVza1qZy57WlyaaF18lbhGX7f6hkm83rZZ0W5V4y9+3aq5Vd/9N0SV5/X6FuB/Yqu9GmnU1hXR/JGcW9WutHjFzTfIH7W73Nr9Q5p5k71e+r/r/XgEkTN/9G9W3hdXWrxfXvTwRvG2yEHVlRavW9War/taenm6Ames+bqXv9t83SuKjojELb3FXc/ECxEoXGnxnrnsEbuPx3s4BZEO718RIvCmiQRFub138mvedpG4HIvUNqrHq1vf/9wlmhYenhRLcjZE6yW6UnI2+IXV6g9SlbajSyHyav4dROTVSFXJYqGvWzWPqo/aSdp3ojDF9CQ52OW1i2BIkb4eMD4Qh4fd2jYALNIRwUqiXeE0RaDDe1yEOMmJSnKiwset0j79tjxobS8s/tid/+SYNeCUVhFh8EEuh2Ka1i7yUxSyWUnxR+oipu8nxVJeLymKb0fYrKQobee1otBX17xE9NU1X8Sjqu3y3O4w1nzp8147dSOJiBpb7UR0pdXS4rXIpxhHMLwJYivIf5aJTXC5NZdbUw3XK8RZLKoy/p93ma64yDBbg9qfPtQ+ahdfFO+Ii0jV4k4j/ghe7JFgUTvn7UqLt6n9MDZJd+ORv0X+moq3mqN235ZqvnLmKlEEanL1qyso8p9TJFWeXNpyJ0rsF/GCX/Pu9npJVOZ85VYXtRNR83WvqpKqksutiZqZP+Z7JfFKxQCKKMCma17ey6KL24URO41ozIevN9w0qf+1izbXNdWW4FWsGlkU0iykWT2tV1q8YtUciIsiUog0jZqve7lmln8KIlpJj78l8nrpy4seIkpOVOQrvXyonLnsawJEpSE+kqN28lcy8tnEhcbHofguF2zzda/LrYl6hltGXX2o+c9x3zXhOg9htgzEHAL3wHSTIhLtim44XFwQJyK7VTlz2ZOcqPDJ3HzdNyIihqlIuqorIjkxvNR83SvHVbJgEQ8RqSp9Ld3Vjuv3r675Rijdqq+OJn9V7vX6ana5O8G/5BNr5xDNavU1QqJuFSM03LTIEa2IUURMYLG0VXa65kFUeWKQQ/QuLBYqb0jT/AHi+FTXpRs2u5WI6Eqrxd7PxisVLZy8IS63JjpXPLLicmtXWnw/E5QDIK/Wtgx/VzTqHC7zkqJOlwMFjnU4MqhtVEX7JAed5O8gcbKiDRCNCvkjGNHNEIUjXnPfQywvkuWji/Pf4tLEZAMiGpLSNhrNIT5HBnwQckTiG74NclB51I4bckXxFZo8kMllRdKwNBe7orQLo4MlKPIsFwL3SEWCqckW7mRyeYqLVxyy8xcT7QqHxQq1/SP/tQLuwGj+P8VAslV/i522zPBuEuOCvPc5MxaLLx1RAyTaFbtV4dTkmsGtaoNTLPJaLBaytK90Ff90ghutmkZkrAo0/z/eKIsizUL2EhGdbU3+RqLnusdy3WMhIq+3rS8kX5SQt0Ke/uSrprS2VSjtjxPRxeLM6ybMyDM0yDChTpcHcb6L6oL84ZccXosBjvc/d1H70VCRmhx/i7K1WxU+AXU5FAGxyJLF4qsQyH81RvNXfWLbRQnwHtQVi6KQxXCQ84km6hz5ZwlyB0ZknqN2gQ9yLiXRvRfb4nJrcn/b6/V1toWv/TW8qpJb1YakWLiJ4WLkPqque9ZZf71zhaP2U62t02khIqvmtpGq2hLEdvHJJQ420WW1WOhKi5cvF4sTwVdoIkl/fSWOELnfxXUjtZ/eyaXKlQZH27qBA026vkfkG2sTPSu3qokm7+tWTfQuApaARuT1+nZKsKlQAFGFwL0dueuck+ELFvkU7ZegyGN4ctRO/gvHokkQF6blmQD8RVEL82gKx5fGUZzQIyIiMuZRNB7n4BBchKTkr6O5HvfNEPD6Wl/OocutieBJhAXcEihSFc+XL7n1EuPrYhvTBljkOs7rbQubjBulm7bLla+o7ssb0ojIaqXPryQ6kzzkj9qJqMWlNV/3Wq3+mQ/tt/Hr1rYhHC4EjlE4z3KniytorsS56MTmyE0sb5Ect4n1ygNgjAMFORbhNOVJOyL+lr+oKw3xdZ61IrKkG5UXPxgg/wXfpmtezoAoT3ElXRyEmnQ131dQQXaTkbhAzJ0i3Yyg5ERluMMqTw/Qxe5K+6QYZ0aOApMTFd0EDN4i3UffG5/IGbgzJ0EOENMGWBLtCh8hVivxC4uFBqdY7FYl0a7YrG1TIKzWAPfYkbeIpCkluuG61GQL9xM4BY5CuKgHp1iM80k41hdRL3cyuQTEHmnr62pE0lRakk5M3ihOXHQGeBPOuJK+1nxRuzg8+AgUf4pt0bS2zHCniPyr4FyIs0wmqjIuHL7kIkftORk2njkQMHYXNaQ83Uj++eCVFq88qtri0ng0RN4jfKln1DCbfJzwBsoTVMQxwxmTbyciYnfyH5+aPxznQNNmbXfZU/SOxHFl8R8/vFKrta3DQ9RWgOQfodBdFpBnwMtVn65aEx11UcJcF4ndIq6H6PDQhqKQ3aqIDgD5x/gT7UrXxtoFRaG/TluhKOROTLGqrRav26q5iciSmCiaQoulbaeIf0TUL8F3JPBJxGclSeVG/n6sKBBR2YoQmTvJ8uQ6UT2K6yeKv7qTi4uJX8VwedqtSvN1r2izPP56nq+ABSsoTfPV5PJtoABiBoG7njgPq+s8cttD/kpfzH0kaaLhkBSLaBJEW8gLjE636aJ2MTQlZlsam8lwWK1tESqPmIo5hWI2rUeay8gNtojqOC6R413dACQ3WmLSodhqvuRKUtSVNsAiN0uilHyvpRccLsvjYeK6JA9k/vartP+73s+icI1MImrnUXlqH7ZqYsDMP5zDbQbPQ+A+jG9mqtbWuFqkObtcg+sGVzgzXD68jCgZ0eeRQwexCTzYKb9J7afByAeGCKl1n8rDzCR1Hjgn4rcN8o8EuJ8ghvc4kiap2ePRQT48eFKHHEBrun3UPuC2WdsNniXaFR6v4qZ0uMM3iylY7M7TQnwzs/2hD++CtAEW3bx2EWbJ/WH5oyEplrzJSevmpfA1sZwMG6+dF+AYMW2AhYs3bYBv0u1wh5UDPp67IrrcIvPGngDvHePxzHtzuMPKiXMKnGfuUYgdJB8hHGuK80UMdXPkJ0qejKO8Clmt1C9BSbT7KhYR7vChLsYd+X35/vQkxe4ichIBogjBeQEuGd7Xvrwp7foMJP2wT75nnzyRmvy/htTF7lwyfF2ITxMuW3kIIDXZwteyuJB58FjuJIsLLLzT5c3kPU5Sv0KXT9HZE7kSV074yOQfJ/iulviH0sVO5/Oa92yiXRmc4ntBRKrqO8Lbuqn+HqmcZxGR87kpj9SKnUL+6kXUGMMdvp8riOuHfPoEbC4UabiHe/5EdOayh3+tJK5zdqmp8R0GXIck2pXmEZMSW68RkdXTave22vv1Exvb4tJGDbNxbSD+EflO9uEOK/e+xFkj1+eizOXRcV2Pms9laj/iToZBEEv7H4KT/6QTZcttB0+n9LWbnI5/+L/t1/mBCsTrpSHtH+YFEDMI3APIm5wkZluKWoMrizEZNvLXNWIMSW4SRITB9fX3xieSP4bj2kq+oCzG3oh84ZRM/BnwI54Iyw2GPA9PjCn66qP2Mavu0jm/I66Dc7Bis7Y11fJP0zjs4BT4K7q2k4jcqsajnmIasSJdU5YHokRRkBT48mjKqRtJfHu7gYP7kdR4izZABC7iErao5Tl25LBDvNN2VUEhm7VtYflaB4cyYqSci8Ir/dCQ4yS5AEXcIzI5Ot3GrZcoGfFbAvGt1GSLCOl0fTxjymJ6DEu0+6ZAJLe/qYv4ivGeCW0TZiy++I+I+iUoIi4kaotdRNwmApqkBEX0MTjU5m3hGai6oXdj7M7hJheg+PFc2gALR73ifBFJ5WTYcjJsfK6NGubbNHkt4g6boskUA728JH+XT0A5EOeC4oCb/FE7f8Rfl3sCXMijhtn4WBKxrLybflmQKr4o8sBfl3exyL/IG+8RuecvdoHiH2sXU+T5B4scrIiKRYxhy2PJHNN8b3yiGIkUx+Fwh1UcaXx6WizE5yBn7HvjE/mShZxzXtJq9YXF4tASBUX+Ok03sVAudhE98wVMHnEX55EIUsWt98g/MY9HDeQTR5Qkz30XsbsYVpcHUOR88gvR2aP2sTufF7xHxPkuonPf3rG0nV/DHdY7cxJ+MLEffyS+S/7qRd4jvCJfjST1A+WBfy55cYBx/5xXpLsNIq+Fe1m6wWC5Wud7v3C8zgMTIjh2q5rV2q6X3raNoromPdEciHMhNdmiDslMaL2mKETJA+Uaj39bv25eCrd9bNQwmzgS5JuKiqvZvvGC9lE7tziiEOSemFyA3Ixyr1Wu1sQGiot7ousrNqSt/m8/u8b3Gxip/ZJLQ1FodLot2CNEAKLN+txzz8U7D53wxRdftLS0TJ48OaprKf/4hiPF0nTNKxobOUQbnGK52uJrGu++NbFFmmiek2FzpFj4X0ur9sLSVJ4Pk5yo3DE6gRPklJMTlRutmt2maBqp3rbQUExE5vhSjIjLQ7OKf6ydpBe6uliMHyj+IVWL4qvQrRZfHJlgU+S57DzMYLcqKUmWpATF6yWbVdGkAST/dUnSiBLtilejfnZlSIqFp84PSbF4NXK5NatF4TRVr6/G5xz2S1C8WttAFD83m/9xUYh/mYOtZ65Yk1P7ERF/5FYpJcniVik5UeE/bVaFuyuJdkW8lkPkBJsv816NEmz+8MhCdqvCOSTyDaVz5yfBprj9U4PsNsWZZr3+tab6hwa9GqUmW0RO7P4EnWnWG62+GbTcYg13WFtaNd4oXx/ApnAIYrW0Tc72qMSJONOsXLjnH98AACAASURBVJKceHKiwmmKnIhxo0H9fSVA7W+G0yLNc+Wosemal1PgpOw2pZ9d4VVw8XpU3/UE35xvCyXaFatFyfqGzatRq0dT/I1TarLFo5JbJf606ZrXalE8KvEVCeOtjVKTLde/9v2OUxRUP/9PRGxWJesbvr7NxJF2cUZwjCIaQkeKZdSwdqce0z26i5/Knjc5KSfTzvOF5NR+vmRg+SdfExGvSP604arXmdbu3v/LZvUXfXVHSls580xiq8V3jNn90+tzMmw5mfacTPu0sYkiD5wCr6KlVRPnhVgRVws3WrW7b0289HdvP7viVsmj+s4RRaF+CYrVoohLZ1nfsE35ZkJLq6arWG60as40q6iU+FgSd2XhA0CE+LzYxJF2fmR9cqKSOdjq1YifXX9nTgI/oH71Dwa0uDROvJ9d4Vm8mYOtaQMsvLobrZouRl/9gwFN/ufby/ImJ00bm8i/GJHvD8NBGB8Vdpsiak5d1M5npZgv4fX6zpQh/pqT0+SiEEPsORm21T8YwCudONKuyxV388Rxwsu0tGp86jnTrHycizqQS0/zz8ETnZaJI+3LZvXnXf+XWrdXI2ealU8Qm1WxWX27j4isFsWZ5ru5k9Wi8D/O6o1WbeJI+3CHtbZJ5U1rcWkDky0cZxNRol3h45NLjOsiq0UhIlF6JN01WMwgJ/9cx7QBFrf/Giyfd8mJbQXODY3v8peFNI2SEhSbVUlNtrSqGvmbFRFMi6tnRDRqmI3Xa7cptpSBCcn93P7DTxwhorTdqnbmssoVoyPFwj0uh392X06GjUvArdLAZIuodkSLI45heZ86/D/Z5zrWmWa92qINTPYVCzdbqv9HIHxOqV7ql9B2Lyyuw/kg16T7NSntf+AhmmBxexzyX63NdtpyDM9SjKBDhw6NHTv2pptuilL6fdDWrVt/8pOfxHKN5eXlM2bMGDx4cDQSx+0gAzM+NlUQt+oT89vkx7wHfECPMX35dpNkuOOkmH3LrT5f7iTDfdzkW3HLFwpFmyd+1y+nyV+Rny4hT8lItCvyMJ64a6QcP5F/sql8QVy8lu8aIT+wk/wXN+UnEcqP2BDJkvTL3RzDo0DltST770Anr9Qt3UpZ3DhSHgIXebO0fwyQmE7KC4gZt25V4ziSpDisqf0943Uxje4G8NT+OUfyBpL/Xu+6By3pvk6Gu+bLdxSl9s9pamr/XCq5GIdID9+RS0P0B8QNknnATPdMTWo/e4FLhtqT05eJNAXdU2l1j4XXPQMr9FPcRQrBzjtxB33xeMVqw8OG5QzongsmyKFJiAyEeGynjIvaOOpM/mM72BMGxEZR++BY/tR4k1P5oxBPbZPfNz7Wt7r9w011WdI99FSXAd3565ZuEykCd2MpcQzXFOjxz8b1Gssq4MOqZcZHNcnk+3x3+NxrsfvEbZd0tQpJvW5+EITul5e6GpjJz6tiXICiEnP7b+MrHgsgc7e/nyn5fzUr1366J2DIx6RYUr4X8BDpKSIkXeJgxsNA95Q6cVDJ2yVX4/ITLYwPjZZbB64/Rf0m30aWLzXIc5NapMd1ibNPvm0r+X+mbG9/m2Px6xHOWFQnyeB2kBHXy24HicA9qICxu+75ILqFQ5zMoVsLUVcamyhxr/dk6UmBHDDxfUXk34kStc3MtkiPWrQb7issVt3S/s61dv/TcKh95SjHkfIFXLnVMb7J90yQLzqL9k/3HG/5WXfGtjlgy9okPRpQvm+afIlZzrbu8RziZufiWfe6bZE7FboZF6K14DeNQVWwpzY2tX/2oe65rbrn9QbsD+g6PAGDs4AhvrxMjuFhq8ZtFJu2vvTKEMMzieRwRI4ncgI9XopxFyvYGSRKoLNnVkDBHmZOhpDCuDrjM3EDPhsozGzo9pHu2ezG+5Sz0N0D4zbKEbYxqyF6EboonAIVuPHADvgV6ihENsbu8vGju++hXLOJ4L7DqF0n2HORdZup68UZS9JYSrp0dH08+ZySKxz5iznSc990J6NuMbGN8rrEYSnf0bz5uldcBJPPUHmARu5s1zaqnCtRm3GWxMO/5VNYrmwDVim68FouLn4ism7T5A3RjeAEvD96wJM6YJ9TPpbkx2KQoYMhnuIkblZD/keXiK2WmwbxjGdjTiIIgXvEIXCPp1gG7mRosbrQcgdLTaZrz/hNXTUnngZP/sF+cRt4km5x3eJ/Vqh4EAlJNbg81h5MS/vHdoiN5ThsSPunk4pv6eZismAPbQ3Y6otC0C0jmhO5cZVHT+VibDI87cgYdemGiIyNkDFcJqmNkcuEDJGBLvI2htcB4x6Zrm0W7xtLgzoaiDJunS4dXTCny5u8afLzgGW6na7ba8YGj0LGQJESImpnnVp7iBHlzn7d+F25b6DrZHYtkyH2uPGgCparYOmH6MAE63Hp6E5z3QnbJD0eWNRdcggVLHvdP5x03ZWAF2RCf1c+6+XhZHlJuXrXlZ5ctiHGiXR9JL7Yq+sCUaDbFOouBcg1UsBrWbpTWL74o1syxLXlYF8ROH15z4ZuZ4N1EcWnuj6AceCDNzZgw8GPmpaf0BSiCo0qBO4Rh8A9nmIcuJPh6jl177wNcck72MV0MtSMuuFqcalRBNYkjdbzF3URfMAHHA4xPCjb2BJzn0HONr+Qr7zLayTDgG7ASpmbHwoUPuoyYPxuh1FaMGICRugUjPsrnHHQMHdoiBTkVYc/8iqvIkQTS8FDvWDr0sXuulaND0IRAciJ6xrmEKuIoDBH3DubZnd67KG7atQ+1IjgFQYKGT+FvyJ5QmCYXw8Wu+v61cGm+sjDASHO0+gdTuHvcR5VCTgUrbv6F2z/Gq9Ahri6a6w8+SzTXS5g8jxD4yW4Dq8SB7smo/t66L0TYtDKeER1eL50mOeAKw1xKU80QLrOc4hsRFWHgfuSJUtOf/Zn4+2F3Kpn6vdmbd68ubNrrKqqmj9/flVVVafzGisOh6OpqUn82b9//+vXr4f/dQTu8RT7wJ2i32DLuhAm8mA8Sa1gwAZAxPfGsWcKNHU7xHVhWbBLzCxYCx1wlDqcscCA+yJgZa2LekNHcsEmvYRuMoPRtcGhtyhECuEsKZYPuJYOh3s7lTcRu+tm+wTcs7EPs3S6GafGku5sjewFvRC93PBX1OWOUMDeo3GSj/xaNxyQE3w+fYdrjw1Rg8kTTuRBdN0cttC/1jBeVeswA9xtME4aCTZ+L4R5MSF0lUshDw8K1KixGAxmG2vyYFskLmjLRRevo6vDwP3ee+/97f/3vN2m36GXm7/6fzvf2rlzZ2fXaIrAfdeuXRMnThTvDBo0KPyv97LAHbeD7Fg329HwIxjxjvFF6LzJt7Xmd8QXRc14Z05CToZNbjNypHtgizd/WZAaYr3G9+UKLm9yklidWFeO/3ZsIaJ2CtSoUNjtdN7kJF2JdaokRZQcLJHQaw+Yn+58vVNLGpcP+DpYuXVqjXxsGMei5H0nt5TVdR5dRy6WDWF3yj/G5JLsciY73MXU+T3OQodl4QRtuj/5hBWnre5/ubpYNy8lRJ57wg6VazCuSUTMbaz6+NzpsMTkUgonD8ZSEqsmf+vQtSlSwfIQft6CrS7gSE2XL5+GXqmxg2FckWgZRVn1hKMrGkpLS3/6058WFhYOGjRo2rRp1dXV/L6maS+88MKwYcOysrIOHz7Mbx47dmzixIn9+/efM2fOhQsXiKiqqmr69OnFxcWZmZkjR44US5aVleXk5KSmpi5cuLChoUFeo8fjWblyZVpamsPh2LhxY7CUt27dOmPGDE3TVFW97bbbKioqdDlPSUkZJIlaCZkAAveo0NUL4cTuxjapUxWHMVgMlqD8fo50D2zyV16h1xs6HhJtRpjBa2fXFY4ufMs4wh2RWrtrcVJ31hWwwEOsOti3gvllQarcqgU8sPnN8o9v6Ab8Yt8QxrL8u6mzOyJEIsH+DLaiDqOlbp6k4XSejXVIsOXDH9SIAWPRBRvQlSP4GOTcOAYR1T5P+HuWX4SYSRil2N2YcuhRoZ5wdEXPli1bpk6deurUqenTp//whz/kaRenTp2yWq1nz55dvnz5z3/+cyJqamrKz89//vnnz58/P3r06IKCAv56ZWWlx+M5derUkiVLnn76aSKqqalZtmxZSUlJTU3NwIEDH3vsMXl1e/bsOXLkyMmTJw8ePPjiiy+ePn06YMqFhYVEtH379s2bN48aNSo3NzfGxWIiCNwjL0Q0YxSRBltOKuA7wWptrtDF4FYXVtRhpNhhbRhs23tH1RnB/RvmuqL9LbF/QzSx8o8WiKi6zhOvvRnL8u+myFYCYcZSopfVqbyJaylh5rkLwxCh898TdmiwQgsdu8cs5yGC9WjkIcy6nd8J0dZEqXzCbJRNVF10xy233LJy5cqhQ4e+8MILtbW1X375JRGlpKSsW7cuKSlpwYIFzc3NRLRv376ZM2fm5uampaUVFxd/9NFHqqoSkdVqXbt2bXJy8oMPPvjVV18R0d69e+fPnz979uzBgwcXFRWVlZWpqiqv0e1219fXT5gw4fz588OHDw+YsqIomzZt2rBhQ1FR0SuvvGLM9syZM8Vw+/bt22NRUj0VAvcIC9EExmXWbzjXOvMmJ4UftYuvUGea7dALdzgwHxGdykBs1tsrGX/n0OH0AFn0htz6iPDjWrmow4/ddfu3bwrnKI1NtdYpUe3zhDmoH6I5iGXUHuyjuO+jGBg5ciS/sNvtWVlZPFPF6XTabDYisvgfFlNbW3vgwIGsrKysrKyxY8cmJCTU19fLS9r8k+wvXbqUlZXFr4cOHZqQkCDPllmwYMFTTz21YsWKjIyMzZs3q6oaLOVx48aNGTNmypQpmZmZxmxv37690i8vLy8qRWMSCNyhizo7hBb+AjFrWqK9ut4tYLkFu+cghRfrhDkADN0XbJpHCHmTk3S/dOyze6qzk0NCf6XX6NSgflRn70AINTU1/MLj8Zw7dy49PZ2IFEV/j5r09PTZs2efPXv27Nmzp0+fPnjwoNPpDLik0+n829/+xq8bGhpcLpfD4RCfnjlzZtasWZWVlX/6058qKirefPPNYCkfPXq0sbHxww8/rKysNGY7IyMjy2/AgAGRKQtzQuAeYfEa1u0JOjWAZxSby5RoLSIoYOmFuA9maN08fiB8oad5hPiW7teWHX6lF+vU5JC+U890alA/Nr9Y6H2NclJS0pRVD92+olD37961/5SU1PEWff7556+99lpjY+MzzzyTkZExZsyYgIvdd999x44d279/f2Nj4/r16x9//HFjyM5yc3PLysoOHTrU3Ny8du3a/Px8m3THm/Ly8qVLl16+fFlVVZfLlZSUFDBll8v16KOPlpSUvPTSS6tXr/Z69c8iAAGBe+T1zWFdeay0y+OmMZ4L3ut3SmSFc4PFLs9e7cIAMERDhzF9DG4GYhadmhwCAcXmFwu9rFHeu3fvp9X/90n1/+r+ffblX99+++0Ovz537tz3339/1KhRH3zwwc6dO8XcGB2n01laWvrkk0+OGDHi008/feedd4IlmJ2d/dZbb61atWrEiBFXr14tKSmRP33kkUfS09Ozs7Nvv/32qVOnFhYWBky5qKho0qRJM2bMKCgo8Hq927Zt62Sp9CG4j3t3Bbvldvj3Yu8F5I0N84E+YC7B7m0vfyo+6uzM0S7fJhy6rAs/uYn7vfl7pvBvuN6dr0D3maVRjuqTU0tLS/ft29eFe72bGu7jDm1CDC33nWFdXdRO7X++1mdH43qTDiex5AW/lZDxzxCJd/ZT6LIujEH2smHLSOnsmHGHj/iAKOk7jTL0bgjcu66z0UyvZIzaja/RPpla1yaxhN9GdiFYhIjowu89OvsVnPs6YT7iA6KkLzTK0OshcO8iTMml4FF7sHfAdLr2K0YWfhuJycHx0oUxyPC/gnsE6XTqER8A0VBQUNDX5sn0Pgjcu6I70UxvIrfcxp+siXcQfplULCex9MCbXvcRXRiDDOcruEeQThce8QEAYNTFG7f1ZR1GM30q4MibnCTfbkJ3m2dC+GVm8s4N+Gn0VofDxtQCXpDEPgWIiC1btpw4cSLgR9/73vcWL17c2QSrqqrmz59fVVXV7axFxaVLl9LT0x966KG33npLvLlq1apNmzbV1NSIZz/1HRhx7zRMydUxjrsjau81YjyJpa/d9LpXwgXJgHrf3cQhXrZv396cvvxK5iO6f5dTF+/evTveuYsKm8323nvvud1u/tPr9VZUVCQmJsY3V/GCwL0rMCVXMN7XTNzJuw+WRq8U40ksOGxMLWB0Xl3nwS9eCLflgchJGXJziiNL92/AkOEdfrG0tPSnP/1pYWHhoEGDpk2bVl1dze9rmvbCCy8MGzYsKyvr8OHD/OaxY8cmTpzYv3//OXPmXLhwgYiqqqqmT59eXFycmZk5cuRIsWRZWVlOTk5qaurChQsbGhrkNXo8npUrV6alpTkcjo0bNwZLeevWrTNmzNA0TVXV2267raKiQk4kMTFx0qRJYnUnTpzIycnps89PReDeRZiSS4Fuiyv+74OlEXsxG8Lsa09uhy4zHh4iZMeRQz3+yc3lH9/o4xdG+oItW7ZMnTr11KlT06dP/+EPf8gP8zl16pTVaj179uzy5ct//vOfE1FTU1N+fv7zzz9//vz50aNHFxQU8NcrKys9Hs+pU6eWLFny9NNPE1FNTc2yZctKSkpqamoGDhz42GOPyavbs2fPkSNHTp48efDgwRdffPH06dMBUy4sLCSi7du3b968edSoUbm5ubpsL1q0aNeuXfx69+7dixYtim4x9WAI3Luuj0czxrsR98FCiKMYt6+YxAJhCniQ5GTYEBEy3E0c4uuWW25ZuXLl0KFDX3jhhdra2i+//JKIUlJS1q1bl5SUtGDBgubmZiLat2/fzJkzc3Nz09LSiouLP/roI1VVichqta5duzY5OfnBBx/86quviGjv3r3z58+fPXv24MGDi4qKysrKeEnB7XbX19dPmDDh/Pnzw4cPD5iyoiibNm3asGFDUVHRK6+8Ysx2Xl7eb3/7W7fbrWna3r178/PzY1FYPRIC925BNANxEZdnuET2OEcY14uJQ4WH28WPXrDTWc+8JoknQ/URI0eO5Bd2uz0rK4tnqjidTpvNRkQWiy8srK2tPXDgQFZWVlZW1tixYxMSEurr6+Ul+X8iunTpkviF6NChQxMSEuTZMgsWLHjqqadWrFiRkZGxefNmVVWDpTxu3LgxY8ZMmTIlMzPTmO3Bgwd/+9vf/uCDD/7nf/7npptuGjZsWFRKxwwQuHdXD6x/YwCPEek5zFj4uMN3rycqRuONYgG6BjN5IqKmpoZfeDyec+fOpaenE5GiKLrF0tPTZ8+effbs2bNnz54+ffrgwYNOpzPgkk6n829/+xu/bmhocLlcDodDfHrmzJlZs2ZVVlb+6U9/qqioePPNN4OlfPTo0cbGxg8//LCysjJgzhcvXrxr164+Pk+GELhDpKA+jRkUNZiFMWrH0dsz9fyxmB6YpTiqPr6t6o9bdf++/NNvwvnu559//tprrzU2Nj7zzDMZGRljxowJuNh999137Nix/fv3NzY2rl+//vHHHzeG7Cw3N7esrOzQoUPNzc1r167Nz88Xg/FEVF5evnTp0suXL6uq6nK5kpKSAqbscrkeffTRkpKSl156afXq1V6v17iiefPmVVRUlJWVLViwIJwt7a0wFgKdhgq0pzHXTbJ1j+YxUc4BeqVgj3Ttmedmj81YzDz//PO1tbUBP8rOvr/Dr8+dO/f9999ft27drbfeunPnTjE3RsfpdJaWlv7sZz+rqan5zne+88477wRLMDs7+6233lq1atXFixe/+93vvvbaa/KnjzzyyB//+Mfs7OzExMQlS5YUFhba7XZjykVFRZMmTZoxY8a0adM2bdq0bdu2H//4x7oVORyOcePG/eMf/wg4l6bvUPgHxWbx7rvvNjY2rlq1Kt4Z6dNi+VAe0AlW+CYqed0mmCjnEL7Q3Xvs9B6l59cqxhz2nLxF3IYNG+bNmzdlypRoJF5aWrpv376dO3dGI/Ee65577jly5Egs17h8+fINGzZkZ2dHI3FMlYHOwXB7HPWCp6YHfKZmXHIC0dPhPsVO7zl6Qa0C0KcgcIdOQHsM3YFnagJAZwWbyRP7nAD0BAjcAcwBvSYwhTCPQxyuPQFqlb6moKCgr82T6X3w41Sz4vo0lvP8wm+Pe/Hswx6uJxd+6OOnJ+ccOgX7ESIo9EweHGzQByFwh3ChiowjjHsBQGT1/LGYcC4I9MGG6eLFi3V1dQE/Gj58+De+8Y3OJlhVVTV//vyqqqpuZy0qLl26lJ6e/q//+q+PP/44v7Nv377i4uIPPviA/9Q0bezYsU1NTRcvXrTb7XHLaKwgcDcl+RF3fbDa6oPMvpfDCRFwMAPEEk43k1q2bJn3ww+Nd1Vv9Xoz5s0rLS2NS66iSlGU559/ftGiRTfddJPx05MnT169enXQoEGHDx/+/ve/H/vsxRjmuMdI9EZMMRYLPRwO0R4IOwV6OPxYIhhVVVc6HKsN/x4aMsTj8YT+bmlp6U9/+tPCwsJBgwZNmzaturqa39c07YUXXhg2bFhWVtbhw4f5zWPHjk2cOLF///5z5sy5cOECEVVVVU2fPr24uDgzM3PkyJFiybKyspycnNTU1IULFzY0NMhr9Hg8K1euTEtLczgcGzduDJby1q1bZ8yYoWmaqqq33XZbRUWFnEhCQsLy5cvXrFkTcKN27NhRUFDwwAMP9JHp+xhxj51IDSj2wXoKTA0DewDQWag3omTLli3//u///vLLLxcXF//whz88efIkEZ06dcpqtZ49e/bll1/++c9/PmvWrKampvz8/Lfffnv69OnPPPNMQUEB3wq9srLy/vvvP3Xq1C9+8Yunn376+PHjNTU1y5Yt27Vr16RJk5544onHHntMDqD37Nlz5MiRkydPNjc3T5069Uc/+tGgQYOMKRcWFr7xxhvbt2//+9//PmrUqNzcXF22n3322VtuuaWiokL3kdfr3blz529/+1uLxTJ9+vTNmzcnJiZGvxTjCSPusSDPbIlUUh2+CQAQENcYqDcA+qBbbrll5cqVQ4cOfeGFF2pra7/88ksiSklJWbduXVJS0oIFC5qbm4lo3759M2fOzM3NTUtLKy4u/uijj1RVJSKr1bp27drk5OQHH3zwq6++IqK9e/fOnz9/9uzZgwcPLioqKisr4yUFt9tdX18/YcKE8+fPDx8+PGDKiqJs2rRpw4YNRUVFr7zyijHbAwYMKCkpWb169fXr1+X3P/zwQ4fDMX78+HHjxmVmZv7+97+PXtH1EAjcAQAAAPqEkSNH8gu73Z6VlcUzVZxOp81mIyKLxRcW1tbWHjhwICsrKysra+zYsQkJCfX19fKS/D8RXbp0KSsri18PHTo0ISFBni2zYMGCp556asWKFRkZGZs3b1ZVNVjK48aNGzNmzJQpUzIzMwPmPC8vb9KkSc8995z85o4dO6qqqpxOp9PpPH369G9+85sIlVPPhakyUacb1urOhBncGAsAukmuRiJbb6AWAuj5ampq+IXH4zl37lx6erqmacafuqanp8+ePXv37t1EpKrqyZMnnU7nlStXjEs6nc7PPvuMXzc0NLhcLofDIT49c+bMrFmzHn744XPnzi1evHjQoEEBUyaio0ePNjY2VldXV1ZWTpgwIWDmX3nllfHjx6elpfGfbrd7165dv/vd73Jycoioqqrq/vvvb2lpSU5O7l4h9WgYcQcA6CswPQagj/v8889fe+21xsbGZ555JiMjY8yYMQEXu++++44dO7Z///7Gxsb169c//vjjxpCd5ebmlpWVHTp0qLm5ee3atfn5+WIwnojKy8uXLl16+fJlVVVdLldSUlLAlF0u16OPPlpSUvLSSy+tXr3a6/UGXNfNN9/87LPPvvjii/znoUOHUlJS7rrrLh5xv/vuux0Ox/79+7tXQj0dAvfoiuCUdDziDgAiLvR1vM6mg1oIINrGjx//wuDBv0hL0/17xeG49dZbO/z63Llz33///VGjRn3wwQc7d+4Uc2N0nE5naWnpk08+OWLEiE8//fSdd94JlmB2dvZbb721atWqESNGXL16taSkRP70kUceSU9Pz87Ovv3226dOnVpYWBgw5aKiokmTJs2YMaOgoMDr9W7bti3Y6tasWfPNb36TX+/cuTM/P1/0KBRFmT9/fq+/t4yiaVq889AJ7777bmNj46pVq+KdEaIwnl0aog3rwgXlMFtEXKoGgIA6WyOFP/VFlzJqIYAu27Bhw7x586ZMmRKNxEtLS/ft29frQ1ude+65h2+JEzPLly/fsGFDdnZ2NBLHiHsXdXNgqbNf763jWOUf3+itmwZgahhBBwDogfDj1O4KNigV2Wc1YwQLALojdI0UojrqsKbSpVxd58GvVAEAogQj7l2BUaiIiODt7QEggrp8Sh6vbiWi6roOHt8IAHFRUFDQ1+bJ9D4I3CPA2MjhWc2dhaIAiJ5wzq+u/Uo12Ec4owEAogFTZTot2I1i5EvDuEzcIbTrALERs1/U8HB70zXvkBQLJswAAEQDAnfoKdDMA0RDp06rECPoxnTkheXpMRy7dyaPAAAQFtStnROpex73cSgrALPTncVN1/QPTOFB9xjmCACg90Pg3glohCICnR+AnqnDO88E+4gnyciMcTwAAHQfpspEEiZ7dB/KEKDHkk9P+TwNeBuZnAy0LwBdUVVVZbfb452L3qO1VT+yYGqoWMMV/o1iEHeGgDF1gJ7JeG5yON5h/P2rvdcCvl9d58nJsKFKBOiUu+++e8+ePSdOnIh3RnqP++67L95ZiCQE7tDjoKUH6LF0pye64gCRNWfOnDlz5sQ7F9BzIXAPF0LJ7kMbD9Bj6aq48o9viLH2ELVf6GctYdAdACCyELhD7KDxBjCjYJF3wBvL6G4Ecc15pgAAIABJREFUybF7VLMHANB3oD7tcTA6BQDxFf7FMTkoDzYnHhUaAECkIHAHAIA24Twcmukmu4cztQYAALoDgXvPwk0mBt0BwER0sT5qMIAue/3110tLSxMTE+OdkZ7rypUrO3bsyM7OjndG4gOBOwAA+IR+PhrCcYBoq6mpKSoqmjJlSrwz0nNt2LChoaGhzwbueHJqDyI3mbgBCwCYQrCpNbHPCQBAr4fAvacwtnNo+QAgljqsc1ApAQDEFwJ3AAAIl3E6e5hLAgBA9yFw7xGCtXBo+QAgNlDbAAD0fPhxKgAAdOUejuFMrcHvWQEAIggj7vEXuvHDMBgA9EBhVk2owQAAIgiBOwAAAACACWCqTJyFMxyFy80A0NOgUgIAiD2MuMdT+BeRcbkZAAAAegGHw6FIBgwYEO8cmQlG3OMJQ1YAvQkujgFAtH311VepqalWqzXeGemWw4cPT5w4Md65MCWMuAMARAAuiwFAVO3bt09RlCFDhthstl/84hchltyyZUtWVlZWVtbWrVuzsrL4zWPHjk2cOLF///5z5sy5cOECEVVVVU2fPr24uDgzM3PkyJGHDx/mJcvKynJyclJTUxcuXNjQ0CCn7PF4Vq5cmZaW5nA4Nm7cGCzlrVu3zpgxQ9M0VVVvu+22iooKXQ5TUlIGSSJQOn0GAncAgO4SUTvCdwCIhrq6utzcXPHnc88995//+Z8Bl/zzn/+8bt26d9999/jx42+88Qa/2dTUlJ+f//zzz58/f3706NEFBQX8fmVlpcfjOXXq1JIlS55++mkiqqmpWbZsWUlJSU1NzcCBAx977DE58T179hw5cuTkyZMHDx588cUXT58+HTDlwsJCItq+ffvmzZtHjRol5xy6CVNlAAAiqYdMmOEuRE/ICQB039GjR3XvVFRULFq0yLjkzp07H3rooTvuuIOI1q1bt2bNGiLat2/fzJkzOYAuLi4eMmSIqqpEZLVa165da7PZHnzwwb179xLR3r1758+fP3v2bCIqKirKzMxUVVWemeN2u+vr6ydPnnz+/PmBAwfu2LHDmLLVat20adPcuXMVRTl+/LgxkzNnzrTZfCHof/zHf/zoRz+KQBn1DQjcAQC6BaPs0Ck9pGsH5mK323XvBJvmfuHChcmTJ/Prm2++mV/U1tYeOHBATJtJSEior68nIqfTyQG0CKMvXbokFhs6dGhCQkJDQ4PT6eR3FixYcPXq1RUrVly+fHn16tVPPPFEwJTT09PHjRs3ZswYh8ORmZlpzOT27dvHjx/Prx0OR6eKoo9D4A4AEGFxj8zkqTuIEQF6gbvvvlv3zuLFiwMumZ6efu7cOX5dW1sr3pw9e/bu3buJSFXVkydPOp3OK1euKIqi+7rT6fzss8/4dUNDg8vlkgPrM2fOzJo16+GHHz537tzixYsHDRoUMGUiOnr0aGNjY3V1dWVl5YQJE3RrycjIELE+dArmuAMAdB2G26FT+IDBYQOdNXTo0D/96U+zZs0iojvvvPONN974wQ9+EHDJRYsWvf3225988snFixdffvllfvO+++47duzY/v37Gxsb169f//jjjxtDdpabm1tWVnbo0KHm5ua1a9fm5+eLwXgiKi8vX7p06eXLl1VVdblcSUlJAVN2uVyPPvpoSUnJSy+9tHr1aq/XG+ny6LsQuAMARF4cIzPdqhEj9hzYF9Add9xxx6FDhzRN+/DDDx9++OFgi02aNGnjxo15eXkzZ85cunQp3yXd6XSWlpY++eSTI0aM+PTTT995551gX8/Ozn7rrbdWrVo1YsSIq1evlpSUyJ8+8sgj6enp2dnZt99++9SpUwsLCwOmXFRUNGnSpBkzZhQUFHi93m3btkWuGPo6TJWBqMAFeugLzBKH4XzsgbBTIEqqqqrGjh1bV1dHRAcOHBg6dCi/f++99/7lL3+Rlxw7dmxVVZXx9cKFCxcuXBgw8QEDBuzZs0f3pjHlZ555hl9YLJYTJ07olm9sbOzsRoGAEXeIFrPENABd0+ERHpdTAOddj2XcNdhZEA3Nzc1Lly6tr6+/cePGq6++Onfu3HjnCCIJgTtEHlojABbjcyHE6nBWAvQRU6dOXbNmzcSJE8eMGZOenr569ep45wgiCYE7RJgcHyBWgN4KxzZ0SrADBgcSRMP69esvXLhw/vz5119/PTk5Od7ZgUjCHHcAgE7rgbOTw5m60wOzDQAA4cOIO0QSJnECAOiErgZRSQJA+BC4AwCYXpjBH2LE2EOZA8guXbqkKMqyZcvkN1etWqUoytmzZ+OUKTPBVBmImBCTOHGBHiCqcIqZGipJ6FNsNtt7773ndrvtdjsReb3eioqKxMTEeOfLHDDiDrGAMScA6IPCr/pQSUKYgj3xVLZly5asrKysrKytW7dmZWXxm8eOHZs4cWL//v3nzJlz4cIFIqqqqpo+fXpxcXFmZubIkSMPHz7MS5aVleXk5KSmpi5cuLChoUFO2ePxrFy5Mi0tzeFwbNy4MVjKW7dunTFjhqZpqqredtttFRUVciKJiYmTJk0Sqztx4kROTg4/KAo6hMAdIgOtDgCATt7kpPD/xTuzYAIctYeO3f/85z+vW7fu3XffPX78+BtvvMFvNjU15efnP//88+fPnx89enRBQQG/X1lZ6fF4Tp06tWTJkqeffpqIampqli1bVlJSUlNTM3DgwMcee0xOfM+ePUeOHDl58uTBgwdffPHF06dPB0y5sLCQiLZv37558+ZRo0bl5ubqMrlo0aJdu3bx6927dy9atKj7hdNHYKoMREA4UTuuBQMA9E3cRqAJ6CY5XlcURdO0gIvt3LnzoYceuuOOO4ho3bp1a9asIaJ9+/bNnDmTA+ji4uIhQ4aoqkpEVqt17dq1NpvtwQcf3Lt3LxHt3bt3/vz5s2fPJqKioqLMzExVVa1Wq0jf7XbX19dPnjz5/PnzAwcO3LFjhzFlq9W6adOmuXPnKopy/PhxYybz8vI2bNjgdrttNtvevXuPHz/O3QboEAJ3AAAAgJ5O0zQRuweL2onowoULkydP5tc333wzv6itrT1w4ICYNpOQkFBfX09ETqfTZrMREf9PRJcuXRKLDR06NCEhoaGhwel08jsLFiy4evXqihUrLl++vHr16ieeeCJgyunp6ePGjRszZozD4cjMzDRmcvDgwd/+9rc/+OCDwYMH33TTTcOGDetiofQ9CNwhAjCOAgAAAYlLsrju2n0cu4eI2okoPT393Llz/Lq2tla8OXv27N27dxORqqonT550Op1XrlwxzrpxOp2fffYZv25oaHC5XA6HQ3x65syZWbNmPfzww+fOnVu8ePGgQYMCpkxER48ebWxsrK6urqysnDBhgjGfixcv3rVrl8PhwDyZTsEcdwAAAABzCB21E9GiRYvefvvtTz755OLFiy+//DK/ed999x07dmz//v2NjY3r169//PHHg02Uz83NLSsrO3ToUHNz89q1a/Pz88VgPBGVl5cvXbr08uXLqqq6XK6kpKSAKbtcrkcffbSkpOSll15avXq11+s1rmjevHkVFRVlZWULFizoamH0RQjcAQAAICp0v4DCbQxiYNKkSRs3bszLy5s5c+bSpUv5bi1Op7O0tPTJJ58cMWLEp59++s477wT7enZ29ltvvbVq1aoRI0ZcvXq1pKRE/vSRRx5JT0/Pzs6+/fbbp06dWlhYGDDloqKiSZMmzZgxo6CgwOv1btu2zbgih8Mxbty4wYMHB5xLA8FgqgwAQJ+GHw4C9CZVVVVjx46tq6sjogMHDgwdOpTfv/fee//yl7/IS44dO7aqqsr4euHChQsXLgyY+IABA/bs2aN705jyM888wy8sFsuJEyfkj5xO5/Xr1/n1wYMHxfuNjY3hbmHfhhF3AACIzFBo+cc3MKQKQsCDAUdItDU3Ny9durS+vv7GjRuvvvrq3Llz450jiCQE7gAAfVcEoygEZCALcTzgUImqqVOnrlmzZuLEiWPGjElPT1+9enW8cwSRhMAdAKCPitL8Y4RlAPG1fv36CxcunD9//vXXX09OTo53diCSELgDAEB34TeIIOvwAMARAtA1CNwBAPoizD8GgNi7dOmSoij/9m//Jt7hp7qKPzVNy8nJcTgcbrc7Dvnr8RC4AwBAmy7E7ugDgCzMXY8jpGuC3X/dRBRFef7558+fPx/w05MnT169enXQoEGHDx+OccZMAYE7AECfg5gJoidvclKY/+KdU7PqMHbfsmVLVlZWVlbW1q1bs7Ky+M1jx45NnDixf//+c+bMuXDhAhFVVVVNnz69uLg4MzNz5MiRIlAuKyvLyclJTU1duHBhQ0ODnLLH41m5cmVaWprD4di4cWOwlLdu3TpjxgxN01RVve222yoqKuREEhISli9fvmbNmoCZ37FjR0FBwQMPPLBz587OlkxfgMAdAADa6VRYj5uHAMRMOMPtf/7zn9etW/fuu+8eP378jTfe4Debmpry8/N5nHv06NEFBQX8fmVlpcfjOXXq1JIlS55++mkiqqmpWbZsWUlJSU1NzcCBAx977DE58T179hw5cuTkyZMHDx588cUXT58+HTDlwsJCItq+ffvmzZtHjRqVm5ury+Szzz77ySef6AJ6IvJ6vTt37nzwwQcfeOCBPXv2uFyurhRTr4YHMAEA9C24BWRPUP7xDQw5Q6fIUbuiKJqmBVxs586dDz300B133EFE69at44FtnkfOAXRxcfGQIUNUVSUiq9W6du1am8324IMP7t27l4j27t07f/782bNnE1FRUVFmZqaqqlarVaTvdrvr6+snT558/vz5gQMH7tixw5iy1WrdtGnT3LlzFUU5fvy4MZMDBgwoKSlZvXr1PffcI7//4YcfOhyO8ePHE1FmZubvf//7vLy8bpZbL4MRdwCAPiTG848R2YeAwoHuCDb6fuHChREjRvDrm2++mV/U1tYeOHCA58+MHTs2ISGhvr6eiJxOp81mIyL+n4guXbokZtcMHTo0ISFBni2zYMGCp556asWKFRkZGZs3b1ZVNVjK48aNGzNmzJQpUzIzMwPmMy8vb9KkSc8995z85o4dO6qqqpxOp9PpPH369G9+85uuFU4vhhF3AIA+JIKjvOH3ATC0rCOKDoUDYQr/N6np6ennzp3j17W1teLN2bNn7969m4hUVT158qTT6bxy5YoxWafT+dlnn/HrhoYGl8vlcDjEp2fOnJk1a9bDDz987ty5xYsXDxo0KGDKRHT06NHGxsbq6urKysoJEyYEzOorr7wyfvz4tLQ0/tPtdu/atet3v/tdTk4OEVVVVd1///0tLS24Fb0MI+4AAACxg4F26AItkIBLLlq06O233/7kk08uXrz48ssv85v33XffsWPH9u/f39jYuH79+scffzxYTyA3N7esrOzQoUPNzc1r167Nz88Xg/FEVF5evnTp0suXL6uq6nK5kpKSAqbscrkeffTRkpKSl156afXq1V6vN+C6br755mefffbFF1/kPw8dOpSSknLXXXfxiPvdd9/tcDj279/f9VLrjTDiDgAAXYGh4ojAoDtE1qRJkzZu3JiXl5eSkvKzn/3s1VdfJSKn01laWvqzn/2spqbmO9/5zjvvvBPs69nZ2W+99daqVasuXrz43e9+97XXXpM/feSRR/74xz9mZ2cnJiYuWbKksLDQbrcbUy4qKpo0adKMGTOmTZu2adOmbdu2/fjHPw64ujVr1ojM7Ny5Mz8/X/QoFEWZP3/+zp07Fy1aFJGS6R0QuAMAAMQIhtsh2qqqqsaOHVtXV0dEBw4cGDp0KL9/7733/uUvf5GXHDt2bFVVlfH1woULFy5cGDDxAQMG7NmzR/emMeVnnnmGX1gslhMnTsgfOZ3Or7/+Wvxps9kqKyv59ZYtW3Qpy89pAoapMgAAAPGEaB4iqLm5eenSpfX19Tdu3Hj11Vfnzp0b7xxBJCFwBwAAiAUE6BADU6dOXbNmzcSJE8eMGZOenr569ep45wgiCVNlAAAA4gwz3SGC1q9fv379+njnAqICI+4AAABR1+FwO8bjAaBDCNwBAACiC0E5AEQEAncAAAhX+cc3EINGD8oWAELDHHcAAOgcTMjuLBQXAEREHEbcGxoa/v73v8d+vQAA0B0YDwYAiK9YjLjPmTNn69atw4YNu3DhwpIlS/77v//barXedddd27ZtS09Pj0EGAACgm3RROwbdAaLk448/vn79erxz0XOdPXs23lmIp1gE7r///e9v3LhBRE888cSoUaMOHDhgt9s3bNjwT//0T7t3745BBgAAAAB6vry8vD/84Q+ffvppvDPSc02YMGH06NHxzkXcxHSO+8cff7x///7+/fsT0YYNG/pyuQMAmEjASTIYdAeIuKlTp06dOjXeuYCeK0Zz3Ovq6jwez6233ioucHzxxRfDhg2LzdoBAAAAAMwuFiPud9111wMPPFBfX5+UlHTu3Lnvf//7f/jDH+bPn/8v//IvMVg7AAB0R4jfpGLQHQAglmIRuB89epSIWltbz50719DQQERJSUkVFRXTp0+PwdoBACB6ELv3TdjvAHERu9tBJiQkjB49mmduTZ48eeTIkfv27YvZ2gEAoAtwC0gwwlEBEC9xewDTiRMnfvKTn4S44VF5efmrr76qe/PMmTPf+ta3Vq1aFeXcAQBAuPEZBl/7FHFUYL8DxF7cAvdFixYtWrQoxAJ5eXl5eXm6N//5n//54sWL0cwXAAAAAEBPFNPAXdO0a9euDRgwwGKJwxNbAQCgUzCeCjp4DhdAfMUigG5paXnppZe++c1v9uvXLzU1NSEhYcyYMb/4xS9cLlcM1g4AAAAA0AvEInBftWrVkSNHfv3rX9fV1bW2tl6+fPntt9/+9NNPMVUdAADALII9hyv2OQHos2IxVea//uu//vd//zcjI4P/HDJkyPTp07/97W+PHDnyzTffjEEGAAAAIEowYQYgZmIx4j5y5Mj33ntP9+bvfve7m2++OQZrBwAAgG7CyDpATxCLEfdf//rXixYtKi4u/ta3vpWSknL9+vUvvviiubm5vLw8BmsHAACA7ugwasegO0BsxCJwv/3227/88sujR4+ePXu2sbExLS1txYoVd999t80Wt5tRAgAAAACYS4xCZ5vN9t3vfjc26wIAAIBIwXO4AHoOjHkDAABAUAjHAXoOPAgJAAAAAMAEELgDAAAAAJgAAncAAAAAABNA4A4AAAAAYAII3AEAAAAATACBOwAAAACACSBwBwAAAAAwAQTuAAAAAAAmgMAdAAAAAMAEELgDAAAAAJgAAncAAAAAABNA4A4AAAAAYAII3AEAAAAATACBOwAAAACACSBwBwAAAAAwAQTuAAAAAAAmgMAdAAAAAMAEELgDAAAAAJgAAncAAAAAABNA4A4AAAAAYAII3AEAAAAATACBOwAAAACACSBwBwAAAAAwAQTuAAAAEFtn6+hsXbwzAWA+CNwBAAAAAEwAgTsAAADEkBhrx6A7QCchcO89yj++Ee8sAAAAdAZid4DOQODeS3DUjtgdAAB6NETqAN2AwL03QLwOAAAmEDBqRygPEDYE7r0NgngAAACAXgmBu+khUgcAABMIMbKOQXeA8CBw74UQygMAAAD0PgjczQ0xOgAAmECHY+oYdAcIAwJ3EwsRtSOgBwAAk0HsDtARBO69FmJ3AADoERCRA0SILd4ZgC5CXA4AAOaQlRHvHAD0Ehhx780Q3AMAAAD0GgjcTQkROQAAAEBfg6kyppQ3OSneWQAAAACAmMKIOwAAAACACSBwBwAAgF7qbB3uaQO9CQJ3AAAA6NUQu0NvgcAdAAAAeiPE69DrIHAHAACA3g5BPPQKCNwBAACg10GkDr0RAncAAADoAxDKg/khcAcAAIDeJViMjtgdTA6BOwAAAPQiiM6h90LgDgAAAH0GwnowMwTuAAAA0FsgLodeDYE7AAAA9CUI7sG0ELgDAABAr4CIHHo7W7wzAAAAABAJWRnxzgFAdGHEHQAAAADABBC4AwAAAACYAAJ3AAAAAAATQOAOAAAAAGACCNwBAAAAAEwAgTsAAAAAgAkgcAcAAAAAMAEE7gAAAAAAJoDAHQAAAADABBC4AwAAAPz/7L1brGXZedf7G/O+bnvte1V1V1e73bYTu1Hiw2ksEQmQUBzFinSEgg0xYEvkJYIjhETEC4mCZCAvKEqsWHZenJdAhEAoRxxzIvmBB6SIWG4ORw5pbHdXVXfXbV/WXve15n2O8zDGuu651t5VXb33rqrxe2h1Ve291pjX8Y1v/L//ZzA8A5jA3WAwGAwGg8FgeAYwgbvBYDAYDAaDwfAMYAJ3g8FgMBgMBoPhGcAE7gaDwWAwGAwGwzOACdwNBoPBYDAYDIZnABO4GwwGg8FgMBgMzwAmcDcYDAaDwWAwGJ4BTOBuMBgMBoPBYDA8A5jA3WAwGAwGg8FgeAYwgbvBYDAYDAaDwfAMYAJ3g+E55D99P/xP3w8vexQGg8FgMBieJiZwNxgMBoPBYDAYngFM4G4wPG9Mc+0m6W4wGAwGw/OECdwNBoPBYDAYDIZnABO4GwzPFUtZdpN0NxgMBoPhucEE7gbD80NpmG5id4PBYDAYng9M4G4wGAwGg8FgMDwDmMDdYHhOWJNZN0l3g8FgMBieA0zgbjAYDAaDwWAwPAOYwN1geB44M6duku4Gg8FgMDzrmMDdYDAYDAaDwWB4BjCBu8HwzHPObLpJuhsMBoPB8EzjXPYADAbDh+X/+EuVyx6CwWAwGAyGjxwTuF84RcFwTJQgJULgezSqWGbrw2AwGAwGg8GwDhO4XyxhxO37eC6ugxAUkt6ADw74xE0qwWUPzmAwGAwGg8FwdTGJ3gskTrj9gFoFz0UIAEvgutSr3HlAlFz2+AwGg8FgMBgMVxcTuF8g3QHVQIfs8wio+nQHlzEmg8FgMBgMBsOzQUngHsfxt7/97f/6X/8r8G/+zb/5nd/5nSQxyeAPTVFw3MU6FbUrhMVJlzy/2DEZDAaD4YVESsYRhyf8z9v8+W0etWj3ycwcZDBcdUoC93/8j//xt771rWazCbz++ut/+Id/+A/+wT+48IE9d6Q59tr9DdsmNS9Ng8FgMHzESEmry/uPGEfUK9QqxAknXX74HmF82YMzGAzrKAkl/8N/+A///t//+5/+6Z8G/vJf/sv/7t/9u//4H//jhQ/MYDAYngZFwWBEq8tRm1aXUYiUlz0mg+FSaffp9Kn4C9JN16Fe4d17ZNnljcxgMJxBSeC+tbV1fHw8/ePh4eHu7u4FDuk5xbXPUMLkOa59UaMxGF4Mwoi37/CwRX/EMKQ/5P4hByck6WWPzGC4JLKcg2M8t/xfqz690cUOyGAwPAYldpD/6l/9q1/4hV/4O3/n77z66qv379//gz/4g9/+7d+++JE9b1gW+9sMw3KZuyzY28I2gbvB8PSIEu48oF6d+yuB7xHF/Ph9fvI1HPPEGV48ohh3RdQO2DaPjtlpXuCADAbDY1CScf/bf/tv/8mf/Mn+/v4777zTbDb/y3/5L1/5ylcufmTPIZsNxhHFqW16VSTUbFzGmAyG55duv7w9ghAEAZ3+hQ/IYLgCZHmJudk8Qhg5mcFwZSlvwPQTP/ETv/7rv37BQ3n+8Vw+cZN37+G6uLZ+daYZScrHb+KvToEYDFeKPKeQWNYZ9daXS5rR7lNd0dfMsTg8YXfzjAjGYHj+EIL1d73q6n0p5AXxXFvxq/yGMRguiYXA/c033/za1772G7/xG6d/7q233rqoIT3XBD5vvM4wJIrJC2wL36NewTKvJ8OzQH/IMKTTxxIUkp0mjRq1ymUPq4w0O0N7ZllkOa7pHm14wfAcsmJd2/TdrYsbzBQpafd5eIxng4WUZDnXd9jeMPOjwTDPwrP7e7/3e6+99tpv/dZv1Wq1+b8fjUypytNDCBpVGtWzf9JguDpIyXGHzgDfmUXqYUx3wP42WxtXMnVttvsNhlMEPs068Yr2LHF6CQJ3KTlsMxgtz4zdPmnG/rZJvRsMUxYC989+9rPAV7/61du3b0//cjgc3rp1q983elCD4QWmO6A7WBZ0CUHgc9TG86hfsby7Y5OvDdylNMWphhcRIdhscOce1cryejvN2Kwv1nNfCN0Bg1HJ9pfjMBzjuaZY1mCYsvCcBEEA5Hmu/mfKF7/4xQsdlMFguFJIyf2jlaG57zEcXbnA3XXYbhDG5VsBRcHe1pXcJTAYPnoqPh+/SW9Ib4htIQR5QZazv8128xKeiwdHKxV3rsOjY7av5p6ewXAJLATuWZYBP/dzP/fd7373ksZjMBiuHnGKY6+cOIXgpHfl/EyFoFnnpEc1WB65lIQxr1y/pJEZDFeASkAlYKNOkiIltk3Fv5ySjyTVi4dVODZJiu9d4JgMhqtLiW7su9/97rvvvpskSRiG3/jGN37/938/TU2zEoPhBSbPz6gPE1aJz+mlUwl49QajiCzX9nZSkmYMQ16/acpSDQaqAZsNtjbYqF3aE3GmiY2AvLio0RgMV52SB/VrX/vab/7mb96/f/9b3/rWd77znSiK3nrrrW9+85sXPziDwXAlsCzk2olTFld0I7te5Sc/xmBMHIMASTWgXjU+FQbDVcG2Kda+Xgp5tXbzDIZLpSRw//rXv/6nf/qnOzs73/zmN7/3ve9lWfa5z33OBO4Gw4uL567LeEnJdvPq2j44NlsNMA3OnneynHFEmoLAsahWzKbKs4FtsbVBlJQv/qUkz02fE4NhSsl7Lc/zzc3N73//+9euXbt169bBwUGSrPCNMhgMLwK2xf42vWG5DUuaXlU7SMOLgZT0hjw4wnOxVKllTnLE9V1T1PgMIAS1Kr0RwUzFHrVavXffiTtt4sS6tltLh83PfMby/UscpsFwRSgJ3H/pl37p53/+59M0/bVf+7W7d+9++ctf/vznP3/xIzMYPixJyigkzRAC16Ea4Jm0zZNCl+xwAAAgAElEQVSy3STLGIU4iy+NJKXZoFm/pGEZDNAdcniyYEtiObgOrS5Ssrt5eSMznI+NGklKq4PvIUTr//3v7/3f/1dl/5rjeVQC+TBq//mfvfOtb/3Uv/yXwf7+ZY/VYLhkSgL3b3zjG3/0R38E/OIv/uKdO3e+9KUv/cqv/MqFD8xg+BBIyUmPoxM8D9tCQp6TpFzfuRyzs+cAlXRv9zlqYyuHGUma8fI+mw1zSp8r4oRxpKuNA6/EludKkWY8OCy3HvddjjvUKwQmU3vl2WkSeAzH7T/5b/e/+/80Xn6Fio/n4rkC/L09b3PzB7/+63/xd37HqZr2hYYXmpLA3XGcL33pS+r/P/nJT/7qr/7qxQ7JYPjQtLp0+1QnGTgxycCd9JCYDNwTYtvsbbG9QZwiJZaF75oqz+eKLKfVpdPHdXSwnmZkGa+/QuWqxr7jaF5isYznMAxN4P4MIAT1au7at7/7ncZP/CRCYC0sF4XrVm/ebH//+/t/7a9d1hgNhqvAQuD+5ptvfu1rX/uN3/iN0z/31ltvXdSQDIYPRxjT6lAJSv7Jczk8oVE1lsBPjm1TNQ4Pzw5FoQuL1zjxT3/yuM0oXojRbQ/pcecer79yRcPfJF23erQssvwCR/OUSFLGEWmGlFrm92K8ssb37rlbW2JFpbvbbN79t//WBO6GF5yFwP33fu/3Xnvttd/6rd+q1Wrzfz8ajS52VAbDh2Ac4q6e5HyPUfiCzILPAXlBUUjLWjWVG1aTpHQHHHWwBRKKgpf22GysDHN7QwbjkjoQAdUKnQHXvauomZFrGwgoTdezxUmPwxNcF9tCQJaTpFzbZmfzKp7/xyKMGIwpCk567G4SeDRq8zdk2u/bQVnOZYKwLJnnwrhDGl5gFgL3z372s8BXv/rV27dvT/9yOBzeunWr3+9f9NAMhicjy7FXT2/2R5CBKwqtHnFsU//6tHjYzu8eZf/f3cS2RZ7L/+01/2PX7Je2PsSErbovAZZVbo/zPDEKee8hlYD6XMlmu0ecsrtZ7pMYJyv9E4Wg22d74yqueF2HQpb1EgTQmq5niFZXt/ud4jq4Du0+Eva2Lm9kH5rjDq0Ovo8lqFUYx/SG3DvkU69OX5tCCLl2JSbgmV+9GAwfjoXXdBAEQJ7nweKS94tf/OKFDsrwIpNluipuqrJ9yogzUnSPRZbT7nHc0YFgIdls0KiWl8qdkyghinXAocqzXjCklH/2Qfb9d5PtunhlV7+jDnvZ2w+Sv/S691OvuuJxb4y8oDfg4TG2jYBCst2kUV3wIXmeyDLuPqRWYek8OQ7jkBO4vrv8K4Wk1VuI8pewbdLs8QJ3KfWz9pGGzpWA5GTlSixJn6VgN06W7XGmeC7HXRrVKyRYynKGY+IEQAiqAbXKypd2u0e7v6BgFOC5OA4/fo/PvK5uEndrqwjDVV8opbz21/+6eLZWYgbD02YhcM+yDPi5n/u57373u5c0HsMVJi/Ic6TEcT6SbjujkP6ITh9LICHLeWmXrY3HnvVte10P7bx4am1ZkpQfv0/FX5ho45jOgBs7bG089gemmZ7eHBvLoihIM3Y32WleWuPANCNOZquIC5ky3z/O37qd7G0sfJdtif0N+7/fSTYq1mvXHucKZjnHHYbjhdVUGNHpcX33SS7T1ac/InCXo3aFbdMd0GycKjaV5T8/RTzOijdO6A056iBASva2qFfP605TFEiwxHnX7YHHTpPBqCR2Lwqa9WdpeTaO1i2NfIdRdFUC98GY9x8q1xcAWdAZ0Kyx1SxplpTlPDqmVpbOsAS+T2+onsTqzZtJrxfcuFEanaftdu1nfuZpH4nB8IxRMv+djtr/4A/+4Ctf+cqFjMdwJYlTegOO2zpuKwr2d9hsPM3GhN0BD1tUvIU94vaANGN7g3FMlHDSZaeJ45xRXVoLaHVWTm9psvAVT4yUtHtlGSZB1efR8UI9WSFJUwqJEPhueUSS5fzoPSrBLKKyLVyH/oiiYG/7yRdLSUp/yMEJQiDh2va58nZJSqfPSU/HQxKylBt7T9JrKUkJY4oCBL5LxV/zCVLKD1r5Tr38YHca9n/+79H/+YXaYyTd2z1G4fK9KgSVgIfHBF55HfMzTZIu2+3P4zhE8XLgbllnxOV5cV59UX/IvcMFlU4Y0xmwvcH+9srfynK6Ax61dMheFNzYY7N+riXr3iZApz97uKQkSdmos7v1LCkr0kxfCLXruPTIWxZZ9qE+X0rCmCRFSjz3yZfio5B7BwtvP2HhW4QRrS6ffm35qoUR7uqdQ8cmTtX/Wo7z6X/6T3/89a/XX3996cJlw+HmT/3U1l/8i08yYIPhOaLk5f7DH/7wt3/7t3u9nvpjGIbf+973TOD+zCMlwzFhTCFBYtvn3XUdR9y5TyVYyJf0hxyePDWTuDDm4XFJPO3adIc8PGKjjm1TqxAl5BFHba7vrIwgA5/tJv1hSeyS5exuPZ2UVZzQGVJZsX4IAvoj9jykpNPnYQvbxoJCkufcvEazvjz4do+KXxKdO7YuGdxuPsk4ByM+OCDwZvnmwZjjNjf22Wqs/K0040fvUw0WLorvctIly9eFX0sUBe0+hye4DpaFgDQny/j4zVXLp1Es/9eD9MZmebgmwHfFMKJxzixqmtHqrlyqVXz6o+cwcG9114m1LKHjwiWu7dAfrgyUs5Tz9K0MY+4dliTXA4/OAM9ls+yuixN+/AEVn8bcsNs9Hh3zEx87O0FgWVzbpl5hFFJIWl32ttjdor5auXE1iRJGEVGka2oLyUZ9thp5rE2P0wzH3H2I6+BM8i9JzivXnqR72p37NGolfy8sAp/OYNlyN8vX5R2EoNXh+o76U+MTn/jkP/pH/+tf/+vg2jW30RC2XURR3G7v/9W/ev3zn7fWrEgNhheDkmfgq1/96htvvPHKK6+8/fbbX/7yl3/3d3/329/+9sWP7HkjTshyhMBz1iXDPiLSjFZnwTKikLQ67G6xu9apIM+5c49abXkbXYXRtz+YahNnlX+qTelj0R+VLwDygv4QQFizQdoW1YDjDpZVHgQIoaeNdg/P02bARUGc6ON9KkQJ7hoTOsHhCTtNjjv0RwvSYSk5ahOn7M/lAvOc487KPX3X4cHxk6S6w5gPDpY/1hJUKxy0cOyFOGmekx61ypKPMoDr0u5T8cun7SWk5LjDYLwwANtGurz3kI+9VBpPx6l01+ZYq3aRdweMCxA4NtVg3f0WJ+vyxJbFUYdrO2cfi0JKxhFJSiFxbSprv/oS2d0iilf+q5QlVxZo1jlsl8vco4RbN8p/awn1LJfeqL7L/cOSJauUvPM+9Qpi8YFyHWybVpfrO+e682sVfaddP/cFvVJ0BnR6y1q+cUiW6dx2UTz53DEYc++ARoX5V7kredQiy9l5nKRAtLqIGXBsDlrsLPa5e8wlx8anPvXm7/7u8Pbt8OCgSBK32ay/+mrl5ZcfY5AGw/NLyeP3gx/84I//+I+DIPgbf+Nv/L2/9/c+//nPf/GLX/yFX/iFix/cc8JgxDCk28e2dQvPnSZbGxdXdCglJ13G8cI3WoJKQKePba1L5Y5CfL9c/CoEnscopFahO+DhkW6omRdsN9moPYa09KhdHkGqqEudNNsiSbWxsfr2uw/56U+Wb/VaFntbNGoMx+Q5gG1zY4/g6fnZFcVynHGaTp/+qESk4bn0BgQuzcnCI8nOUMI4Fmn22PdMf7g62ezx/gPe+ETJCUlS2r2Vvxi4DMNzBe7DMd1BiahJ1bHduVf67Y4t8qL8Ggkpd4vRT4l2pRMQ2NriME54abWAJy/OuOKWoCjOJRhQW08qmmSyUt3bYrv5kZR8fBgcmzxfnTvPy28kz+X1l7n9gMDDniyV85w45cYuG+fIy6p0wJoH37GJkuVV+mCM5y0/TUVBkoFkOMKxz8gvPAeEMQfH+l06fzdaljaqrwbE6RPK/PKCDx6VXBchCDyO2tQrj1F2nGVnPC8qTJ+/Xp5LVpSFGxN2lwuI7SBovvFG8403zjsqg+GFoeRJun79+ttvv/1X/spf6XQ6nU5nY2Pj7bffvviRPSd0+hy0qPhz2/Euw5DjDp+8dUHeav0Rg1G5xNBzedSiUVuZQYnWJiwdm3HMMGQUUq8t/FZ3oNUsZ5LlelP4dD5vNMZ1dQeZUUgYz+IJKUky7h3y8n75CIWg4n+E7R5tG1mw0oUOdjZ4dLLSpsN1uHfIxjT7KDmjNvDxKQpa3dVRlMC2SdKSmzBJ16qZBSe9cyVBR2sr7RyHMD4diDQCK0nLk3P7xehG3j/M/Vcrk8pLVQZw3EVKdsr2UmzrDBdveT53uXHE3QfL+hPXoTukKNjfvlphZb3KUZuKVTIqKdmorVQHVQI+/TH6I+KEVo/dTRybRq2k3LCU4sxlkqUX0vNE8cL9prY1xpEWu0t4ePQ0hXlXk8GIwNelF3GyHLuPQhyH7Q0Cj1HIOKIo9D/VKuuLRkC9SFdHzZ7DYPzRTkYVnyxDrijviZMzUv7TgzUYDKWB+z/7Z//sZ3/2Z995550vfOELP/uzP1uv1998882LH9nzQJTw8LgkcrItqhXa/fNuAX/YYcTr3tquQ7j6B9bPxELQH2KJ5ThPQMXn0TG+ty5FNBwzGNPpMwx1Hs518FySlCxDQlogMoTQfdfnv0UIXJvRmJPuY0gdniK+R5Kv3LnOc/DW1dWpht5Zrs+8bZfLjqcU8lylgVFCGM35aa6d6iybLOd0LFSs9uTRvygo5DqzfEWrs05prewFT3+2xV99w/+z95N6sDD4oEhfybrtwru1ay2Pznc5OKFeFl96LlmG58w2auZRhidnPoNScvt++bG4Nr0BlYCNc2xBXBiBx0t7PDrWseCUomAcc2N3nejFtvV6+7Rl5JmcqYiQZeFXMW+1LhlH2lF+mrV1HKoBd+7z8ZvPbex+1NY3mHphLiQpCqTEd9na4KhDd4DnzhSArS67m2fsSKTZuneRbT9ezavj6Eh6FadNvYTgtZd57yG1YDlDkeZsNsofrqKgN+TBkb498oLrT9sUwWB4Bil5AP7u3/27X/jCF/b29v75P//nn/70p9vt9t/8m3/z4kf2PKCSKKVYgt6AzdOmbB8Bx+vjp7VOBcJaa62YMxyvTKtXfIbj8sBdWbIcd3Rkr0xXspwoJs3xJoWMUpLm5AVZURKTSbAdugPqi4bchSSMSFJ9dNXgIykqCDx2NhiOS2ZEKYli9rbpDct/Ny/IM7KMky6ei+viORS5zrurRolSIsEWuC6WYHfzjIRTltHq0enpny8gi4kSPGd1xL9CImJbZ0zMhTxbHCLP2kNYHeR9+mW3Ny7ut/KqP/uEhowHhb1RtfY2yg7H9xiN8U/l7Wwb3+Oore/hSoBj43t6aGFyrlVfGOPaK4/GcxmHVytwBzYbuqy528eyEZI0Z3eTm9ceQ3CVZoxDsgIkrkO1csbqUenuonjdG6O0M+uUKGUcAYSxLtCUQkd71YBun2D3am1uPBXm8yNCUKvgu8Sp3ocTggCaddo9hiHBXGpcmbR2B7C2N1NxltfnYxF4ZPnKPcIs53rZNapVePUG7z3Ec/WaRPWt299mu1ny86rsR1XITP91MOKwzevP7/rNYDgHJT7un/nMZ6adU//W3/pbpnPqk5MX6+IbxyE+Jfe8eKRYF2AFLr3Bypk+TtclP4TFUac8o6nEQtNVTeDqDFOSwZx6wbW1uj3Lce3lKFNKbAvLYhzNAvfhmPce4ro4FnLiCnd9l+3Hr+w8k50mhWQULm70F4QJr76E65T0Wld2bMMxQJwSpUiJ7+Pa1KoMxwgIYyxLu8IlMAxx7ZX1dlIyGDMMeXSsFzxSYtlYYAf0Q9p9djbK823ZCkv7wCdb3WqnkOyfo6ONjrpWr/qKYlUW0LH53Ce8up/+tx8lNV/YtshyWc2Sj++5uxt2+fpF1QAsoYz2lUhM3SpZRpKQZVQC0oxr2+cSDWdrE5YIWt0nyU9/1NSr1Ktsb+hWwZ77GKlKtbQ+OMFzsW2Q5AVxys39kurSeao+gyFe2c2T51p7s4TnMhjp1XWUkKTY1uyEq1qC0Zhahd6QzY3Lf2c+dU4vYp1FD4M4JUnpDsozQa7DcYeN2spnVm3orWku+7jvxtde5v1HJc9OURDGfOyl8t+qV3njdUYhcaqdzapB+eQiJcfdEhdXy6IWcPteieOkwfDCYDqnLqLiqsGIow7A3iaVgEb1CdV166UCgjPymk+L/W2G4crN8SLHWz2d16okh3hOSXCvYuI1rRZBZ81Pzwqj8cIM5DjUK/QGCIEQxAlOBdClrr5HnhPGy6KjwNNBwFQ1OxzzwQH1JecEh3aXPD+XKOKxcByubdNRLTktfUF3t3hpH9/T2wVLU9swJEmxbeJkoXfJKMH3tHTVn1TQqtgXcF3CmOqiNc0oZBTSHzKOAQR6ayKMqfhUKwhBo8o4IkxKLlNesLdVnkC1LW7scdItqYuQkjDi5b1znZ+X9nQzqVLSlOrKCMxzxGdf837iZfdkkOeFsC32I99L1zilnPqbouBH71MPEBZ7W4Qxo7HWDo1j4oRPvXreBreSc+0efPi7S22znMe85fz4Xoka6kxaXTr9uSdOYFm4DgcnSNYZiW7UiZKSmmyl0nn1RsmvNGo8PNYCjMEQd/FtU0hchyRDRLgOafYMB+5hTJzohI7vzioNhGBvi3G88i7LMoqifDmk8N11zZsqPunqwpUnOKW1Cq9c4/1H+J6+0LIgyWlUuXlt3baMENSrnK5zVruUKnGj3qWdXnklhiqo7Y3Yfh5bpxkM58B0Tp2jkJx0aXUJPG1yEsbaRetTrz6JCczuFmG0OuN4UdU21YBOv/ydroLvNUlHx9baxEqwEE/IgnHEzet0euu+ujSayXPa/eUvrXj05nQ76g1eq1DxCGOdg5//tDRbjrrygvceUquUxFiuq5slPfUeipbFTlMnNaXUHU8VQnBzn+PubF0UJiQplmAcw5xmXRlojkOdL/dcRpOm3/UqTQ/L4rBNo6Zvwjih06c7IEnJCgSMIl1XYFk4NnGinVsCn7xgHFJd7LRSFIwjbl1feVxbG6TZsieM0iDdunHeOraNOg9bVIOSSDRJubF3Zs6s4ombO5Oz13KIo9XrT7n8acMQ39WRujobFZ+8AIkQZLk2QToPuhDZ1nXSQsz0x6ho+8NF7arHwijkpIcEJNcuVcsbxrQ65WFT4PHgiHpl5dhUDOo4HBzjTGqIlf3OrRvlIZ1j88p17h2AErsvivIrHlJiwThio/6hjMw/POrByQsA1zm7KnRKmnHSpTvUd46U5AWbDXaa+kzWq7RXhKp5we4Wsli3orPKdpymVHx2NumXNZeVBUl63hXsPI0an36NwVi7o9qW7iH9BA/COKI3pDecpT/G0Tp9o22TJI/9LQbD80J559R333331q1beZ5/+9vfrlarX/nKV9w1bc+eG9o9uoOF3IOKqGyLH7/PZz7+2HG26zBaqQcgSxfUih8dtQqbDfpjlvyxpSRMePXGGcdVq/D6TU56HHeRBXGK57JZ57WXcV2OTlYuaYoVlX+lDn25xLZxHVyHLNe9UdUMlxWkIaBl6yor2azP0u3q5gxjPGfltKGi4Y+o+fkq6/rNBklKd6gHprKJatZXQs/5TxhFBJ6u9D3d4chzGEe61PKdD6gFumbXtrUtt2URxQSB/v9RSODpneUs19JYtTDIMraavHJ9rcxJcG2HWoXBmJOerkbd3+Llvcdwn3BsPnGTd+/N0nJMUmu7W2c4DuU5gzFxAiDBd/Fd4mxlx6vTWcPTNdlCLCyWyjxtylGrxyQlTLDQEiy1ErAs3ePziVG+/t0hvjO7P/tDDtu89tJHdceuZxyuu8rK2KS0hYJCrWY3G0QxWY5lEXhnLEI2arz2Mm/f0asg0Mtg2yEr9GJe7TJdlsBdSnpD7h/hOthC16I0azQbZ99FacYP36MaLLzwXRiFHHf49Gu6HcH+ti77mT/GLKdWYadJq3vGt6w/MzubFAW9Ef5kQ0NKslxvPT1ZCsm2190G50T5NS2dnFwyHGsTzNOIqypOMxguhJKX6de+9rXf/M3fvH///re+9a3vfOc7URS99dZb3/zmNy9+cBdKmnHULn9NWBaeS3/02C+pjRoHrZImgkBRsN28IDtIIdjbxrI47uA5WDZIspwk49Xr5zLkTjI6A2oBQGPSkPz2Az7+MrtbDEfli5MoKVdmWwu1j1LycGgdDsSruTWOLNdiw5ZVZ5INneo9igIbbFsHpmFMUVCtkKR6YGm6LoNrWRy1H6Pl51NBhb8Vnw8OEIJC6iZcyif79A9LibB0ZL+EPcmodQZUAoSlc8aoOBKYdET33NnP+x7Couqzt4Mz+RXfPe+Np0TS13e0WecTxEyBz6c/Tn9EHNPqgWR/m2s7Z8Q6yjF9tgsvGY6IUuoVsrwka5jlbDWWY9wzDZFO+xKuYjBGSuJ0YembpIxCtjeIUj72+L0np5z06I+Wa69tm1rAew/41Dn6hj510nzdqbPXJnfnf+yxVh0qdAs8XeMhIMtJM4SYhJWSKOa9h3zq1QtKecxz0qPVXZCcOTZRSucht66fkbHuDqgFJcGxbVEL6PR1gmO7iefy/iMsG1sgVaHnDlsb2BaOva5oalW9yvx3qecujDnqIGBvC99jo3aZNotFwZ0Vfk22xTjSqZzTnPJ9NxheHEoeia9//et/+qd/urOz881vfvN73/telmWf+9znnv/APYzO8EyMYnjMwN11ePUG7z8imGtlrzZJaxV2PkRLkVJvuzVYgr0tNuqEkY5XPK98LjnNOOL+gU7xzn0iDZu7D3ntJYqC0XhxZ1MSJVxfUfmnrCfiBIhz3npk/7gtmr58ySvGkrzgYWpf98SNabJetWFKJd6cDbCKHvojXt7Tcvn1doqXyEadv/AJxhF371OpMA51seAy6poyyzimmVbgABYEAYXk8ETPc6NQx+hCTMQFE39JVSowPSG5pOo/+SpRiLOdH9dgW2w1oHHeDFmccOcBtepMMSEEjkPdYTjW9/D0TigkScLmRtlEvnbMpb6EpSQpD49p1gljXYg8uwltuiPe+BB1clnO4Ul5gCsEgU9vcBkxylnKn49KryKo+IxjJNpYaZ5C6pXkux88yf7nOVErNCkRzPouR3F5WkdA1ee9h3z64ytD6rzgqF1yiSVkGbLg4RG+rx8xz+ON10kzndqYDgCoBRx3VorRk+TsxL8QbNTZqF+Of24pUVIuibEt7T2QlPkfFMW5vHENhueUkmcmz/PNzc3vf//7165du3Xr1sHBQfIi6MmyfJ2C8In35upVPvEK3QGtDpaFhCLnpX02G+eaeFSvUMCx8Vwk9IdEMa0uWU4h2d1iZ+O8mS2lN3hcekMqZZsGCGo+wzH727RtDts4NgIKSbPOztbKulUlOO6PpOe+9ch5OGCnAogP8to1K5KCStXpDHIhuLFlkxWMJnkXpQyxhNYBZzkVbxaP6ozUihe6LNgta9BzYQQeiEneutRKTWgNhurlOY6I4pkOO82JJxYfhdS+zpnqSyJmChxO1xXIcg++K0tvSGVFs95aBddha49xNDuF+1vlylrPYTheOcGf55woIUG7r69C4CMhjokSgKpP4DOpH35C1rRQAGybg5NLCNyVpn9VE4CnHjapFXgYE0b0B0i1CJ/cxqpaV/U9qPhYAs/VS7gnI8+1Jvu0S1V/xL0DbEtrw/KCl/bZajBcox0SuA5htDLpnk2aIqtmFGo5rcpFlHQtTfnzd6n6eB4SturlzjmVgJ0mnT4oVwOhH3zLIk55aQ/PJS+IEx3y+h+uS3RRkOb6Wn90ez5JilN2m7kuWYFnlesbo4SXHl+UbzA8L5Q8kL/0S7/08z//82ma/tqv/drdu3e//OUvf/7zn7/4kV00S6Vm6rW4RJbrRIi7Wks9jwqhfI9rO+xv69DKLmtneJo4oTvgpIdjIQVFzkaDNCVKyHJtnggctnhwyM1r3Nj5SNzK04x2T09aqiZvHmHR6rK7xd4WO03dolxYZy8PNmpE8f374TttsV2RwIZIAyH3RZRalhT5rohaHTeu1nyZ6YrV7SbCIk3JcyQ4No6DJYhibaFd8Umz5WiskMQR/VBXuQHVgEbtI1TKppk2jnBsgrkeTJbFzqYuulIR+TISKcklls04IsmWNzGqAe8/IoqwLLICWWBZehkzbXE/Pa6p1bpyZztPj6HxxPxeSUsvpTKyKDhuUzs1K2eZDiO6Q169zu7m2UnuRo1HLeyyNaeUxMm65W6S0ulz0sO2GUfkOR21T+UgLCq+tgyycnyX+BzJzlXkK0QpWUaS6ezvSY9G9cmXXlnOcFItoAz4ziyprPic9FbKUeLsyY93HmXjPRxz/wjLIomRBZlEyIl/uUWh9qaEbhGq7knXIUp4XE8RFZePI9o9LUvb3aTZ0IdZFDw8ptPXofC0yrzVIU5gbeMCx9YPzqrvLaS+BCp3k2V6KvF90gwEvkchGYzY2SRKufuAWzeWEx9SYtuMQtJstu2TZnget66zUafV5bCF7WBBLslybl1n4/Hfdco84LCNPdm4295go/50LvoShSxfHwrY2qDbL9nbCWNu7F6CVspguDKUzM3f+MY3/uiP/gj4xV/8xTt37nzpS1/6lV/5lQsf2IXjOsQpMmEcIia5z0aNwEMI4hjP5Ufv6S28rODlvZVZ8ySlN+TgROdW97a0n8n501RhzO37VIO5d6VLp8coxHeRzIIq5dH28Ihen5987bFj9/VuGEr3PxgTxvqHKwH+ohu0pZTTli5BO+eXjiMc+yD1msSk1p6TvGKFo0I8cBp1K6/KJJNiw8qtky5VlzRjZxKonc57TeXynsu1HT31KqKY9kDveqsE0kmP7oDNiP3tp7/VnuWcdDnp6QstIU25vsP2pl4ENmu0ewReyc5Alk7x9M4AACAASURBVLPZIM0pcu3zMD+8vNCqCdshLxAWjo1UDjwWtk1RICHPJoYVuW5cNQq5ee1sy4gwpjugN8S19Z2vbEC2m2c3Wnq65Kd6Qqm7JYywbC1MPzzh/hH7m/g+tk3glQe1rsPNazw8WnbqUJavH3t55aHFCe98QGXy9PUG2BZ5gQV5gTuxqXFssoxxxNbabu3rOX0TquMdR3pzKS/o9jlocW2HnbI+NevpDbl3gD8xTlXGWRs1drfWLcxqFTbrjMKS1VGWs9tc2VfunBSSTp+DY7AYjMgyvdqXYEuKQnubWnJmSJrP7YiqGpvHQkoO2/QHeN5swTYOaXV1R6of3tFL5TRHSoqCepXA19l9wdpXqzhDp9cbEAT6ZBaFLti1BGGE5+hGxWLi+lqvUPG5+4DPLEqw2j1aPbab5DnpJHNfrejRHp0wDBdWvFJycEKc6BJ5lUqY3gmryDJ+eJdKsLBsCGPafV7ae5JSVOXkq/eNHSr+wgAci+KUcD+O6Y0Qlq7e6fTxHFyXvCDPeeWa7pygdgOqFRPEG140Sl5GjuN86UtfAn7/93//l3/5l3/1V3/1wkd1GeQ5vSEVb8G7WinCLZvBkO3mQorupEeSsb+1PPUOx7z/iIqvDSWBcURnwE6zvCv1NLWmAl+V4bh9b0Hjq34sirFsRnGJ+7Vqbt8ZrGueN0+U0B9y1NZqg73N5eajTJrXqL6b01dtlhFGC50+zuqPucwo5M59PA/HThLH9p1qHt9ywqEbYFm5ED3phLiuzIUoLEds+Q716nnXPDtN8pzOAN8lSTnu4NpIQVFoNYWSHqmd96cr9MxyfvgeFW8hL+W7dIbaMd2yqATc3OfeIZsNOgPdUkpCnlMNcGzSjP1tHrUW9n+UrcRojOuSTUJzpWK3bZ2ytSwcC0sgLOJMf2CWgSBOygs6p4Qxd+5RrS5aXjh0B+Q513Yu3Mdj3nVUMo6I01nYJNWeRsoHhzSq2DZ5wU6T7WbJMTbr2BZ3H+I6WEKHg83GrDpWSZJitc8gqPj4Hp0B1bnyj2qFbl8PYCrW0iMV2BZhCJt6tKrrLegg6UxchzxfsNxR45n+TS3AtqlVaPeQ8rwPuGIw5sHxgo7IFtge44iT7rq1q7J0lNAb4k/KCVT6f7PxYSVnSvM9GuuOY7m6OcXMVVDYZCmW0JXcqJMZzJKvT6CwP+kxHC/7oAuLasDdByQZeaa1McqP1XF0QXytgoCTHkI1qpNUK8vJCynXPV+DMbUqRa5v7OkKpJj0XnAdfcsLGMc4lr6vlIdvlFAUpBnHXT2n2PbygureIfXK8vJVCFybhy0etbTwRiX7r+2w3SzXhUpJq0elcmpnVVDxeXCkH5Dz0x/x/iN8B8sBSVGQZDrnpa5s4JNmc/c/jMdEqT6WwqLq4zqMIpoBO5vEqV6I6rp8yWGbrQZ7W6Yfk+HFYV2C9p/8k3/yy7/8yxc2lMskSbl3yM4mvQGuo5OOAiyLKCUZ0awvJ6hch+EY21qYSuNEW4nPxzrKRaTdw7EXLPDSjE6f446OCYqCLOPWDWwL112OhrNCW6mo5J8zeW0xaWetpsMzU6R5wXGbwzaeSzBJfowi2r2F1tOqb+I0uGHuneg69EdsO/qL5FluBvOEMXcfUq/po7MElti0i7FUGU1bna4EOxF2UWC5Flm44OK3xJJ7txDsb1Ov0hvy8AhhYdkLXRiFwHNJMk56s13yp0Knv+yVrnBtekN8TyerNup8wqc3IE5IC8YxgYvnapehZgNLcNzVmnUBtoXnEqf65KjjLXKkmLltZDkOWBBlBB6OxU5zplYajMlz9ndW3hjdAZVKyepLXehKQPNDWKaUoqzlw1iLx5QsQTlmqlOhyHKihDDCnnh7S0kSY012nAYhe5t4gsGIoiifvOtV/sLrWmAGuDaBr9sXjELuHU6CMEGRk2Zs1OiNFlUBcnZZLUGeYy3e8N0Bt24QJXT6dPoTbVvBZoON2hn1J4FHs0EUacFAmhHOOVhnagGWk6QMx5z0eHTMtR0atbN1C0XB+49O1ZQDYNv0R7r/l7oEvjcL0Kc/c32HepVhSBTps1evUn8io+55On1GIY4DkqFqiTX9QFWHLXBcvX2k7n/1jVMdeV48nnBoTQWwOrHqnT+9edQJrwZEsV5KqX91JtcoiqhWZpcgzVZuQUjJ4YnupOE6WmGl35wTC6nA1see5aQp/ULvod0e43vUKri2NtHqDha3YQF0WH/aiqqQtHq4No4zafQmEXDQojtktzmTHs2fjdK2R6oEvJC8f8BmnYpPrXp2m7DegEetWQILwMZzOepQFOxsAngue1t0h9qvKYqJ09mbKsvwG9pYrDtCCNp9apW5rxZUfEYhCK5tX5pVqMFwsVxSg4+rRm+oc2z1Ct3BZN9T6r4/1orkmWNz1GZ7rp98b6g7Vp7G93hwTLOug4A040fvUQ0WphPpcXCM58/qdfJJ9aEsJrIWoSPpPCcvyHIQCMk4pl5hGNJcYe8oJZ0+9w91PVyYM5IEng7fKwGtLq6r9eJRQmdiaV8LiLOF17Rq8VMNyAr2H+d12RvM78BWHJkU3HTHPenp4uC5/ei8kJ4DvscoWo4qpsTxsuOkENQqJBn1GrJYSN/mObkkTQEqAccdXtp9OnmaLC83jlB4LvcPZ43ifZf97Zkx5bTyQSEnrUyWPt8SemoXAs8jTcGa5NqF1gK5NrXKsv2obTEKaffKk7VRTG+A75GkuuLNtnAmKUDXYRw9tcBd7fMcnOi+UfUA3yXLGYwp0L43eU7FJ4zJc6KEIicrSEFKAl979k8vmXIWUgW7qjv6TlkyWOULp/RHfPBIB2S2TRTTqOJ5YBEE9MakKTKY3Ti6XbyWXS/YXEh0feoo5L0HM3WNIo75YMBLe+tOoBBsbfBuj5qPsEgz7MmH5wXVACSdHraN51Ko5lwRnT47m+U7ePNne1UpjvIZvPuQRgVhaa3FZoPNxkIAqupBT7r4LrYgLegNOemxUWVv60la9qiDmsbQBfrdpb8OJBQFto0FOfrhFXNRmkpVRMnjfXu8wrokL+gMtNhvKdWibi3bZjDW2rY8w/bULYDj6PWk75HlbDdXpgDUhzg2G3V6Axx7rpZZIotZPyZlIWVZ2Ba2IFMykYJOj+3mTE8SxcDCbabyOKe1Q1GMa+t+BbUKaTpp/2QR9YkTBOxvL+ivSj1e4pT+ANvGsuj2cW26Q5JHfPLWuux7lnPvSBv1LuG7HLapTbb4dprkBd0BvstgNMm1F/rEAnFCfwjQ7+O5est3/ka1bfpDKv7TTzEYDFeSddnZf/Ev/sWFjeOSOTjBsogShiFBQODje/iefjsoR+FSXFtbTCiOOuvyENMflpJWl2plOUErBL5Pb0CWM444atPp0enT6hImumQW9Cs+SrQgWAkkVGue9x7oN/sSUnLcodXFsvA8LEsXYKU57b4+Os/VAQ2Tl74i8MmyBesMpecpJFG0rvn5EmFMZzj/FzeqRW8o9VZDnuvGopN98CiRjYpAwFaDcVyyP56k7Gwuz2Eq+ZQkxMlCJi/JiDMdFqhq126f/3VXF+19SNa0E1dYE3f2NGMUMhzrFBpgW8udmLZPaaZV/121EaTq5FTxqLK0twW1ANvB88pjNcfhsF0uC45TspxWR1cyjEN6Q47bWpMqBCe9kjOvmiiNQsbRuSy9gd6QO/cZhFgC2yJwSXNaPQZjPJfA1U3dqwFRwkmPJNX3p7pXbZs4WdCQgF6uKGybR60zpM+q1dGjiXrEd/UDeNLnqE2nT6tNmury4im2wHe1z4n+VkBlOlOqPlJq/0ol40lS0pQwZhgyHPH2bR4cMRitFHgEHp+8RSUgjHXNosr41gJch94Qx9HjVJZNliDwaffoDcs/UJGm5Xssqo2REgGqG0Ztvo1j3r2/8PYYR7z3kHoASmoyIo7JM056/Nm7HK24o9aTJHOjkjoHrP808fdUh2rb+gemw1ZfFyXc3D9Xxr0oGI457nDYJoy15mSeONFxs3q4FhBkub4c6oFqNkgTbegE2Da9IXFKrbJOO6Q+uSi0xkZp2ZVaRvWbUwvyqfBdf7Ukz3UTWc+dXBS1HWExChdaEEjJqdFTFAvNquKE/gjP0UIvx2Y0phrQ6dHqzk7y6dYHaUZ/iOvOpioh8ByqFd75oOTZLyRFoQ2CV2VbAM+bNYe2LK5tc3Mfx6EoSFIch0rA3pZOOgxHWBa5JCuIU4RgMGY4XnigXIdROHOPMBieaxaW1/V6/f79+5ubm8Af/uEf/v2///cvaVQXjoAsYzDSYcH8hBdPwpTynIqY7VHma1tSA0LoEFn1MzotVVc4Nic9XRc1JcuJUp1xd11dvCjmAlMBCGoV3rnHG68vj2QU0u7jufSGy6GPsqifZrAetUDSHhAl2shMbYwWhXZFUPmh4YjdTf22PSdZhi1mFsVwPRz8hY1GJiedfZTDfRpR8cNUfHwXLwoZhVR8pOCgRa2qN0aKnDjl+s6sLnDqF6E+x7V1rZtCFX0unRPHwXd552l4QqupUyetwbK0480MQZxwMtalq3Kih37lWkmWKPD09v2USjCxH1FlcBMnGSb6GcfBStfZbyvji9Mb+v0hYTyr6xACC7DpDmjW8dxZQnTKYMR7j2a2G3nOTpOtjXWx1DjiwRHVgDghTnTKXAUfqrJZ5fOGY+3hWPW1HpfJ3lchkcWynmfpYIXQGgzXKV9HDcZ0BjqvH8a65kGtYFUE6ThEic6pT593YeucveoHJAvSDIkuIlQPte8xHBMlOrZW/rm+j+tiO/SGDMc0qtSr+sJNawTjlCimKAh8XqnS6uqnTNmGqMNZtYM3v41zftKMKNbeqfNYQjcDUl1gVaPQWkWX2jtz4j0LLMFRBwn7Za2R16AWHorpUy+mmXU5SbwLbZWoFmxAmmMLDk70Ltn0t1SpsVrwWxaBj+/q5XG3r7sRq3z5uKCf06zPVGTzLZxde7nAVE0KetgFvsfelk6XjCPtArm9wc7mute+Gv9oPMmsM7GEktj2bHk8jdoLqduoMVe4HCXadkZ9kW2R5rN9J3Wilq5CMfc3yk7ntAK+kLguJz29TTf9qCnKfKn0Da8KQrpzVVWjkMGYVlfvD3veuhjaFnrnczqYehUhCMOFOoQoIYp1lT9o6aBqbaFq9Ku+rngZjsgKPniE57K7xUbtjEdDL18n2RPfe4xKKoPhsll4Jkej0fT//+E//Ic/8zM/U6+/GHtPEuLSpOnkLaayNSXh3dw8pPSvKm2mxJG1Ct6SB4sASJJy81rQljXz05vCthEgc+REwDP/VioknqVrENVm4pJsQ6lNSnN+YjIxJCnjSMdPepNBaJthJSrdqJEX+pzsbpZ3RV2FlAxD2n2ciRF7GAkh/vet6L2+F0XStnCQQIYV9dPXr9tbyRicmZK7ViPLaPe5ua8lRkoInuacdOkOCOYKQ1X+2LK1aUOalbcttCx8j8F43R6rEmRHcw6Pp13Dw4huH3eujK8oaFRngXKe6e5L8/sDUvKoRZLOJj9lRdqoaW33dMxqiyCbLD9UBs6x9e5BoVaMQhe6reK08UUU0x2WT28q17u7SbEYH7f7HJ0s6lZdRhHHHT5xa6VgoD/SYpVpgKJOkbqNo4kzo2VpBYJlabm5Zev43rUQEMXk+SySKORs8aAy3PcOsG29yb7ZWFYcKVMmNQwVtYu5IDKKEZZugNUfEac0alR8XGvmZq3+O1+6mubUKrT7+I4WQkQxloNgVqWqluv3jqj4+hRlOdsbAO1JjbJyPXJtbGfycpCMIrz5IkgWFWsOUbKyI4/jzIph5pk2GC5pJyTojbSJeJLSGxD4dAcLY1BYFuOQrq3N7Acj4oRWDwHXd2lUV4oobItpOCcE9Qr9sa6gUQsnVVGtD8HGdUkTHfJub+C5FPDgiN1NdjcJYzp9+sNZYVKcEriEyaxV1iiiVqGQuALPYTBC1HQUG4YgtI8qkiLXlSST8YHEdSgKGjUEFEIvnmsVLaT0vTOSNYMRYtLvWaXV84IiJy4QOY5AWAihFTVS4jn6DnTsWf7IEtpX3pr8cT4mtq2Stqnzq1yl51lC5V8Q+C7Dsb4ZAk93cFMUBVE8VxcuFxRKts3hiX53dfoctPD9mRJyOCZMqBXlxRil7xxr0ZxHTT2qYlitKCTkhf6ZPKfTI68RJaQZlo0ldaeFwxN6Q6J4ZcVqktLu0R/Nsg/9EfePtHumwXDlMRp3APa3eP/hsucA6PR2luE6ZDneqeAvK/RMnGa0ujoMUi8lFQqHMRWfakWHwlrAt8K8Vn1gluGcSqIICHzCiKzAW3wZFYXWv6ryR8cq8ag+blOv6n3MJJ314/Rc/fIaR+QFtqA/wveQBWmOkHrr37JIMoahDoYK+XjNzIHekJPuzKAmz5Xa0kniT2y4mZd1MjvNwce32bBTNwnxPa17UW3PAQtswcMj3nhdWwSe9EgzwpjAJyvwHJ3qdp2JXXpZOkrFx9oT2iaKVwbu44g793Gnqy9JK6NZZ6c5y2D1hhyeaHGq/nzAojcijAh8bBvP0/HZPKpqudWjGmiZ5lFbD1U5jcYJrqsPpzugKAg8klzHu4UkS3AdAh/PoxjSXJQtSbSlDJIkpT/Sqtwpg7EWlJeiBnBjrulYGHPQKpmJLaHL766XWdAUBSddfcNMu70yl2Wc+uRYgmySBFULtmrAKNQntiiQi1O7WqhkOZ0ejoNtEQRYAh+imDs9PvbS7EbNcjr9yeCFXg9IqbOb6nFwlCxH6pBXPRS1gM0GvaGW7kzLVNSQ4hjXxXN0uJkV2r5GncAkRVhkKVmmHd+VS4xrT7ynJjbbtqUdadsdrm8jBPP5SglSqSnmnjtLLEgmlqj4pKku+Z1nFOma1NJ6SsciSXVLBDV+a754dA5VSdzpMxjje9iWXs71hhy02N2kUSsxH1QP9XSBpzL66iypz1TrDeW8aSt7GZs8Z29iCCsg8Gh1EHBwQjWYHYhSpPRHAJ47y0/HiZbyqzJ3lScOY3KpN3NsSSbJJUWmUyTM6XZ8j4q/IPVmYpl69wGfenXl2inLuXdAvUqnh7SJEr25JNQ+bUEhZt2sZKE3iwpJni9fHcvSqykhtKZoSlGwtUEYE6cIdKWQmNQDpDmBW7K6kJPckJhbBngu2xsMxxPnysU3Z5azMZm/slTbYSnvnYPWrKRVzS9pjiwYjKBsiShlSSbFskkzXHfSr6pgECILfSzK8VZOg36BLOgPwdInUL2i1R5yHNMdYFmzUqL5o/jx+9SChS0I1eDvwSHW9Scs3jAYLhATuAOwUSvZ19MvC6lzOacTlnnO3haOQ5zwP+8wDnXnC/X2VLu3FZ9xqDfflbeXygMlKUmi361qClTvHSV/VDmYJbmFJfAcXI/haCa3kBLf02la9SYSVpmpsEDCOCLLZnMPyj8hw3NIMgKXKJ8Y2ggsQZLpCVX1PALafSoejsut649xetOMh8fUKowjpKWnCjErNXNce4+EmotbAGSAyjEXi5Oi0PvL//M2GzW96uj0sCyimPEkKFS1hnmh105LSl+VZ9pqziaA406JNWSSctLl7kMcG2LqFb0qCDyimB+9z6df08nUe4fUAiyb0Vj7M0ZKUwTjnAKSFM9Z6fbtuxy1GUdUgtmcodxFahUCX+8YKKmGZeFCmmNNagfjhEaVOGGruZAZVds+U11KljMOaXe5tjOr4FROfI0q4zLHbgHjxSXNcLwyp25Z9IY0KiD0Qsv3tL3pTLyL9kgBnbCcfpFcbJPJJJr3XfoDLFevVZTNvB58odNj7a5ecleCBRlGLeDOnBl2MVepbKl0uECgQzr13UqPpKpRVWpfyaArPvUq3QGbDf1EKGO7Zp3tJu8fzM7DUqxjCZ0wtl39T0rkoArEVaXK/B3uOdR8BmN9aOKUxaRqK+t7Ose8RgxgWdy6wcOjhQ6acqKzWtlEefJU6sNZK//LCg5aXN+dfX6SEGfECR8c6H2JRg3fnbSe9agG3NznuKvvVcuiWee4S55h2RQFvksB9mSFFvj6zblE4HPcXa7DVn7hlsUwJPAmRkwFUnU2kPqGVJuKSYZjkeZ4DkVBXuhjVyGpNVHYN6pUApJUS71n50kgBI0qt+/zqVvlOrEwUr63bNQ57syJWwRYOiQNHN3rVI1WN/PySHMtGlKvL3vSJSOKdQU5c1KWPENAnOiLlUdUfF2DUa/pWuQl5pthT5uCqwKbow5VfzLayc+oHTAhGEeMwtkkdfeB3uZVp3ocE8c6Qa5K6pWN6bLXcMbeXDQ/juiPaPcoCto9ZIHrkmYUORKE1PPvdIWPLtzFAgrUwc17PdkOWU6rS7O+fPP0h/h+eeKs4vPeQ954/bHlZwbDxbIcuP+P//E/Go0GkGXZD37wg1arpf7+zTffvOihXSSBj+/P7K6VhC5JtWLVcYhT8gFbjdlbIM2oV9hq0O3z57cpVHAvoEAK7Qc3VakmIY5L4HPQIo5p1BmOZxOnkmmqxLxaJ6g9+ihhMNLCEqAasFFjHPHKdXrDSUsaqAY6hFVMGyWq9FKgti8lYUSS4k+mBIUQ2EJLZaTEnez8FtOFSjGx1hFaFxTG+HJhR/VMlFeAEGzU6I90MkaVean5L89BkhYUE/9mmWPZ5WGi7hle6NnUmqxDVEyv3MEKyVaD7lC3sJnKnFTgsr2xEONOa8vGEcMxR23dusj3qHj6FZ8kjENqVS1rrgR0B+xuMgp1UjPwdDGcWhopLEhTHViPw5nGRimOrMka5rizkKtWof8opDdkd4vNBuMIz9V9c8WkBZjaT1eNHl/eR0ruHU4MmyVtlYSeRO0qT1yt0Opi2wuNVFQfUBW7T6U+at59eX/hKp/ujjRFSdLfvU810HdsUdCs02xoFzzNZINe9ZlSi2U5kbCrVWsusS3ynDghzahUdO2y0gWppgdZTr1K4BFPhB9piudq0apSErs2gcdgrA/WsmbKt1zOcn5SIic3uRBkmS5+8D2ERRjS6ZNVuLbLret6A0o9HV7OSZcsI0wRkxTvVIjC5NCULEdFTqoQYrPBKNRRoNr0mCIEjRrtPuMIz9Hdf9R9opKC6mqGg4luDXpD/apR8u75mGOjhtzj/iGei2uTSwpJkeMGVH29aZOmM3WKWm2qoFAblaxVCSeJ7oqlCGNdm6GqL4Yh9QoHx0jJ1iYC0ozNBtsbNOvaRQRwHK5tMw7pj/WCRAiu71AL+OCgxJpQX8Gcbn/B0kpOlEVyUrVcCPKcJJ/ckDlRrC/6MMN1/n/23uTHsiQr9/2Z2e5O521EZFtZZNXlIuqCeAP0Jg+JAcNiWEMGSEgMasbs/g2IAfMSEvwHiEkxQmLE6AleQ3OrzaxsonMPdz/t7szsDtayvffxiKwCXSqrdOWmUKbHiePn7Ma22Vrf+tb36UyTBYdEg4mRzGpxclax3rPZH3lZDF8nmcm85HbzBmQXqFvaltu19qVoHcaAJRMMouPynK5TOXNn2DfsGz0kWXKlqCJzQJb69Y7FXJva84xDoxtH07HeYiyisykogOwj96qOXT/BlSOPJnpTecY3vqbUF3kcgmVesZxrq+hUVckY5iVXt0S4PGXfjPNfZqwk7dJPMuDusjIMofzNWpXm5xWhZH9ge1DTkqHhQUhx05TSgIlp2007QtNRFaqLf2g4XerWNh2fv6QqNRN27hjWMT+DfvYwHsYvxziKvS4vL8V6CaiqairiPkTw/3sOY3jnEbdb1inUE4w5HwLiyKzkZqMGqD7wziPdfj55hrHYoSXfQdCffY8RgmzG6UKZAK3n85cKoGZpjctccoGx9F434FnJrNQOqgH3enyuwffr7I4Q2Oy521KkauO8Ul2zsxVPryhyosEnevF0xKCIlCBPQdQ8EqFwWDFl/fWBH3xy39jvp4yu1+PxgYiWp4dOyhjwRoWBm57TJTdrZssjCvJ4nFENa9Z7rME6zKRUIhueGHacr7g80bq5aBHEoD5TY8Ghp+npPS9vaDruNsxLqkItnOpGkWPREc8ytgeMocrJLM+uuTxV+3EZ81Lb+Ia+K+lxzBytoUmsg+1ujI8XFSEeRT91o4GCgFjXtzQ9dzvmpWo7CGvCWKyhyFnMONQKNr91wbNrZoU2bMicES3wYfcqCz57zmqh3XJ65BV5ptLmw7Sx7n6N++rmfh2574lG0b66YTE/gh4PDdd3fPjeWM4qc3YH+l5J+W2PlTp4o7HFrKTv6NAZKCGC0BKyjCxjPqNpOF1p6iUYuVTYpUPDJLR+F5iX1A0IhcxxfqL29ZLvicQqKTGOEayKfkgmLJQnE8Gq9tHJEmtYbzVHWs7ZN/iAD9SN1s2m9a4QlJo8dF1GuL5TrwYSUWGaDkmt4J3HygGTizC9WTKv1htOlnz8NOkIRTrP2eqIxAWcLllUvLhls2VX65yRXsk84+ZOjQ5kCFrx5FLnSd+TF29ujBEoerMf9f56z/Zw5CTV93QdeQ6RptHmv33Nsysuz8gdr+5Uvz/Co3M+fF/TeznZaY/H62PgPY9Tcdp9bpSwMRDYDGApS3wPlnnBrFQV0duNPuAihxIjIalSdr1Op7qHYSlIE/I0JYQvbnh0fr80sa/55BkRNY7IhjlmjlADIcKJEqI11C250+RBe2ejXjdp12k7Hp1xeaLRpxhsk3h31QUxKJemrjk9Yb0hz+k9LiXkIXK6GFettuf8OLR1lkdnXJzStry8GRuE7omsyxwIiYC0OdD3R+lNluk0EACrLHCGpudkPiqZHho+fzlWTqwhz+FAiNrQBQSfmk/SJquLBpg4/qKkRtLqXRZaN552YMfI3Yb1jrrVXM5HyowsU45c5nBGi2zwhWqqD+Nh/KLHUeD+v3l0/tPHyZKbNU8uaDtuN1QTMx1pypmVSvZ4/y31gNjsuLrh0GCFHjDZIVS6yykUJ6aYmx3RaFmz7TUUmHIZNzuspwg/wAAAIABJREFUwxnanhxdBKeQgJTvTxZ8+oLs2Fq167m+w/sjB3jhxljLejdSPMuMztP1utIJ2VFKxvuDbloRnFPkUoauZcnsM7Mjlvkzh3z1oaFpKXMsNJ2irSYtuBLaFE5tMttONToEUR72A7FDFyDTmdHzclBSE0BIqLoCUH3tPb7/E00MRnwusGuoa2KkOOH6VkP8PFNtR9mQhIQjrkBB9MgaDZeF4ik7sQzJGTJ3vDFb9e62sE+R0zBaz3Y/Km+27X09mczRNFg4NAkNla/rCeCjmgfFAI6LU6qS9Y5XayV7zFIX73TkuXrZyJuV65+RZ0cV7UN9P3B/dK7ClCGodqSi1EFDjXuxizHMZ/zwU957zPUdeTbqx0kAYdMlkp+dTcKXkSxTrFp6MCRMKXJ+7au0HZs9z18pd78slLgyDRqEVyNZ0MDqWsyUpixXTKO+qFG1SbNLZD02niKjyOgNVUHdst6xb1jN+fT5Uaih4GKvxKRhRgSPT1w4eclImSWq3muRa+npfoBqKHK1eV8aukkGK2lbjLSepuNkkr1nGYeG733Mr/3K0R2/27HeUCbPSx+4vmN/oOmYl0eYuoGTBc+uKDKWcz58nx9/jo/cT88jXc9qARPToqY9WqlEkEovhaFuKQqahrstGOqXZGJWYOgDv/LO0YkwmRVfNOLkquorSVnSDLNL4GozhncG8pxdfSQhMivxXiebyLaGqOSrEChLOslAMupGtarmlXqlyXCv2XL1nh99xrxiV6fDlWMz2rQjN2guPdkGY/jK2/zLj6lSOicVD7F59oa7DZkFy7yi7fjoKRcnWPcGvpPEuKAUqYszXt2p9IqFPNdGJhGjFAWk1Zs6MkV19PKMH3+m6ZnIwPukeS9dVQPvXPp5jo4EVXgEOs/Nmvcec3HKcjFeus1Oiz/jpeuocigIgbolRFxG3xMSg056cyVqn84H0rMmVTiZe9MV6XbD06tJn1Wga+lbIlS5kjMzy75RIQcfeOcx56ujrgaB6t9I33oYD+PLGl8qxz3GuNlslsul/V9U3/t5jHnFk0teviLEsdkc6HpduPe1ctbFsaXpeHmrrqWvF5RNEiuQ+ECo5Lmj6fCeAPRa0xwWcemHE1noumYXtXo4XdTqlg+WOMfX3+fHn42k3hi5WethKEgJXautftIU6z1tR9MpvCqxae/JLa3H9xQ5XeqR6jr8wKhJpI4Yx+REIlr+fYG7bFebPUVGjLQ9LiOmllP5/D5QWAxsd2o0Y63qDPheqZ/GEKGPhF7xUWvxPT4B7SaF5iZ1XMVIVfK19/n4qW6T8o27hrZVQbHccbPWeFrst6oCQiq4B4VpBXyVYKLtaFo2B73FEtr4+PpE0AhSbnrrX3MkiXpSgiTdTXi0MrWEqOpTgSJOlPsd9D23W1bzIxL5rOTlLcs3WWYOhyTMjdWcT56R2TcwPvuey7P7m1ORsQtgjjBjYV94T9Npf0U5VX2GwpFnLOfcbVIfQqTtsEbrPzZiICYFwBhxCaNuWlylcy9Gzk+UE1KVKmdxdcur9Vgog6P0TAx06kZDitWc5oxn17QtztH3qpmjEYDRiS1hXzmsjYlUk2fcbbjbUExCDUFG80wlOw+tHoDkw7o4TOgcIemRS+YspN7zk6NQOwTyjM2OzFLMOBj2tQrhdb0+hjGy2WtFaIAGrWE+49WatxJzY3fgxfUR4cRZzldc3ypIP3yvNERKRvrR5/zGf6EseO8xHz0d1yhp+ykLVkuNbAYy21TxRvKKacxkDFe3xIDLdFbnhXL3q4IffMLjc2aVgiMy8vyntd6a1OA+DAEUhp+9V4KKUNUlPdNgLhJ6KABFsqX+EAKHFsOoLSNPXGZH+CB3LBevtc1Mmg1iZF/z8oa+pxUOuhtpgfKZUqYLSXHFR5VROl0QAvtaKUx5QZXhe22X6gNVTu+53bCYsd7/NNdq8SJY77CWptOeYDlNOYybNcs5Fyd85a2fVtmYV/zKu/zwU2Kg70f9WamKNB1lniLmVAnU6xBoEkm9tJQFuVW/6unEeP7qWKIKlZ/vA77XFbWLuMmvyApsorKb4mvhu+BoIrc1JDZNq31W2z2g69WQdtadqsT2ntNyzEBu7ug6Hp3jPTcbXq3JDNGoeMPX3vsPizQ8jIfxnzG+jMB9v9//+Z//+V/+5V9+/PHHbds65z788MM/+IM/+O///b+X5S8TmUyoz9/7mAjRE1KZb4pL9Z6PP+dQsz2w2SeLu/5+kDS0uwG+pw9klsbT+UlbXvLy6ANEZlUSKMy5vtPGONClQfaDr7ydoJqKX/2A2w0vb3SdEhX5YR2RaE9W5KEsKK2BgyjefMbcst1RZOw9gMvoRGNENjyTSIYCsST3vtfhrjeOruduy9Mrek/TAPhJ5Vr6OIfP73qKjMbjI2crdvu0zaLV833NYqa/IpbgPhAmWItg7dN1vO34ytsYw3LOh+/xo0+VddB1HA5EOFmqAtqwdWUZuwNVoW7kkZFhKcdtk6ahc3z+gvffpu2YTXb6ySRQX0/J99a7N4X1QKTIqdvR2l1k4zoPCdQfkkPZqPqgLc7WKH/DHAdJ5jUhnXtfqnGe5Wvv872PcG5U4zFG2y5ft5VZLfjsJQZ1ZJTDqzvlpmeWusEHNpHT1bhlWocPvHXBoSZEjPizOs2QMyFQSSzbyWUbGUE+cKjJMlYLTpcjxbbpNNXJHJutap/rVY+qKSQBYlWyT1igMTw+Z7vnZq31dxsJXvE5uTQaLJpkrBa1YLKv2R4wkbqjKohR+96yjHmp1sJZxsxQFTQNNmO3H0k4Jp2Xdq9GRf2FyC5tr0PKfX6igZ0kaYuZ6sQTNL6UwkWIrPe4GmdYJS9Ja7i64SJlAtv9G9RjJAwViXF5XuYzLU+Ryln/7/dUBzCzlDN1ZHM5mVPRxqY9comWlEyo5H1IGiBpf+l7LEQ7PgJCR2w6Dg3O8clzVnOc5eyEx+fqTPTuY23VeOMoyyPqdmYJgSiPrT8K9ZTBL92iOcvlhEExwcIBZ+iPFzZpD5XZ2EPbatg69dkYFkbRGbxZs6tpOmV0iJiMj8rHIME6VaVJ7P7Adk8A3yuN0MBqruUI+RxhdrVCze+5Xet0mpVK35JRt/Se3V4PMst0XSXZDAt3aF+zqJR18zONOGYlj0652apwE1CkE9ntMXNt2dJuVIEbIk1LSJj34UCekxXMKn78KV//isoGSBY6vYltr0VUIbDJyzahGMPNlGV5iNrv3S9J6mTFGCb/JjXWrxbsa+pWNx1It6khy1RYtir1pjvH5kDnWW+Yz46sV6rIT579DF/kh/Ewfj7jywjcv/3tb3/22Wff+c53fuM3fuPk5GS9Xv/rv/7rn/7pn37729/+i7/4iy/hAP69wxhWC957wq7W3se6vQ+uAF3P0ytOTzDCse4A7a6zA1sGGDiFsujLihyPxLw0UBP9ioQLOsejM+qW7Z4uKetfnvH25YiciQ6XVHVFZF3E+4Z/7VJvEwZjiRIbGfIM55hVZBYMbUuWAywq7arMc7oOa7TvR+gZAmDPJrJrbzRlnA4RUpyVrObEyF3g0E58EyPWYLNRlY+oCI0oGS9mrLdj7I5RUKrtMYa+V46KSWyfkLbDYR/ygdPVqMs7r/hvX1fdietbPdMhUB52DpNU9oT+wbizH921puVkyaykrrk4VQG1QWtZmJ1tj3Psa/YHrNO7MB1SihHWuJBr5RTqVrumuk6B28gRoUKugJBkSLXj9U5pss6pOOYXeQUIQhwjNxuevmBWKdWkrgmBty5559Gb9YzzjPef8G8f6RYYUlThB1dXaFuM4eUrVkvmpUZg0gk6r3h0rmL8IoAtSQJgnN4F4QaY1NThLEb4ZpnGHFd33K6VNhAjuz2HyUNqwFgtLs0rVWu9J6khOoPOaMoXLV0AtJwiyPHAo5Bb9uylqtRJDilHst3jA/OKWUWotYZgEjXu1UajDYn5ZH6OOrBG05Is0nsyqzw9oK55cg4TBhFD3a/HRPxAzY8gypU5O1GunAEarsktfnk7SmsPQy61hO8ni2OwP7I/KIF7YHxJqnB+xu2aNmi6e7LgdqPODKDOr20yeJa8qG51wek9ETW6EthehEqt0fZQOcc65SpPLrCWsxVtz3p7X7Ol6zld8uSc568mRSHDyZLtXml4kozF1F8rM1CKabOSqxsl50yf7pAglSl87j2+JwbaxLQWS6D1jsVM9d3futQq1v/4mHlJiDQNLsnmSL1R7hQpTHROXcZkFp0uqRvqgDGEXhdwidFHdpxkO0mzRcLTzZ6m1UxvX2szjzQA+EBfH3mrFTltx8WprjlNp7zEnz42e7YH5hX7w32A3zludyxKuo5OOrzT1iPkQJMccKVqPa+oKj6/0gqSNexrmkab/n3gdq23MkaNznULS3C+3Jp4r0fLHEX/grOISubw4qAZUBW8Wusl0k9LO7X3usdt93RdmjmB1vPW60ZjhqpQ1ty/X6fhYTyM/4zxZUy4v/7rv/6Xf/mXd999V/56eXn5O7/zO7/1W7/14Ycf/nIF7jIUZ8pG+sR0tB0R+sDNHd7TTSgZAwAQUz+NrD4hkQJN2mvvQQRDw2XXj040EhB0LasFjy+O+Lttx/WdkqGlzrjdcWjpPYXBe7qeEJVELhuhc7psyXfdrhWyPTSUBUTOT/CBzRbnMDlNc3So1lAUmpaEyLwi8tNWq97z489YJBa+MZQl2wMBlZCX5lThWUqE0fXMCuqartcuQ5epsI+g+xJCCdCvLbNBuwmNwUatKphA1+M9H7zN4+PV1iRlAxFXnr4+Bd5CVBkEpqZF6VIMd08CuJc3fONrxKg9wTHgoe4UvR4K010PQRtVRTc9wnLGyYK+Z3vQHbcPKlwNOq9yRx8mk4ej4yQqg+L7P+F2qyhjjOQ5TXsEOE3nW9fp7nV1yyJdhxmcLgCa7sjU8N5wlvMTtTTvk/Wpicr7Eql1icPWG5qaxYwsPxLCk1B+aFb2yaVcylxyzUM/ZowOcseh0Q6T3o9lpaZWyaBp+5oEBELlenxxf7uVBjWRWBF+TvTakxKVDzWOEMakTtzUJb+S2SKtjdLFKE/T/qAIa9uxKNnHlBsMUkgRl+Rl9SsioaeNesA+aAsNUJVjt9/dRk3Zghxi6tuT2HfvmRUc6jTlUinvi8Qcp9fknuXNoU7NiJPXRbTxds2vH/ejn620oVl4R3Wd2qyjNk/HqPJW8tT0/djsLuxzH8e8DsgzNnuAsuD8BGt564Ii4/MrMifnjfe895izFcbgIy+uNXZvWlqvPmWqNQnRadYkV8YadjVZxmLG9kCZs5yNTfCScgy0QEFbBLOQmFtqIDLTRCzl0LKa8dV3AG7WGrUfmnEaCXlPPjB4QiDLld9vLbs9u1qXKWu1nUDKvG1HK1QTWdzklgWmC5I1BE/vudmoqpUbWlpTMCoP6bBWi4OyhKei0fQzHYdEutSg9Pr7D5RXSbTYqo6+CEMJjWfUlIwqcSt+IMsKm2MsyzldMg9G0tQJjj7kXZAy3qjiV8N2IDE66ZmS6ZdZ3r482jSvbnXNPzQ4C+GI5hoSZdEY9YAbuADeY3qu16OTwDCMoSrY7Lj4Aqnfh/Ewfj7jywjcP/zww+9+97t/9Ed/NH3xb//2bz/44IMv4dv/w2NWcn07yhFMh9R2Ra9DwilpFIvD9oNu0ioObXRFltVTA9AJVwHSOmWIjBIlsuAKTXPfUDejWWMIXN/pJj0Oqz4jB68xBGnFkwqvoO+yKwsEUpUY0d3rdXOqCoozZd1UBW3LriazqreosAQUubr2rL7YqGK9TX39MkQh25GBMGsJo2+5/KlKdnt9u/ABrFHisk1oKKlbsUleodJCIE3Awg+pCrKM958cyUvfH8evO0tIHXhdMjERvMdO1CcH3pGY14z7BLx1yWLGribP2e4pMgWHQhL1NxAgxEQjnviP2AwLbcvBKvwcJvxgaxmceKYIopA6JA/59AXz8qhNTUDNzU450NPX9zUfvk/X8/z6zaaGZc6za5aLN+t8e+G3FBS5Mt3F3WaAgRNoqTe66albqnf1WsW0QYIWJeKg0Bw05pDNGKn5eIwlz7S03fZHs27TKHwevBZeMPhAH5XNEiKHfXpCrarlGEtm6Jr0YBrNOkya4QR1rbJW3X/kAZEHQco+eWI0hYgz2rssXJG3LrhZU5X4qIr+gI0jXi4IojGUGTajbSGx3b76NhFu1iq3crri0NB19J4s0/KaMakzL8UcUaydYd9oGryca6j6xv7OMQk8dmjuEzEpvqmk5rJRb9QYDT0lNb1Zs9lqU75QOFxUpoRJze5DJmw4Ai9UoTL9NXf4oMXDQ6PJzNsXGCgK1e0Znp3LUxYVL254+oK2V8zFGeVgyEqY51oNA9pe1W9mOTHwaq3QdZlmS+5oo5bCDFqz0oZ40RdKRp7DZTw7UfmU569YzmhqnKFweqOnF3w+o+8195MjaTveSrmlyMmbNJfGLD3ihy0jYcAhUa3kWvqeQyDPCV6JZ9GoTpRJlPoBPBo6B4bw96ePq1S0KXL29fhRoDtUZvCBCymP7HCG6DGJDS9JmjP0gVd3aUMMhJaD9FN5ikwdALRKLNmdOYLSdcoYnWMxLfjyOPeipTNE/HC35eUN7zxS3F18dqVGJ2PQWZalXmCC+ljhVGesI3Nc3/H4XKeWXD3JTNovhjkexsP4+YwvI3D/zne+861vfevP/uzPfvM3f3O1Wm2323/+53++ubn5m7/5my/h2//DY15xtuL67n54F2HfqN6cVn6tahHIaktK2e2gU2HU09Sk+J4vIh9HJbwikh116nKzeM/nL2h7PnxPgSKRRZ+O3FH7ETVkeuwGInVLVWAgON2rhJPqI7OCzLHecZGps6bgoAYOLX3EeqLXysBiziznUHOy4vpOmQNlznLSHwlHqmFA3dF05Ble4jBDiKPEuJIinDpTSkwszFf54xPtRy61c+QTGfiYdtYsZQJ9z6PXK5uTcXmqUo8ybNJqkB5iQbI9Y/+TSRNA4uApkCPSB/taD/K9J3z8jLpWxJFUoy9zSpGIaUc1dxn7Bh9Zzak7iFqf8YIbZalMHFNhwU6us1Wq9z13WAlBXEYIvLxVq06TXv/VD1jMeLV+g4+9nI6PuIztjnLCce97mk73YAk41nv6nj6RxKah2LQy0LRUhSqozCputwpz7g7aKiBIJENqNDFmAo1OhD+z2bGYTWRMGuqaLMNCMFpnmH41hrs1BuYz1Xd/daedJD6oF2ZMIJ9J+bZJl47ULJsSpQkXv6fr9Ba3LZnTELVuifDJM2YVXU9mCT7JUTMuFEOyKkL7+QxQcu2PPmdWauThPasl2y0xFSgYPGjQ/pPpjRu+xXuubrlZ89V3eXSayPrHY7XQloPBIzNIe7EjQlXcBxfFdmcoxXQ9P/qMMldxVe2WdoTUfREh9Bp4TQUx3zjM1CHIsDsown2z0RxYXGO7nq+9T3mcUXQ9n72gLBQi9Z4mkllF9xdJHExqehKOx8B8joGqpO21jFOVWqfKHV0PEeOwVtsrNdcC64heOygEer+65b3H2mIkN0LUgbt77blDkcFT5CznOMPdVhM/wFhO5ry81eTcJEBH1vSY7rtAACZNSgk3u16LMMKTGQh7krnJrHtdutf7o6XsZ448UyOOIXb3QRk7y4WqJEungWyFgmrJyoyh67RqlKWJKhyqrqNtMaiUgkVZcPf2SpP6zgtx1JZX4/hADaCGsZwuNXF99kp5Pm1P09AF9ZeN6ddjapQawDXDkdOWvE2ypufXo3CFrHsnqzc7ED+Mh/HzHF9G4P7bv/3bP/jBD/7+7//+o48+urq6Oj8//+M//uPf/d3fzX4mu+4XMiQ73x5Yb5V0GKMKAoqEyGBgNOAiw+4unn/yFxEwDh7spLfGpAL9sCqlXS1PnWH7ZiyRC25UFOQFH33O196jbo6wdgFv5I98mgRAcVIwVe1bq2aBColZvOdsoQCMxJSzgkOrYt6DWaP6aBgVKLgLBNi91NOclWq8Om2xv74bmbUxst6SZ9gIUVfnwmlF3sCh4WRB02m3ojRRTeN+QWuU9u0VynKC6kXdIeQ2lQXL2SiC8UWjKu6rLlYF693YCZrlxH7kOdgkbDcrRyFnwWvzjE+ekedacrnZcKjVoHEQLzeGplWBud3hSIig6TR+Qs4ujmBeSLzMaTIWkpnU0JopQL5oksaExsmmGAIk8LLI9ajWW2Vl3Hv6uo66o251Nu73RDg/wXtu1lzd6vu7nle3zGcULvkaysxPG61JCjAAQWtTP/iE//Z1VnN2cw4tRc7NejwAa/BDS6DRFFFK3gKQd8kuZ7pHtqkjXGkGfvJMyb+iwp1DRzWG2y1NQ0xVnaGb2aTkR4DzuklRV8oEpOKkwqNB4WQFR9HjF+7yvuHQJm6GSzU6m3RvjIZlTLQUI3R+tNSRkWe0DTGZUArcO1xnvUrokkJCJUUD1Hti4Psfs1pqwnMv1S/Fx6ciBnYtu4POZ5lXs2O1KHEFEj3EkwVdz+2GKidC27GcE9FgzuVYMxIqfOJODBxCOdRhwRzG0B8iN7Tp2B0mPjgO5yhyfvwZX39/nAYh8P2fUObjzZLkqkszs26Yz+hTtinZr2TOJvFn5iXrPZenXN2q0XIfVPd2cv/15jpHTE0OoAz4q5v7bfHO3ie5iaiUFt8CN3f0ga6l6ZhVSqKLae6ZdB0YvHjjWJudpugSy4rVAEazRBvUP0RyY4mJhzrP8Ou9/0J/q+l4dEZd6wQrC84zVa0F2k4dJ3Z7DvKNgdwROo3dnVGOvhoVJ/PgQqrKPZ0HQ+4IaLeYT41V/h6RPUXPqq9vkjlgKkUObxYNSqku7g9stlQFGDa71PBt6UKq4sbxykSIMfZ9t90Ea0yeZ4u5c1niTfXa9a4zFnC6tT2Mh/Hlji9pzmVZ9nu/93vTVz777LN//Md//P3f//0v+pXD4fD06dN7L97d3YXw76ju/S+O7YH9AWPJnXInYlR0oU90umgI/Vi+HEYMFMUYXQlRofdjcMlEdQ40VpANWzChrpugRB2ZY3uQj+b5q9EcUSCotqXzZA7r6BNPWhgpsqQFj8s0TB/oJQPPOEa6oCIhPrKrVbhgf8BZ5aDHyKxQHQAftJ9piAP6nkPNxSkfP+VX3mVe0bS0HS8Oer6zaqzz5gbjaTucUfktHzGW2QxjmBW82iT14imuZgm91uUxquUHkOjUQToTInmOsT+Ncdh2bPfULVc3LObkjqLQ6NCC5D7W6SYtEvgS8GUJ8tSz9mQZmx1VqawMH2h7mpbc0vUKzPuexmMiXgQQk01j8KoKfzhogVhUgMxQCE5BpGy9A3gvB9N7nKPMdTuUeypX0qSCft8RjeZdzqlJkHP85BlPr/QUlskItm7Z7MndqCgv0oefPsc5FrOJWlFLKZLqmSY2MoYsETPGZyJWkzvalh99wn/5gMszXt1xfUuRa3omxW6XqXuu3NMI0eNcekwMnT9qAhMq+fDoWaNyIi71Agr8NiuZVUSoazZ7TWbqjsxqWy0TpwIJrJ34sDjantKMOfbwXxGSUlA5TQZJHiTaIGCcXqIqx6VHdQgu5VrNJ43mTU/XkWXUa70sQ1Njm3zZlNijPu+T6G3ymST309YrbCxmCLsDs4L5/Ki//L0neM/TlxQFea40nhCYVWySzre8U9hfJN1xMQmSdazpyFvqJEUVAlnGvCJErTtFnzgMhhjG7GwcCU6uG5UeF8WV1xFiY5jPuNnwTjqLQ0PbaRwfo2b1IYkSCk6/O6RLFLFOFZxiHMmHxlDm2u36as1nL5QWJVxzUhaapTYhk3iMXatg7Q8/A5QtNkyVPMd6mhasTkiJ9a3VTcEmgpl09Zwt2ewVCxBq+0C08wNnPj1l8nwJ4d57bfURepXUADWjM/Q9RhQwg8INgiB0PW9dkmdqF+09r9Y8OqMq1SR1GPOSu83IuMssWaVtTi+uaXuKqNuBN1hRE0pyqLLjDKB4SF0f0ucjd0S2V9HzkY6dIcEwqRQm5y7piTWUOfta6736sCcIQRAKEYBvO7D0LU2nEziixRyh95DyGQyRGPz+6uXdRz+wRWmzLBrju/bkqx8uHj0xbT9u2ffm5HqrFhMP42F8WeMXliz+wz/8wx/+4R9ut9svesPf/d3f/dVf/dW9F//pn/7pq1/96s/3yPY1n71gKWpcSUtLxbwHpHx82lNUOvxgdFOXYQzWUBW0DX3i0YJqtgyGiCLQMSuPYtZBvlfNQSPPr1ktlcRZt9StimOEpBijdEwUN8osiAN5ShhCUG92EhI8n7HdYwzNTtVpPGDwKesw4r/dKxzrk91PTAIRxrDesZpzt6Xv+eS5ZgKyPbctsupJU5EE34sK7wkZTasLaJGT5ZytuN3cvyPCTxC1xMzSCL6S9nXvtTqcWbqOplV9zNeBkO2Bjz5nVuAcb12yO7Cv2Rw4XeAT27JMEt3yXSKgPkidyBAB5qbB2WTNs9FtWCBYZ6nr5MMVtV8zRqyj63h2TZFBpOkU+pWbbgfK/oBWAmANTvq9Yqp+JL1zuaGDTpFQvY0QxM3YpCinc7dlVlLk9D0uwzlVLjpdsdkeVYeFS912WjQYwizRKS8y9j1NR54neZ8EXNnUIUpCfyU/NJZ5xc2atx/x5JLe42Oat1FrLJjxuyLKtJZnRAKUfBrJGb10PnHV5CkTBU+J9a3TdrT9QdU2hZ7uUtGpTyC90tAdRGX2O4tLALngeUSdw3F4rlMCbxjJA6JIKCdSd5SZph8B2lZ/scjTNi9c50BIrSkxcqi1/iZ9h+LAUGR0ntzRTGJ3uVAD2d2kQs3+ANL3iere5FC37G9YLagK+qDCQf/2ERenI00lzzlYBf5v1uoGOpS/BJ7cNyqqKEOKYLOSXa0HIPmhzP/g9QLKtLBm/JyhSjDUCgQWkWj75AsoHAZuN5z5MSUYAAAgAElEQVSfqK5R04zC4V1PL/5ZTn9AenmDPn1iPCzLQufZ1zo9ZI69uuN2S2bVoalv0x2x2On9lVz6mIYuPwj1pSrVCgNUv0vqGOL7W7csyvFcpP/VOYqMm7Vi5yaBBUawHplpx/Cz5PBO+CepjCOW23KOferzJq1m8sd7tnuC5+1HnK94esXzKw1wgXiLhYtTLib+u8sFpzW7+n7bg0Fv/bBhDciUtIIMqJb+IC22Sc5FDrvzGuJnmZ64zG7JMQacK6Q0IM90hoRJW3MQlQJDVY5O59JjOojJiNSMJAa6SjB20kPo+5sf/lvo+vLsHLQEl81nh5vr2PWrd9/Vr7g3QmCxYHvg4iFwfxhf3viFBe7f+ta3vvWtb/2UN3zzm9/85je/ee/FP/mTP3kdhv9PHhLfGMO84vpW6Yx1o0CsYUzuZUy7Z6RPTnpxBkAdFGfVtyWj0JhazURprm1ViLAsIakxHPHnDFnG4aAmSqS436TtREIcQdO7nkfn7Bt2uxTkRZW1nkJZMXGL205pNhIEO5hNHHysZb1jVrBvsYa2x4jzUcAZAjQt3nO3Ic84XdH13G410rLJqqNKEVKRqX6isxS5apZvD6yCOn3erMdLB/ioDHj5tDKn80qXZyL0ESJNhw/sa/71R/z6145i97rh489ZDIaXluWCrqX1bGuqgnml2j7DsBbT0UUlUnuPF6TW0e50b75ejyaRMSrE6NNuJHdtGOLJZSCztJ7FjLpN9quaAh4JR8gInmBTzoNq6UiFWkJ/jgMIM8HkQkLuDw2ZEI0EwfVaki4KNrujs/aefUNV0BplgTcdZ0vKgj5oAiP0A3HpGiansB2GaGZoaK5bqhJjebXm8kz9WetWFSclBHl+hYMuRSdW4EmrGzNweUJZ0DRjkCossq5X1Tl5p7EErzhokSksd2jIHH2vd4pJwqCJgaEoCF6LVyQYfjEjBDqvlqguxQSkGEg+ZHhRYpGhBN/3GlVLxjWvyDLW2/EB7MNYZzDJsk2Y05J/CglYijBqJctYBBiSnAHLj2KzOiCUBhKSPS81q3x8xmKOtWz2lPkki4AorXsWjMqPiFaJpO51g5f6Ya+rjcSCh5qqGokuQ51qxEFTh0aYLInj0Zvx2zXzhO2BWaXQicwxa5VxJNGY2CcNxVdpvbDJ91RCujAhi8s0G+a5gUNL62lrQtT8PMtYzSkLThfaK+w9F6fcrjU3Dql/ug/jYy2FGgFHvOdQM59p6UZOVt4peWOVT4I/o75I0qbihlZpo3xxM+w4k1RNE2Mjd4loRj0lEWiyqdlAajWS0w4GfIWQCT0XJzy94tNnFIVi8MOd9be8vOEbX08lAsPjC7jhdk2WYcX6NygncEjq5DY5o7N02AF1ZibfMYUVfArlE5gle6KxuNTSUGT0aUEzKcGOUXP+5YyIkqCc0Rs0pBYejKVJz3vXK4lICDYWLbGa1N0Ltx//8NX3v/f4N37Lt01WVrYojDWumkVrrM181zkmKrEyXbuei1MFjB7Gw/gSx4Nz6vHoPTdrrWI7y8Updcv2oFugAKISnWMmew8QVSZFlu9olAUreFXTKjxJ0q8YGoyswURmJacL+sjdmhgocu21f320vRKdw3HvjjW6ZWpomAEsKxVl7zyFo+3xkdBPZBY6ZVPIe0T2S0y5dTdKI6SKdh+0Di4rb/Kr0UxDvNDzjEXFoU7SXVGJifJfeyx1EgJlzu6gvb9VQVniUqV4wL9JDG8fOF/Q9NSNWsqL1QgRH1lUGlN+9DlvX1IWGpfcbTUVidC2I8qYGVzB3ZbFTM0ah7jKQJ5jE61cwpcQsUHpJSFBwiT+N2KlOcmIkIgkTlglsGtUjmOgpI+lG5Nq/SmeM4k6EpP8juhFiLWK6JMOnxxT+D6QE2yqPvsI6eykQ05sdEJKJ6Qro+2pCgXtZNfPLJv9Eb9Wco/ouDzl+k6xtxHqns5tq7wdsUSQSkiej7Or9+xqDU9dUnMfb4GhbllUXJywr7nd6o12jkVF3aVWQqPCIG2v4UsE62haFcWXfxqWHfnqptUn2EfaltMV1nK30cBCJrNz5I6Go3iLQRvHpvgj5RJimDAtyskdlLAyiyznykEXAW959MRQWVD84cQFLfaeCD5S5uQO75KWyNA1OwS+KVae9q1K76N4ZzpL0/HDz5jPcIa6pe01JRu+9OKUmzVZrm0DMvqerlc4Uzos5XqS2h/lexXdNIkZaGFoxrD0pEB7gnRM01qSXlMOzrLbs2/GmiTQBzVpGiJC4YWTGovlSMYVQ7Q+jTJJpjyH3tO2epAxid70PTcbypwyT/02Du+ZzdjuNCswhtAn1r4ZDlzPXd6z21MUNB15asuRjv9iGrVPjl8iWq07pVEUCuUM6/woXzhd+VNDiEuk9sIqOC3qYb3HFYSkvm/Ssn99y0+evoHjnjm6To17z1Krg7O8fcnpkn2tu0yR4wNXN9xudYbIPJdp7xO5X/3CAiYq3cuHccf06UmR+VyVehdk95H1R05f/mk5x8LdjnnFbq/fJca0oQdoOi3F9J2uaT7oszxYfziXjK7SxDAA26efRmvz5WJePYm+j1DM5liiMdbY0HlsoGkJme5oyzmny3GFfxgP40scD86px8MnKYAQ6XoV5qsyOpNi08TKHXdrQIANp3RDQQ6sYOoi0pxg45i0L/qBcR41Ws0zStg5FSh4o3uO9+ROgcbeH2HnJpUXR1ZMkozQtdLqZizphEqMJxRcFAZEGFHi40OjgIpNmOKI6KBA70TxTMFOLHdbzk+0hHq3VYy264hQxJF4k6Uk4WSpROq64W7L43Oix+ZHlKHVnNutBivO0fT41CUsWJoYahYZIapGwdMrdgdi5GTB4wuublnM6HpuNrjkRCgyMqSSSIjKqZhKnrlk99iKO2YKN1We3+h+mSXRTIWlBxW5iUxKHAI+TxPGosGIPDEGx9NRFVhDlC6uJM88y8aSekzFHMIY0pHaH2MikAyXNEai1/1Vftc6Oq979mDhaZMTSubY7FnN8ZG+p+/0xO+2LOfsa4pkpaTN2VERcSnjzGast5wudYeblXQdRcaupm6IQSMkiZ8iybM2UmS4nADbA9udUnIzR90qTTZLqGSbXFeLbJSV5NhmIZ28SkzKtJT4rCwoCw61vll6GNqO2Crrt+voeiVmGIszmEzdbZlEz7o42PGaDwCz78nnvHXB9R3VjDLndpt60BNHXFYMzfQgpI+V6EQg2zpRbqbZ4FBs4XjyDHhwXeMymlaZSzGSWa19CZ1Gvyjj/Iy64VBDpMm0KFSVI4QcUlgGo/tbVap0Y0yh0nBsutR0mEEj0mhWqRct/TfPWVTsD4TI+sAsH5kwQAbrLb2nbnl8TlVQlZRFqvPE+/GTtGyOHcBBL4X3WiHUboqhamEURrWpt9ta9jXnJxBY70aCx5BymCSbI58iBMhAMiaLeMN8BpHcsd6PHUrDyB0k3cYstTkJnU9cWsckMExak9NNNwZnVLZlqIVqLBv0hp6t7n9v5rhev6adMswZq0pZZ8c9yrNy0i6cREtFet+k3VBat2XRMFGxm8WCTSpRBgi9ZlkkEzSZEvIsuILMqcTWrFSdK4V+OsqCecX2gE2foJcCrRtnTpcdlZdlhOpVR9+l65MWcAhd/+L/+cezX/+GsRZijDGfzwGMk0qAyzJNiPvAk2O72QGgeRgP48saD86px0MW4rpls02Kfoa2I3iKQu3TxR/HHNt3Z0lMWhL6GJmViU/SauMgUdXTmo4sxWciViNxJ7Caa4eoHImIIQAYCkfv1W/P5HRbwgDHBnzQzGHfQKTIMUlBvO2ZV4p/dPWk0Q3KnAh9z8mKzT65Myaco+vpGCM5BUhiEqqf0C5jIFit6G73WMtiRlVQXrDeQuo6yjPqTqO0tqMsmJUK+FWlRsBdz9mK9U7VkcXE8W5DkVF3xEiZXI0kOZnqOst+nGd0EaIKGN9ueXFDmVMW3KxHUyQf6FONu/N6eCJRP3QVy5Bt1SYkWNB0Y0YMzCfmQEhGp7Kn+iGc4njHTXFPjK+xV1N9H6MBVlkcNWWGJEpokhicKExrFJRSygh5wiMlFBbmqBDxiTRet0x598ADFiTMTUBKOTrp12waLZfHqLRd6X6bz2g26VeilnQiKjBKcnvRvdny1Xf5/k9AHGHSzheStSQwLzUBaFpiVO+CmDp3u27sS1MkuOfQMSuJkUWlYf3wUPfS8J1y8sIC5G7sCVlv2OwIXvPq81Nyp6qskq6TrF4kdJDu7abXJhMzuTtarzeJ/xAwkTyDnLrl4pQIL1+laCxNBrl0A/Vf5tUQiXY98xJXaNFfEnjr1Kl0JFsnKMFMzl1zy6gd3oJ/G0Pb03UUOZudPoxSfMssyxmzgjzj8oyrO55fj8qGIenuD3mRzN7MMa+oO1yWXCejVvDk8LSXY5LHmqFNH8qULYeANWNHqcx/ocd0qUFQHItvN9QNVcnV7SSBGR60qKpB+lhYWo/1+KBYu/SMqprNhKWtSkGeMqfp9elezNnX+rwP0vj3QvAwnJQZWYJ9YLcnc4QMYF9T5sdhH8wLzla0LfOKZ9faWeH9lCCjabBwIAdylPDlBHGQOi2iNBXwXu+1s+wOrLdcnI4VVGPe4Ec7Hdbw4hXvPv7CN8h7tnu2B4qUJ4Tk94TVdljrlKXmJik0yex5GObYXc45TgutQRWVrth9oGm52aQaC7ryuESgkiJ205LNjhbnwdFc0HU1CM90rTYGY0LXmjybXzxq7m5ba2fnj4y1JpU9IzGGaFyi8WwPRylN54/ymYfxMH7+48E59XjkGfuWrsMHTILTZMsX2YeioMzZ7BIVAZwhy3FWIWoM0bGcjSxVBbYNVaUL7tAxwySAk1EWrPcaIoiJ+vDOLhlVZhmZ5WxF02tXq7UUTj/NQutpGnaWusVl5OlbjGFeJRGuxEYV+9XMKbNc1rgsw/f6Vw3xC23sE+W7e22LWLW9FCxK1B6Wc61Raj0dTYGG38rcKFdiDYsZGPKM3YHMUTes5pwuqVOjWG6pKqxlL5I1E2oBicxjLZ1X1baQEKkyp+6I2zFqj3FkQMrdkVhQLlHbUzd6KapCEzCTIstpqWWguIRkWygfHpM24lAX1oqw/KqBQJ+ifDMJtYYWCJl1hqO6ikjaibuKSfJqUieJgzij0WzEJFp8SMcbEhQdk+ADojgR1Q5dlG3qRlUU2zhOCQPbA3lO12vmYCN10NAqRopM5fC1BpVUR4d5LvwcGUWmt1g7p1PEI629A2U2QJbTt+Pvxsi+JhqtQoioyKHWWdq2XJxqqiOOnnmGD6rR4VC6+bCRR0MfaBvM0AsYsZbdnvMT5clI1Bggz7RpdVdzslAdHuVWJSK1UHgFz45Q5JTpzgovPEQenbGa8/KWptXsNCb4eWCBT8smQAgcWhYVriDL2O70rMdox2j2FSZckYGH4CfzdgCJpUtPmh82e42VnWWV/OcfrZhXbD7jZMHdRk9BWqVjegTshMoiU+srT3hxQ5dKagN/SZjWfafJiU1RuyCgQ91PHKCGmB7oempp4HEKoOwOCmc0HetdehblWtgReneZdvarLlPUyRkSAGFe0wmRK1M3OEcfWFQYmJXawT8vef5qjDKnnLR7hQ4Zh5bC6UcVRqtDQiobMgqZ2CGwrWk98xl3W81R7VC8QvsyhRg2XJmiwBoyyQcKVSsW/p6w0XygynSJuFlzfqKxu1SSj8pQx2NaMPmiIeqxwmmUcpnqx6dHSZ6LYUmUGoIg6wqBJ7UZUv+AimwGnOPQ8NbleIQZ3Bzo064k6U0I+E43RBFpBZqeOGk1mbrGdmkZzwolqrUdBpflEU7eea/ZrC3YLIshRALGxCjtYSbLM50z2z2rxXioJ4sjH+6H8TB+/uPLKPF8+OGH3/3ud++9+EvqnLo/UNcq3WXTn5D8DttO7ZmeXKhShIQastDMSxVsOVuxmHF2wryiKrButAL9mcNaThfqAj1ghIIeFTl5Ttur5LOAowMSI2+zhjxnXlGU5DmPzzhdcnGisMdA8ity5nOKjNWc5Sw1+U1gD9GrHiqzKv+XQBQtbU9AOJJ9LGAS8WZ3UB8lUXgUiR6T9vtKGrMm24MxlBmPzvjG1/nN/8r/8Ws8uWRXc7eh95QFl+ecLFjOFLaUHqOBNDmyXYfO4MlVlZhgeE/Tp+KpV12aPnKo2Tfsa5xlOefJBZdndAHfK9AowFI/FKwHyFRPQIuwAynFTP6JOP5fwmuTLrV2UAxle5LzVMBlR9NGiJ6Dw64xFE435twpeUAqJEJCHdrLSCVjw2tBRiSiTHEzCRwHREpOwicVak1Zk96Ls7Qd650KyHivHAwJc/UbIl3Pe0/GOXNomFVcnlKVuAyLtm8uZxQ5RYbLOD1hNdOEeRh90GivEapMRpnz6AxnWc4oEou3KplXHGqaTvv/pMgzJDMxsj/Qd5p4KNwb6b226D2/1gAuzyhLThfjTc8cbc/pUlu9hX6WOaoqPZKpmXjKapiVo9p3WfD2JXnGckZmVTV8IGBMH67xLgW1j90fWC64OMFYZoXirHYy54fE6aiqk9r7RGz7UOM7vfWDfHvmMLCvebVmd2A512xEtP/71C8RIaT624BVixzqxQl5oaWeYZWQNnQ5BeuwcHnK5SllrjJHA1FYNIskWdWneKKLKmF317HZ03QqukWCRfTqpaKNTQrixuixgQrjDv3E4xVLUgExmXFaS2bxnl3NYsbJgtMl1+s3iFSS6GT3RgjqrCTdkyLyK4KYfa/hbO+1RfvqlsKxnDGvePsRJwudD9JMVWTJ981QltqyLCJUMlfPT9LS5Ol8aizpVWVBhsjwy2h7nDtae+9PtsjZF4vqypG/vFHe0UAfson6Iv+Rf5VcxSXjDkmqZf8acsuYylmklqe6HmN6GYeaPNfioc49oymZrOE29cc7owI11qqHHWkqZpmW7CKcLIi6KZtZ9e7/+X+FtsMHhVtCjDFGbRohSMluIIlJGVDigcvTL8x/HsbD+PmMB+fUyYiRZ9daIbVxDF9kiW/TyivLfZalLiWYlap+IKzr7Z4txMjJgqpkFahb+smzLfXNYVs1x/u0MTw64+XtKGtok5aidIY1DecrMsshoz4chUeyBfY95yusZVerC8xiRpmP5nBZwg6HtbuTbsWglpAmYTwiY+ccec4y9dpuD5PYb7BNEUhMMNpEkxABaWlMLAtcRpH4u03izNippElq18PgSqqSsxXf/8nIwZXR92QW7xKcI1t20mSQYY/XfZEOFPJ03SixW6gswk7JrEJf4hIqvbZnS0ykKEcLEhKWY1PaxjRAT0inhS4mKD1FuiSMnCHan+jiOUs0kDxTpNC/LJNvixywx0eenHGzIZOtK6M5aMKWp21J7IeM0ZJLSMok8qI1dMeArjFK048pjtkntrfLFNnNxAnIpC49i09SRXK1pQ/PZexq7dkghUS9p6o0RpHRttSNZqfCj6LHoFZW0iGXWW4OSrAepkffjUVwgXVDwGTMK41mBoTv0OgGH1Ng4VJXZeHYi5Kg16RuOAvZ+OWo6o6Z1TqMtTw6Y1ez22sTYT/HWd59xG1iHUgnnIS2bmKlJFn3rGJfHzXIPrlgvWW7T1igue9BO71BUuVvLUTefQyRR8natu3YHVQbMVp1oh1rOClRjBErOLRXrogmiqmh0ICxdJ7M4grqhjJnu9cWRrX0ipozE5W00/WUc0pLmRMjznB5TrHjZqOxb+dT+cjg+9RjXbDZHZ2o5D8uo+sxkVmlgEU/kbgN4ThKTpmkcTiSE0K6XDFZqAo0G8GBdUc9kXIyIWCnVz0F9LIF/I+POV1yqNV+QXaBcFxJm56IJNV+8Is1GMtippwZCay7Dm85W1Hk3G1VZT+dE1XSBa47otfaCAm3lkf4dKmxr6z/IiV8dceiosiZlcTt/YCybvRWnp9wZvjkKXyB7GYfOF28+Z/0o1q9ttZO8p/J9RuKgVWpvB0h140CVjHRMlONSKziFjMyp658wxAKqBt7SdO1MkjHVQRjcXC54uKEuy3GcHWDT7oCcvWIKod6Mme5UAG0uw2b3fmvfHi4eqnVjGHRwGCI3meLuTo8ROgidcPFCWcnnC4eCO4P48sfD86pk7Gv2exwGTNH36t+y1A0lFLg3U5dBotcC22zSpE54cIuJiqK+1oF5saFHhBaZ/J9zFLHqowY6Vp6x+lCwZ5hiNKZgARthy0oMhqXpKxR8n3bcbbS9XFQqjaGPNdtg7Sd5I4m6RjIOpU7laTsvDo3iaCHgD2Zxc5pWuoO36dlOtlkyJ49FBY0yo0atfugnuQ2pR/G0Hf4wMC0jJGz1RG5PEYti8fE2Shy5RsIQChqJHJK04AnvIZVi/2qCOZICBLSO01qThUJGtEtqTsen+ODxluGSSduQonMUFM2uqMYiwmKv/puiIuAUZ55+AwJGuTwnaMoiIE6aKoWgu7rIiAjUNY7j3n/LbpOMTPvyaHK6QNti/f6g7V6uyUS7SM4rQsJgm4GOTY0iwvod5F8iAYyrmQybasnrhtY2q2t0YknFYzckc1pWw255iXOUTjm85En03Z8+kIJA4N8REzAv3DHRR2IODIuul5V//RKRuqW2ZD9ptRIUoXbLXWrxx8lwpCbLhSLJAeJU1VTM5BihY2Gzmqx3jRpBRDYryzxnpM5WabyI/MZu70KnuQZZUHTqgXSrCIrNah9fHY0J89P+PwlvadNXgSv10PGWR3B0HQsSuYlL260007SvF1NVdLJlRR57IEiHVVYU5oTeq+sKhIkMTBzVLLd0Afqhn/7MZdnzGe6DMqNVhZTJCS68MXJ0Z3NM6qSmzsuTlhvtJIjeVGe4Qqqks0eYzg7UQFZGaK+IsOmco1z+FbPIgxZegLj04M0nKW+Jnm12C0Pi55kp/F4ocAou2PkjcRkcWWVrCjxcUBTDsVuJoGqmfy6pChhYtkhx5g5Hp8rIt627A6cLOm9QhKr5dFNN+ksfK/SkHqohr4nRMqcsjyaS1KGqoqRfm2WvFprKckmtyaJOC/PaFrmFYdjH24ZvedsxfnJ/den1BrZIwS2Hy7ssBIOj6GUoG2mxZypbA6GWamEUnlbZ7g8xVo1k64mG8FQ7ZEbYRLHxkySNO85P8WnNpU8461Ltnu2e0WsRH0BQ5Xx4fuaX3U96y1PLmaPL9x8cfUv/1+ZFxGj2a8xkeiqypaVivHLAXzwzpg2P4yH8aWPX5hz6i/jaDpchu+1vGt6bfQJabcg6qboIm3P+YkKQi1nvLjRzFvCelDHSsF7qkqRnoG6IDif4AGzEt+rVveu5qvv88lzXba2CVDvvEpuSbYg65HgmnmmeP9ypk1RAmHKp12sNE49NOwOunJJjDWbsawS1JqiFi0lG07PtMMVlE6w27EoyGZkGS9eqctSl/wFhdEoJea21w1S4gNR7ZCdLIjNSgoXDrUqHgjK+/ajBC0HNnuub9gdxgpvCGz3LOd6VLmjNeplO0AxMTlmxzjWtSUqwqgVPGgcMCRTITWEudSRfLrg6VVqzI3khTpwgda7JZqREzTgI7EnJgBJ+944AlDvAalD8CGYXN2wnJMX1A2LMhXHociVHrpvucxY75hXPLngZk01yev6kvWOtiPLVPdNitSzktMlr9ZYr1vscNg2uedKcCAQ13aPs0cZowR8+6iihHouqXk6BjJ5NCzLciyIdz2Xp5plHQ689/a467+6YybiIYG61XpCGLgKYA2HlhBYzIhR3XmtS2JNjMcgmic2CYc7R1WwO7DdjeKSgpeXBV2nnpdhkI9s9OLfuzsioBkiWTZW4ff1yH4Zwjbpzdjt+dr7KqL3/JU+vNNARyoAb11oEij8kLuthgJIN3BK76e/aFINR8o14lP20VNN3mJUPt6spG1xUR8uuTjT/j9ryR2NdLoPHczpMRywYcGJQyB3+MCza6VAFJMT77xmBAFyw2ZHWTCrtEJYFTQd8xkvb+nDxInCEDzzGbOSMufqVmlCm/24/gyfIMo5cim8P0ppRluxCTGDiJk4ncWAzYlBSzeS/sXEyBfVLDORiJmixaJJENL3iqvX7qAC+X7au2K1Y+ceWVwI3zHp3ztLMBrQSz/3rMRZ/utXsYZDw65WVYDhxknhqPM6/RaV6tUYoMCLG+BkYZHGzaZRWMQadjX7RjegPkDU83rnEU8uNfd+csHVrT7vJjU/SL/+B29NTiew3lE3XN9pnWdeYWB/UHF6kzpip8UQWSHtZLkoK2JDm4Qa5ebOSp2Tcqk7T+zJc86X98sFMXBojgrFcVJFlFvsDKsT7QQQ8U0ho6/36QE3AKuFEuf6ns2BqpRlrXjvnYsY7n7wvcP1i2J5QozGWowxLoNkwhWjcmIfxsP4xY1fMsz7Fzukv7CHGNgfAEUfzeSZFz9Fa5kVWlYjuaX0aTUZGq1k+fANZc5bl1y9Gvk2UmSU3dTAvuFuy9uP+Pr7Y2fhrKIo6Hp2BwyqrmCSQ4fY1BvIMpZzFau5XSsTRoNXz/Ud8xIfj1oDgWjZHxQte/EKogZA0iQkWO8wJGJ790mSZ8k5XbLeps7CBDj5oA4jg2m2BEBC7e17dZsXxr9UxuuWF69YLQiBr39FVUHWOz56RttobmOMZilZhjXqx36o9TpozhCxER8VgBQ0V1o5fbL7zjO6DpfpOcZjgFOyCCGZyMYmQLLsSXlGI3t8UAKV4ugyc0wSazO6R/apsiFVY434j9FTkzgYs1LFcL7xNUJgs+fqVgmyks9I4+DZSl0Fup5HZ5yf8PKGMleZ0UNL3TDLySabZZZiteWc9UYZ25LSeBFlCxSZMpiN0Z+nxd+Y9CKsI/RJn5uREyxTHYPxWjsSAow11DXOcbbi3ccjfibSEGXBegcTzxSbQgcpsi9mLEo1DdjVE1lAoyGRxEZAD4XFWTyKcwshagBogTyj6TDgMrxUk8TdyRlbPGEAACAASURBVOkMManoNFy6gcMWUtdpcxh1OeQxD1Gtf2Pgsxc8OuNkiQ+8uNHeWX18PLsDJyt+8gxrIeIj84p9zaIiBHxPm0Q2h1LGdM5otmlpOopCVSzk0RCezNkKgnJ1YlRowBl8nzhvQe20TMKlx1AYQhL6UE5LJAQ1dhCqm3D2IrQ9mU3ME6OLw2av5IRHZ/z/P2Q+I3fklr5j32lZYD6jnCu+K/KvAeYz5jNdnYZJLhWnptUrHM3kIR1yfrlN6YkaUxShsliKnLbReE75VAMj3yUZLvnAAbtFk5kAq5leenXbTZF36FSlRDpAxLQhafAmBk4cP0pidx+oW/JszHsZhGV76ka3gxC10qsWfiiVRbvwh0DWMp/hMnZ7gLbj0LCcs1pwfcf1nZanSIajzuoh+j7JEIMxPD4nz/j0ReKrQIC3Tnl8Pi7+Tcf3P1YQYTkDqBvWO+alYu1lrivMUAIZTnDobRDlNCAzXJxra5NJrUfyV+meqmuAyyeqlDAdh3bs19cnNGiXvy6khrsdXc+rW+qOzZ7TpQboU/Dee/Y1//e/cb7EOfYNfUdXMSu3L5/3z59niwWZKxYL3/cGMKbf7fIYzWqhJcHMsXhN//5hPIwvcTwE7pMhteC2V3dJJtXzgScq8ZY8vfskb1y3WjXuJpIpUtkUgOF0xftPeHLOesfNHXdbdSmSKEp5IAtFxCVSlCGJBHGU1Og6mg43o8xVFGJR0Hvqg4pSR/AJZRFRmpuNxnZTe+oQOVmy3fHuE371A243fPpCg7bSUre6cYJK/i0eU5X4wMsbqlz76OsWF+gCVYEz+i1CIpKTcobO03bKvQG6IapwqfMvZzHjg4TI3m755Dn1gT6Mnxkiu4YqqEq6wDxSPJXWxgBFqT1DoJRKie0GVZyI2labAZlLdzcOiKNX2ow5KJvIGOYz9jVVTtOou+EQkwkeKcIsOj3EvmcK4h5Lx8SkpidbtYjlqzIMVKUKh292vHhF22IzVgvKFAjKtBHj96+/z+5A29N7+g35sdLcMKuFMOojq4rNDmOw4M2YDUZ0K+o8y7n2A+wOmrGIVub/ZO9dfm3LsrS+31zvtd/nee+NuDeeSeQLQ0GVqyRsCQkJITeyZAvo0UQ0kF0dOvwDSJRk0aBhJDdRdfgToBBgWzIy2K7C5YKqIjMiI+LGfZxzz2M/13tNN8aYa+29zz43IqMyC2SdoZQy8561915rzrnmHI9vfJ9koOuW0APXqqtPZ7VK01rKnNlYp0xaMOOQVcZyrZfVrZY1ZgMu54rC0lydhAEtswmjlNVGB79xDSGyosSTbh27s0U5LiXZbHfcBwU+1E3vc+P1kdV2Uu8ux4is/7ZhOt4ilXOvT1MzX6mgsoWqoixpWr7zjGfnLDdc3WopYDokK7Dtjt7NxTVAFBI6Ntiq2VpIrXPiLdbTJSeuUpYzSglDVhutAEjP+mBA1VKWGo8Bvqd6CGW5GzRuoTj031vsFj+MyEyKJFASKVej57FYa2JbZFxbq/2+4qT6HhfXJBGVaA/5mm5vWuKQQYy1FDWmJa+oW9JIMUUib2SgKLmqVCrIQlFoKt3bdgod+fpO1K2zAp5rwzWq1yuBnKEvJjQOKWRN/0EhlpU0ymxCHHJ5Ay5lDopRlMBPFp4kzsuKpqFssG7BSMofF1vKdleWFCVVxDChaXl8qlcuVjr7ZaWxJSgEq21EAnSLYxSs1V7VyYDzI97csMmZuvx0GrFc65uoXDpSG7RKtHWzII05OwIwRovGcn4ZT5V0+0Xe8kefM0p22PQxRCF5pcGt7xNBXmq4ogRWVg8yMelcynLee8LFdQ+IWmeqmyHgH6nyWcvr6/00Uw89MoACbxrwrKINfY+8YjJgnWtMXjdc3WI8Bltcja0Tvk0jWksacrskCqmqdr74/f/5fzr94Z8ZnT0KoihfreLR2LY1xvODILu5TpPISK/C00eHepQf7MH+5OzBcd+yMGCzhahml2O7q7SCJrqSSLf19Ua714VqvXEdZm1L4GGgqlhlDBNOprx6w+lR/6ON64ozzsl+dMy757y51eyUyjWj4X7TOB/OcURkGY1VAJ/Fwb6tKyXLrzQEAXlJHGkSSEjfsKwzxkMF2Zc1HqxLzRuJIygddfLgUiddZ7y+xlhOptwuCNpepS+O2GSKfwDySineQZ1aeZC6JgwVRT1MyQryUvurnr/SboFubxTXRNQ35T6NpTEKALWWoiKOmaTUCW/mOpJidavbese2W1bunHdZ1W2srKTNAk8ByrWvp2BVaZbROHltMc8d/8YRsHjQOkJ3OhqWrXR7t4QkyAkcQFwaAeMpOK2TyYjPnh9QNwSikDc3mmazlnXGMmadHV7YQqIvBe7zY60/YCgK/Uhdk0Zscg3tfEdbvt4oTbLkYuWDZaVch6bj8EHrPKBirhLXCavgv/+MJCTwlfRwLa2uAcbTWFdfro7UyLDZ4INvGA6pKy1SC/ER0l9Y63MZ0w+vZ8AjCDTmVMLBjvWo7aMpyRZvSn1MJwuk9X0JqyRnby3DlDQmy3svv64ZDZivwQkGG0PRaGDzez8mjVXX6WjCIOH5K4bpTum/48a5XnA6VemrJFSlAhw3f79aUKCd9Lxezzk7YjxQKJ0xFAVxQFUxTKkbokipNjX29lgX2KZPRnT5COFJ7OjFZLl67j0NA+qWwCMrOJmxyQkcb09RqNyEEig57qmyBkNVKfZJLtjk5IVG763BtkoYv8nZ5OqieR5NQdOS5aw2nM6IArKCptAb80Aw0jvQFLv1MEbd8dBXSFjoeqlbhwcTgL5x9a5W6FDdlUcThVhIZLjdVdlv1B51qxQu0kjdtISe6gQp17tL4ePUf6qaOHJxjmU6AlhnrHLd2KW9hC4YaTWSNK6pVNaA0CVhaVuynKLs/eC6JSv6ikS34HGotjSmrLi4ZjToqcc9b7/1v7OVKEYdar4MfH3To0gz0GVJ1eKDbVwHrSu6jgYUJR891cz3V5fEIQaFvsiNdfdgDMOE24WS9Is1dZ/ap6sOOSVEmRppZuhqGpJQaxqyQoGaEkBWjotZtjtpajdm9fplPJ7UVTF/+WU+mkSDYTo9HkxmrW1b2sa2RbZJTk959ojxW9t2H+zBfvH24Lg7qxs+/0pZmdtGq+dm76KtA0PLuKLys1UANUYd0Loh9MCjqskrvnql9HaBg6HnJVnmsrAtoxFpxOUNZ0eaBRE68+5ga2qFXW5nVX2PssEYypogoKr0NDIuK9zBWA36wUFMGPYU5m9uiSMurjkas9owXznuedcOOBmRxvzRF3zvA33kQcIn7zntyZovXumtWgd8lIcqawYxebGVO3RD5zu0jJwfAn1JY1YbWkvos873dWE9H1trKNVC5ONHmqPyPIqCq5IoYjaiaVllOlOS7hIXRLKenqFBpf40y7vVUGWckyp/FR4JdwcY65DrzqPqvsE6EKr1doR1cYSPimi3ehD6jsKlqKhr9fJvF8qRp0dLRhjpLIDqfWoWzdK0/IdPVTkyLzTPdNCkFB4FjIesNv1JP0iJI9YZTx8xTIgjbpcs1wB1rQldthRnOgaJyuHHFGPglDhloDJHXlE3fPmK8RZdBj5JxGLNzUL7DTzHgtI6312cjOsFUczxlPkSY5RCrtFZoUHDVBnV7kj2pKvEI/DUjas7gVuroaCWVlzlRwNdtwYEyiLBWxJR1kShOmRd98JooOSqzW4aXhZMY4lCPd3zgssbh4reMrtdUmsYJWxgUxKHVK6Hzzp2JnHx5XGEaLU1GuhaWK01sM8rdQGHQ1WZ3d6sIp/K5fJ9V9NTwDduubqQUhZwJLPfaJ2qww7JzDboqypAKVkjQjckDQmBp15sUTpiWRdNScVjviSOe09LmhTzUinzNwXDpPezhQOxX0muXKZOu2PqlPXQNsQpRaEtN0VDECknY/eYYqFoNfjUrarRdZGStf2XBx5eqIoZxiNwggNRgPHxfM6mXC9YbPBEGdRl33Htv2VNGIBhseZ7H+ibJT4llje3OvL9O+vwNxKtGUhjgsAdHy3G8NVl/3IBeY7xaSsQqBiYRinCrIOmSI5cfNavtYOtq51JkB/4ZKWKmZiGsiIIHfCmoWoZJBQVp1N+8lyPlZMpvs9ivaX5tZvANobhgMGA+UJLgtJeUrfK4167hIu0hUgTDk4Cgo5SbKtHZZAQBOSFMonJNfL+2grjZbfXUZzSWuuRL+f5cr54/SIIgujszI8Ta21gquS//i/3b/XBHuw/hT047s6ubkkS1uWWM2GdGg6w6yiIdWnCPvVoiSNll+uLm2BbKvj8BcajbRjU5AVBsCM6nees1gwShTufH3ETcHHtMAmWotT0xrYP0BrCAGuo8h0HqKsjd+XF1hL5ykThb3kbBp5fMk7BZTsah4IIhFLNV9DIp185TU1L3XI0IQ55cale5nKtmH45VJqG0YBNThDSNtStnlvbv5tXRBWLNa1lscKixNvRwWVpFYVifYXZiHRL40DnkUdeqxshROadgqDv6N7DQB01DSHkpG+xnpZ65U9d8xMiBOsIg5vdJdHN+54ZT9W7NGqSI8RXV0/yYdIh1wrsRL4qJ8u0Le/JKUcTVhlXN06vBPVQRwOigOs5no8xbHLFYZc5dUsUqIsjLv528NO2PDljk7HcKBC2aZiNefaYyUiXRBJxMyeKlLUGN0q441C5WRzypHFNfmGoyS3j+jhFqeQuqZzvaTrWkyRlo0esdY2zQg+PIS+5nHN+wpevFATsC2VKrYqMsipaSxL3xTHjqeJYsytJ2wFtreVogrXcLGgbrSD1tReL52nD9GjIOiMKeHOrja3iQZY1We4Q4W5xSsLP88Gy2igVt+Qdi4Ii2KFLkt+SpZsV+AMNouqGJqYoWecEHp7vcGUe6wxjNAcp4GAgjUlCyoa6Ik2wltFAhd/3lqXUN8JQefEDj7pRAj6zBazXapXFEzrLlta4vsMebUPr5HvbLq3rIuG2dlkDQSFLUbEFrw/MrCOVr6q+7RUIfHUohbW9qilK4pi2xngE1mXx6V9VXLCh7yN4qDfcWNqKtmGUkpcUDkbVhbeSLxcotq2ope4R6QxFEWWhtOIyLJETUTYGY4kDooii4rvvs84IQ5JQ6cUkNyxhPE6rGEuaMEr7OxCfsqO+2RZik2t8T8mjqpqjiTbnGJQIdXsbb1pulvgexnNZia5u7MoO64zAwzbq/n6t2UObG1hrNy9frL/8Ih6Oo/EkGI/C4VjXjLzd65yzI0UTSU9LWTNKVHxqmVFVpPFO1LFnwp/26ERVeKcjffsKo5T8uoH7+LIhNAQhWdFXUKXEJxB/YVozhnXeHy5a8wxYZ4SerWsjClZbFJn1Jqs3S7IVMP/X/9uj//ZH32jcHuzBfsH24LgDUFRcLYgDDc0F7tLlqoWxGyHh3gYyWs1deVvKmp4hr3ZOdONSF3GkOZvVGovLojnzPAIBqxgA3+d0xnTEV68pKpUguZv/sE4XUHrqPU/JZ/oL3E5mXHmxaXemvWoZChS10XBi70eEi3C5wcLZkd5yBLcLblecTglD0pjAY5UpYdl4yCAhL3TfzCpwenh6V1ZL8PJQ1pLEXM+ZL/TmpZ1OQ45W3W7xDLyWyiENcN2NAveXZGdVAdRGk4XyVaXroOqATHTa8rvYZdtAoEhZ6xhjup4/zfNZ50zvTUeXZXfpRiGwtygEq0Od4hziVpr8HLBqk3M84c2tgqSjyAFs0HzwOmNjCAKdl9g1P0gFuawJrIo31RbfxUsWzo/xDKOBMmzMlyQRZcXFDV9d8vSc2ZjRgPGILGeV7ZxwfoBt8AOigLrSF0TzalYFicTJkJvZ5Pg+cbizwsXyQhswcJ6WdQDWbt0KiWrk48HFNdMhm1wfUPD3yitnHaClVT1O4/6DkA7t0s/JyAv0BUuVstjQtqSxgnSB2PVAlxV5gUEBIWlM5QpxyxWt3Q2KrHLayA8ZQ1G5pKbF95mvOD/ury8ritxJSzZUtYKjEqmJJdpmKoSesmg9Qxz1G8sm02yiLjzDaEDW8YrcgTd4hsriG3xRsWkIfPyEoqRqdZeTUps0NiiTpiGJsBZbaj6i9bB2B4fTj65VT13TzOA7Nwu3Zyq0SbBkFoxG+9vfI5SveUndcDrDwtWNq1E4fKB0lEpqWesAFguDhMhXgJ8RSSmfdUYUKsHX9kpLk9739X1lOvILAqOwrrplkPSPKdPROFKaKOJkShiw2rDcsMqwFlsrA0E/LJ7eYVEzDTWk3FmTco6gcA512bsKg1VgzCojyzXm84xWMjuTzdbzME4n2bi+CJz2qlDiLjO8gLOjA4vkG1hxc/36X//vV//Pv4vGYzNK05Pz4/N3/PEkfeeJPxhQVBxP+OCp7kvLNa+XxBFZplQKQgLmG24XnB3v07NIE9fNCt9TLilp2J2O2WzIG6XYyh0+DZdjaixBJ3sHoD3ffqjvo56e1v2ppWnJC6KQQUqW+3HS1pW3vaVLsGQMYNv2yV/5K91NNkUBeHFsDgU2D/Zgv2h7cNwBKApCX+XKu7r8OnOZsW0wtNW/ZgVJjOfhoWnppmEQ7+b5BCXp9w53FJCVWjLOSgbxjpPteeQFZU3qfIIw4GjKxZWjjbtjtkXIqiQd6wc7KWGxni3D7jipgLWM0h59cRDOKPKBkdNtMY4oQJhebpacHWlgE4YYCALWuYIlZHtNU4pSXWfjqszCTWG6o8tTicr5Ske4bnVsuyx1F4FINbzaUsHMS0Uz1436T61QT5YuVd8RwG31LwrDj+3cDrnMx7iARwZModUiPNSq1JS0oO15nPI9OOde/l1QyKHvdGQFn+3rMO7UT8AICiLh5SWDRMsX22ZQt6lulf1TP9tqbNkBi2WotZEXJWbOCj79kjTZgc5HAa+v1E86mfJHtz2WQwfKUBsFw2jB3SOMsGj6vB8HS9syTAhDlit1kZWQzoBhsXFaTlssLl3AoxPdUrSEPrcrWsvap6rxDa3EaVbdd4GvSApceELwdcmNHFykdCx71mpIKfBiDOMhq5zxAGsJI6qSvKSs9SMnU6qKOFbdHCAw1Dl4+D5tqUwssqhkOrat6y/vRkaIWbCsc/KSONaWXwlBhRzmdIbnUdU8OtFOa5lW36OKt3hRLWXNeqOzLOCiV1eMB71C3J75zn0E1aatnGCqX9NaklA58r0tYI+0FbYtHz/F8/CvqSussPc4EAsOQqPZDXS0cSWFfnZdwrvzKSVA6rw3Wa7yCjc1GG4WDFMtfYiSgN3q7TaeqkMYqzykga/clKMBZcliQ9tor61xWp6eKyk0Te+4G4NvePqIk6nG2MWMF5e6sfQvgoeVFpSUcUpVc3FDFGgbDE5Gat8cu0te7KiZSsGwGz1vS4lWWqo67Y7a4mV919N0ws1C4YWSMBLFNJnorvu2dSMv0yH9xBWsN7y+4snZgXWybWHAOtsOUKvV6nf/x98cf/Dh4MkTmpbBoGzK168+9y+C/H/553/qf/jvo7Mn/Wxay+cvGcYs1yw3Wkbrvq1tuV7w6HhnfysqlhviUKNHpWQIuJ5T1rrdCb9N41h9LawqnZedkZdO4rZ/R0ATKKrUZmlaNjlNQxwPT87KxTyYTpREK4kYDTpgTDWfD959t1our/7Nv/n8n/wTPwyBtqo++Bt/4+RXfsUf3F86eLAH+wXYg+MOuKZ1T2q7rsCdxBQlbUcJIiDXAJzMpMiXBhFHU5oaz6OoyDfqGlpLEDqIiDNxoSQ/6pv9JHrbMhqS5YAe28JLPZaM453zuGkYDlTZVLzD/c3LKlEMjvpwr/qZFcxGPWvyQasbB1/eMuG8lwqyRDjLNW1DFCmkoXJtWHLKRiHWkTqrn70lLdm4cRCYqfyiyi46RSe6yq+wCniqF+N5SifSUQD1o+1poss3W4NjtvZxu+VqSOrOQUL1G1DxGsnjKgDA6qGo37YFZ+9IoOXD+t8GoK45mbDO2VRbccIWc5x8beZSrRKqNa0imHU+rWa7JaqpHV+KgDQEt2BwmlwiFNowG/HJ+1rZmC8Z3jlmjCGOuLxhmJAmfP9D/t1/7BvphCkcw2KFD3mpsY1kWBXB4h5BQBrjoeYd50tsV6RqXe9HgEHxqcbNQmdtq8FSa3VsxbczBhpdHtZoZakLaI2vvJ8Y0oRhQhKSlRRzjTSGqVI5bT/1s3MWG2yrjEzDFCxVzSjFWqxhtepbSjxDmlJ3fYSOYjWK9DXpn6Lrw26pGu24uFloUkCmTGRcpUtbbkbaMKKQ6YhhyvOLHRo7z2O1IYTWkBeE0U7KP40ZDVhlNPXOgumsbpiNWOeaKQ9D/d2m5fUVpzN8j6sF4ZbXbq2yuwj3iCSwf/wFRaW1u25DUgj71vbS++tG3xGcmrLvWsb3dqvWakZZCI5qJ/WVl0QBsxHzlco5dTGSAKBxFbwkpGn7+RIt4VWJ72uJxhglRpRdsWloXd2gW72hU/dMG15dMh0qMsq4is1kRBxRFBQ+hYPWeJBEZKVb0nvND1b3IqlEdbWsYcrlDaG/G964IBOjfQLWaC9EWTEdqXhI4JNXbDJtRxau/UbYbFw01aUkWncDkfCYweevSOIDKkvbNhrw6mpb0uHy//4/R0+f+bLg3aZtra2byhxNLv+vf/vur//6zpLzfTYlC0cVv22CYJmvesWopmG51sGXeWwa8pJNrkdGE/TdWV3ElRXadHsX2OMZp73ldonQ16PHWkVAyVlfVunHH539+V+Zv3kdjAY9kaXMRl1nL19Gjx79zt/5O4Nnz2Y//KGbJXvxr/7VZ7/1W7/09/9+fHzMgz3Yn5R9m2LZ/w+tgz1Mhn2qTJgKA0+Bg1LyrmuFKAhMdpUR+Lz/WOllxgPGA8KQSBRJIOzAuM62efQkCS1mHZHi1ZzPX3J5w/Wc11f85DlAkhCF0PYXVzXDlFHium1cVdQ3vYsvyS1aAn9LWsVlqTc5T84YDnrChL08a/db3dnWpeRVYKilKMhyBc6KyJQwW4t30g2mZ0gTJ33XYZA8sFQVx1O3sYYKVRKeDaVgd+AWuYHA09uQjBRgW9V53Sv+mi1eSJzbbbq01lZPKji3w+4HSMZhWjovXIr13UFrXVa1GyvP8WYI8kqIlsMQ4+mzNCjBhUjqyrHtu+cqGj1dsoJBrC1ZZcV6Q14ouYoAG8T/qGuaGt+Jn2O0NVBSp+MBJ1PNXWUF89WBKRZLIpYbAN/n2SNOppzOODtiNCCJSSJOpgTiK1uAIFDwhvHwPCXuxCic1EJRkFcKMJBsonSXNo6KUWUdfR1YHUCDcVQ23foRVh9BA4c+ZYkf7pehOuSJuKS+zyjlZEYaE4W9nHBnecHJjPce06KoIYFtHE0YpBihRmHnJwyEAcNUF5sxKqW0A06zhL62vb657XtOpAlPNGglwAgCkliJLAWAsVgzHnB2xDDtFXmAqlbCkHVBtqFt6Yr6bUtVKylHx+nZubbW9cEPEwap+t8qhVuRFQwTfvgxZYWF4wlhoM3QVa2r+nTG6VEPYOsggtbhlPrdxkGrtVCwDReRBLlLkwt5qN6fM0mxd7FK07oKj1G3bDbGOFVUQTusc/JCB1AWfxz2syyRhvBodfuVbVwTBa4E54ZRGki2l9OzJ9StrqKjMccTzo9JIqqa4UA3/84GnYOrsbg+oGwFCpOzlFV/ZRpzOqNpGSRahpIhqZyahOdU7ZKIJGKQkhX9LjdIWK6V7QpU19Zz6hbW1a+smwMZIqlnRgE/fbkrZXrH4ojHpx3HblvXz//5Pwsku1zV+pp3o5UkL/7pP603m/7jdY2B5Xr/BRGTp9hkfc9xWTned8swpWm4XmhTbxRq8iUrtNfZWuVo9zylqLqb2Oq2egkDilK7NaREtj13gW8Wq8e//qPRD75XLOY92y9Uq9XiD//wB3/37/6Hv/f3xp98Ek4mW19vwul0/PHHr377t20HWnuwB/vF20PGHYA4UrWROFbX03MU5pqyDXpdpNZyNHFZmZjbFXnB8ZSXb5Scq2kdNVWE2d0ZBcwN1LVuWOLEtw1pQhRyvWAy6GEMPoqhHA549pifviR2W3nkcg/TEbcLjsa0cHWj7CvqGRuF8Mr/wCPyyAtay8mM0yOwFKVSVYpWebULkW+2WvqGCUWpXldRaMVcWwxrOiSu+NNFyTAljjUz2jTKs1FU5AUWzSuHIeNhnzuU1O8mp/UUqC3Mg4Kl8YJdIRInsV6UihfSNPBu2UGQ9Irude61cLA09Fh2HAhn+8Pi64MCkCSZLZB0jz7pDv2AC1+nCalqjqecHRH4JDG3C5YbJiNlfQZ34lr1ZvofhSzTPG4QUK2xLZ6vlCnWBQlhV1U3GE/bPTvoZxwT+gpWvpprWVxUBe4zY7i4USj2ZMTF9Y5+KuD7FDVRwDAlDrlZKHBlO1OYhCpKWlW9Qqf8XVwulb9pCAJaNJTqh9z0Hnz3nViMT12rkk7kU3saFav4i3WkNBA75j7598CnhfFwn/4lL3h0wjDl1RWTIYYdpw2XNM2LLdGcLQsDZfJZO2Korm9BXpDbpaJ3YkMcaxlN4grP1zRh3XAyA5QaXGKV7lY/epfPX5LEFAWrTMOkoGHjkPfirY6HKpQrMxhFPDrhi5d4HutcV1fgsylYZ0g28U+9p+2JcaT72PBDbpe8eoMxxCFNw6MTJkOG6c6CWW4YpoxHLNbUazxoHAkPW1gpdVwFh+P1VOg98tvDb6kNrVXSHpEoGqS96zaIHKcqeJ4KPEn1pm3UCfZ8JVKMY218bFtVLUhirKWse75O42Fr7VUwrhogq6xtiUKenO6UOIDJkPce8dkL4lABNvJzj0/7tpnO4oBhokjuRlDXRmNaUMRO3fL0fKep9GSGMXx1ocTtnqvveb5LOrTKLiomiWqJw0Of0ZDVxvFpGtXcAN2rqw7LRy8nJzNuPEKf26Vyut9nJ1MCj+cXBH45vw0E39W2/Qm4zMY0mQAAIABJREFUZcFgUF5fBx1uRGuhu6FvF90JSrBuWG+YjFxw5dE0JDFRwM1yh4khCPEMw1CXkxRbwoCLa41V6lq7JrZ/K/SJI6Yj1huKCgvDlLzc8dot8qPB8ezZX/trow8/XH/55et/8S+MMbZp3vvrf/34N35j9ZOfJI8eeeGBrcBPkpvf+Z2jP/tnJ9/73ttG8sEe7OdnD447AHHIyVTFnwcpnsdyowlLgR6ezMgy4kg1gzprW4qSmzlHE06mNC1lxc2CxPESLncdd+Wta4hCgoCyUq9aKAJWGb7pS72dBQHLFcMzvvs+n70gjfochiRunz7mZk4YMBuzyjA+VUPoE4bK0lhWDAe8c8ZspGfVasMXLwhDfaL5EmsYJjvona6eKOdfWWud3UDTKhS4rTUtJC5X06hPJnm7YcKbWwKf2MlEC1XFOudo1scenZUVec50iG3JS93iPa9uvRrfjNMoMOZq7sj+HGZxkOjNyONIUCSetGghCQmJoHUlBhDBEb+lBdtgXMllH2sESNLdeYG+r8pQxuBZLIq3lk+2DkWTRjw548mZeh7LjdKf1Q34iMR93w5x51f9QDHE8xVJqEFR5VgjG4fU77H1LqcISl8zHvR/PZ31E3o39YVD4Ehe/3ZJGhNHPH3EVxc7kFzr+E8l2XYyY5M5tkpDFGgkBrSWvFTt+u0ftaLKadVjo1G8EM5T72WqJIPlMqO4/KiBrMJIz3Srs2M8PEsLSagZ6Djkas7pjNmYj95lueH5Bb6vydqjKWczRgOalqvb/fikj8eshmfenUGTgkbH3iP3XLuuUCGEKUot9zcV45QwZJ33DC0WJiPH8uQcgl5EAoYpH7zDH32u0al8qrGEgSJYmsY12m6vHA/f4/13+INPSXZbaPBYbnhyThzue6iBz+lMs7+GnSBn21Sv3jBMVVfB21KpMx3m0MP39eI4dAVGu+W4o+QnkaDSXRNzJ52TRMQRi1X/EeFBF6XbLhiwaA2nrnVYxNa5Qt6L0gUeLUlE45OVWkStWo0xiorA4/0nrvlh10YDfvCRaipbSxiQxoQBr97s710YhqmCuX1fvVKkHtiqBnYS9cgQnRPD6YzJkOs5zy+wrfZ5A3WN7+2rqnk+9ZY4URxwekZZK6WMQMKKgsZ1vXfxvNcVOdHp8H1eX32N4w5Mx4yHZIX1W5PEzEYHTigdAGPbrZqtbIzbC1Bky3AHq0Cnikr7RIuSJGaQKtNLsJun91xPlKggT4YuXESfbjLaWTBSwcZyPOHZY4Df/zGjIUDdUFSqOwsMUoaJtB17QXDya7928mu/9vRHP7LWelFkPA/YPH8ezWbcY9HR0eb58wfH/cH+xOzBcXd2MuXymiQiCEhj1SVtW4qKD94FuDE7YbrYJneqh7WWINMYpqw3ZAVJgt0qGbctg0RdCjnvt4Uw6kYlJw5ui2HIJufxCd/7gMWKouRqgW15fMrknDjiyYmWEbOcyznTiLbWpqWjCaMjjid9Iv96weWV4gGAYYLnsd4ov+8mV0LcNCGNyTJsi+8RhP0uLIdE24AhwJ27Bnz1nCSzlURMR8ocLO1TZU0UEMeadNk7/ApX+hwkpBVZsV5VV1VwkXm+Z+y8aaLoo9nsuF4Z8d0HAZMRi6VqM0nIIcwDrVVBRM8QeEyGZB0j/paj7IEX9mQOfe4QdcS9VsssSUjlcocSGAjztOiAak3DUDekCR88ZrLlB6wzZQMMPGyr7NfGtczaLYcVSxTh++QZo1TxPOIMlRV+oGlF60S15BE6YuOuCtydee3Wae17B8a8rrlZKDo/CHhzS1lzMuV0ykfvMl/x5lbpdNpGMSfGuVmSvup0Urpe247nTlrl8HtmZSP1Cseh7nkYS+OiAulg6wiFxDq8uDUO4GQxvsZ1Yahz4bn8XJZzerTTe3c04WiibrG/VSVvt3p/5WUXZdk+hb9Lg9jZpiAKd6JccY+qiigkDB1/PBraVQ3DAYOEi2tdJFXNOgNLY5kM1els250M9yDh/JhVRivCnEY1m3BAo+W630DKiqpiuWGT07SkCZ6nQqoaTCaMR2Qblhsm94jI7K2NpnW9BL5rlZHg0COONWz2HFU2RrliFfESaUCaRirLsF1Walt8wwfvMhkxX/LqmrrW7tswJK9Uv0I5u1qAqnJSdK2G0LbBengenq8dop5bmUVJLZXPWnFKgC9SQTVVg3D/TUeczDievK0S5Xv71Rg6ZN3uwgh8pkOyiqrUoqi0OYYhUYBnGKaHg6Io5PEp5ydsMl5cUpRgiEOigMub3d/dKkYBLQru8j1uFq57NeF67vzmrinIABQlSaScV7IbHIxL98zzGKbhO4/rtrnXa4e2KLaRJBjD6YwvXvabqpC6qlldbKMBTcOzx+Qlm0wHdpXtV7ok2yIryvf6V2+UkhWMh8rLlBdKKIRRltjHp26aDGVFWekFBpKkF4vdxbp48U483OS5OZRu14ujqF7dD0F8sAf7eduD4+4s8Pn+h9wsef1Gz+Cm5WTGeMAw5eL6Tn4FqqYvurVbm2kaYSy3K61cS+1SAJRJjIHJiKXIuW+Nf91QN3rBnkma8+ZST+4k5ni6zwngeQxThilMeXJGXmryLNwlkAaKkpeXO1lGYxjExAFlxabgyZmyx0gocjLlP36547XjUCXaytk5NsYJrBiqmk3GdMRszGSEZ1iu+elL0gg/YJlBS5YrBYTvmhfl5JYbjsJPlwHrRen749hq+jPhVeZ9UQz/zGP81YbAssmYjFgXO+zv0gOHT1nTtkyG6t+sMzyPsnCuedcEadQ799Cegd6RtnoGxCFtqV0EfqSMxXVN6zNImAw1jbrO+P6Hu6VYy5tbRqkO0WTEak25JYmyfaWEH9biQVltzZ27oS5b2UH/cdB5gUXV9Y4UYlHx+ESBHHHkuE2cNQ03C51c5QH01SO0LecnPDrhZKZhRhBwce1QH27VpVvwqn2SxJbpmDhUJgcc7kUy8V1YpR0mTS/TIwrw/UoTT9rguwO4sdAQRoA2e2ybMdwuCEN9BeKIQaJ49D3rXJam4WpO4O9wYqzzwyQtcsYLTEVIYDYZg5TFmiSmqqhqfZbGEjtqxaLERBrbSDwjzroP60yj+qrZyYXXDbdLBsnORr19PxL8+D7rje5FQcAg5XahjIHjkSLFO2C3F7LO7nXcOysrbpZcXveCcWfHPUmuMaQJqzW+ASe1i1MYbd1lgafMfdMxTU1W9sj20Oc773EyBVTo6mXFMNpyhX3tuaxd1lZ0vppWddCkuCepZdOShBRVL8FTN05Nr8XSu5uCBaoMx1OyjO+8d6+kjrVkhc51FO7vooLauuvup4l2GGt/OToOgcc6553zt425pHJm454iRr5wG764Fy3Utd7Y8YS6YbEiCikqLXRktbK1dh+RBRN52lpaVl/vtXdPPBg8/kt/af3ZZwdd2LauT//CX4hmMzY5yzWX1ypm1wIuTNr22o0jZZJa6BeveO8x82UP+9n/gZbZuJcb68p0gnuUt0Yai8cDGscaNB44ahpLFLFc4W+9403DvGA8IIkV4HqPeb5v29bcU4myTeNF0cE/PdiD/SLswXHfMqFOVzowdvpXDmIM6rrfX/b+mMScBYQBUcSLC8Wvd65/Emm6tGkpKoylahgkzMYH9o665nqhMhzLjZaSZ2OlED5o3v0q1sA63y+Ud4+f+gQh48FOPbesSCIyYczsntMlUWR/3N6RZSMuat570oM08oLPt0Q0j0fcrhSYeHWrLHgi/DQdykBdZfyzL6JfHqenJi9FFEORIMbE/qvCvDuK+eRD7X2sG+ar/dGz4Pv4aFJ2kBBFVCVhQJbT1A4yK9TCHp7V2q51fM8KsTUYAfRDGLHOGLpzQqyqFRliXELoLZaENDGtdfyYDvcpfk8capw2SLBGnQ95Flzb3zChtRRlj80QyG8U0lhGg/5kKisGEfMVn81Bur6SHiMrrkkXktVN750EPssNccTRZOdFGKXcLvoUO5DEbHLtBkkivVIw92mk8Ovu+qhivtI+2tGQoGSxIQqIAlpDGJFl2kgg86I0Ps7jV3o764BJDiojVa8ueIhjvnzdg8VFWOfDd/f9e8D3OZqQFW55b02cRLPqu29X7S1lRRJqw644gqOUuiHPCQJCX3Hbex0FWQGWOCIrdE32t+EpdcazRzv7zB5bqNh40HcoyuLJcxVdApJIURASqKzWHE93BdcMNwseHd+LhwHygh8/Z5DsZJrXGYsVSaSzGXiMR2w2VELbKh0OAdME39OAOfA4P9EcZ5AwaqlqmpajKe+c9M70fEWea8fztgW+5jKq0vHKWy2tiDWu47O1rHM8j6rEMxhL1QJsMoX2VZW6s4HrhN5kfPDOvb7aYsUXL3XfMIaq4XjMbNyv5GHC62sGdz4uifblhjTG1Lp6swzj88n7BzbejhW+u5M4UkpcsShUeQ2x7di4brSFRn5XGmc/f0lWEHi0EMfa5r5tUguajcF8PU5m105+9Vdf/ct/Of7Od/b4y621688/f/rrv87ljUpxj1xk2FrmS9iqblkXRkrVRd5cAdqV5Zbe3M4PkESkMUmkXVJZQVVxfszZEfM1F2+oWm3OFo4H4YbqDqD5iqo8UDqTFjIJv+8/NOPz85vf+71oOj3412q5TB49+kYj+GAP9vOwB8f9jkl/5J6FIavNfn6ldahicSD2nHvfJ4p4fMLRmJsFNwtH8NdQNzw5ZTamrPuMTlnx/GL/d+uam6Xyo3esw4HPJuPyhh989DU+4kGrqrd9KvD2m66qmjhQQaV1po8seT5RtJDkltbTnZPn2Z1fuV2qzJNYGHI0Ji/JCzxPC6NFTRp3R+Ont/75wL5m4Ft76uW5DXQztzb1mnpRzn/pg2mXZX/2iHWmvAQdNiCJiIfkW8n4wCNISGEQ82ZOElLX+A6hIbjYHh3hhEswlLUKdFelinjXDcapbQc+ixXJMVXNk7P9GE97Xvv/zyAFj3LhGEjp0Qh1zXDAdEQUKmyjrJWvM41prJIZy4E3TKhrspLAEZ8JgbpwnJe1piGlJaubzeWGQUSS0FqVBhP+++PpTqIr8PnqYo87gmHK8ZT5svc7A5+TKeucTcZgopn1ssQ3DNP9oYhCJiNulwpilnrLJlNa0sZSVSQxvk9eUFWONcjuFvSNjpjMl6FnmQx9ioLQ8UCLKYfGCz56ekDpfZhydbsFhnYmPzoe0DZKwaldvxFByCDZQf/jKjM4zIy80XtfmJUKxS723kGLtdpFt213PRjQBnrJwko4J3R7dUXTamDWfSrwKcoDHkmzy1dY1SzWVBVXc44mvLpiOt7PenqG8YCLax6dyC3jGYKQyGhWOwz6RH4S0baMBpwfa3xYVtprnsT7G+yXrxmlTEcsN/uetOx1UUgaUdR9pComoCkZ+LrBs8ShFjqkQV9wF5Ii8Q1lRdXgG5qGd860Xf6uXc+5uGG41SUiTJ1Xt3z4VAcziTmbcbPYL+NkOXXDyVRrtoCx+DGBxzrb0Qrd5CzWXN1q0c9anj3WhuC8JHTyfKIQtMl1ZJpGd7O6YZio6hZOtUpCi588V3534HbpuCxdqqW1jFKikLzk9LAnep8Nnj377t/+23/4D//h4OnTYDTCGGttvdnkz59//Lf+1vjsMa+v9l+xyZCmZb3BeNrWLyhEEeE+cnxiAoj65AP+8HPSiEGiGCdc6/DQaXsnEbbl42dEIVXN1S3rDaMhRckmx8BqQxDw/hNFEMlTP79gOMBuduSxxIKAdcaH774FLjX9wQ9++lu/FU0md/N31tri1avJd7/7M43kgz3YH8ceHPdvZsOE1296XSQxY2gsba1unADEO2iKVSIuJdU6mqj7JTh4v0uPOfM8qmof2JdXWm9t7U72y/MYxNwulJXiZ7KDmN3+obZq8UKju9qoyPwwZZDqczUtt0snesIBJ6a1/Q5e1VzPt+jSAAgChj5prCoYzx6TRPz+p93f/48X3nsT21q+soOFjSamfMdsrLWv/fGVN/yyjn+lCPpjJ4n5/odc3XK1cHAdj7bl/Jhhyo+/JIn6s1B40N89Z7GiLLFO+VLgub6D8zZW8TCSiy0L4iEmpKyp617mqak1mVRWTEb7zWdij0+ZL3fIcwYxdkRZg1Xlo+3jZJ3jGW67xJtlPMAPNHfVP3WCZ5hAUXM85mTKJlcd+zBguSErdxwLoXOJfa6XJCVtS91gLeMhcXiHTNP5Pdsza4wm+V68UdiuoO3PZqSPdeqF+jMveXGxk5sXi0KGMY/PaBqalmHKkxMi11Ky3DBfEQcKo1pnANxJPBv0p61T1wpDqlqBQIFPuUtsKvUWCRj2jt7JkDTptY2QWLSibBz9v8V4fPCIMNB86mKlCJCDJkFFFBBF2orXDb7veCqDVptJ5GEGCYOUvDiAmW53HwTHrEpOVtBaZQhtDNaSSiWnJC9U8tMYVpvece8IPbb94/mK56+VpmOYsljTNFzdcnSHQNP3GQ54+UZp9aUrYBBjPJqao92V36UwZfDvS2d2Da9RyDBhlfXvKSg25t1zXlxSOfKofqidmJrE6oGnipht7RhjXWLFuK8yLSbA97ma45mdJLpYVvDq6sDdGsNgwKdf8sPv6DSdzjBwcaNLzkJZslwzHR+ID4HbpQIv64bXb7i8VdrQIFB03KsrsoLzIz56l5++UHwXMEjwPeYrJR2S40ZoBj5/obmGpuX8mOOJ4k+6oGsy0l26ewrB45UVx5N7Q5f7bfKDH/zSb/7mze/+bvHmzcvf/u0nf/kvR8fHR7/0S9Fsxu//5HAzwNFYGWxaR9ro+wQex7tFYwNRyA8+ZLHWtgc55sLdSK9pOZpo/8Obm36LCwMGKW0LLXWj5I/iuOelCpBJW1dWOF55S2u1+j1+m4hSdHT08d/8m5/94388/OCDbcCMbdv1Z5998hu/EYwOdTY/2IP9YuzBcf9mFkecHXM933GDhCBZMvShy4IIgGGYqujg9jfcTeRvm+/x7jmXNzsIvCx331yT7G4Nvs+LN9/GcRfc532FcoH6WcvtkhcXBCFtwzonK0k6PLpDqkaBstrvORx1Q5L0z1vdIwpjpH/RV8Cl5/HuGW9uZQSMgiKwmIUNF43/PJmRuAM1sNUec24c8eSM46kKxEhqU0rMP/yIxZqi5PKW0ym+z3hA03I7JwpZ5XhgjcIlPUdIl0S6vx+Nle5mk/ccGlWt5DZSSTeWKFQhm7s2GfLqimHSD5QASNZ5D5XuTCKlQcx0pBUJfLKSesN4yGKtR07Tkrk8nECnPI/RQM/OouSrix151Kbl+ladpDQmTTCw2DBMDriz3U0qh+PuPx5PmYzICwWRCwJ47xvCgEcnvLzU6ALxnBryko+e3evGSZ/GFy+V2C5NKCtqcc7QL5Fl07qIot1i4axdlu4uKsYYVXs5mHSva+YrDdi6l1q9W4/AZ77meMLxGGMoKlXS2TalsRcH3QfDIOYq38LwOKbLqmY6Io72vZy9DL3Y00e8vj7QqDdMFSS2WBP6SktFly8wbPJenwiUu32dK5Tr4ppByihlk/PVRe8j4vqbjeFmyfFkBy64ySlLJYNf5xinBzxM9yPPpmE2PjALd62rWwpuXnxK0RMwMBoQx4wHPD7lx5udD3ZPyhYZqDxpV4sQ7FrtwDwCrZYWyTTeT6KLiSD0QTMQhGzyPvt7esRkxNqRka8NJ/5+tNNZFJAVWPjxl5QloU8J1NS5oq3ikOWa0OdkxsfPmC+VkkuSCO89Zpjql68zLm90Q+5ssebVFd99f0eOw/c4npKX5LnWFaUJ+J3z/UDrG1s4nZ7/xb8IPPurf7X/1208z/64OUU24XGSJvi90kq9Jb8greSDlJvl/spvW7Kc9x4DrDKWm/3ERFGwKTCG2zXXC85mTEe0VttjpD9YUvWyk/uuo6Y51LGwZce//MvBYPAH/+AfBNNpOBxaa5vV6uRXf/Xpj340+s53vunYPdiD/TzswXH/xibVz1dvlNNXvOrWErudunHNgptCsyB30w9vt6MJTcubG6JI2Kk0rVU3HE0OuNrSXH9/S81hGyRcz++NIqqGJObyhttOYjNUBdOqJpsr6NnzSBKqmgAHJOjyeZbxgNPZvQ1VbzGBD63WBIFTPAJQ9sAtl6tp7YHzUbzhu1lez9NEuFT5gU3O5y+ZjAGijR691lPqgygkinUKpkOqlk3hABvS6gdeS9MSRcrv0dTbEtn7FoV8+A4//UpxIGKBz2Sg/JKVY7svK+pWASpxxGrds6aEAXkOYFvKhiRgtVH4wWTIJmeQ9pk2wcB0Zi1Xt4q5koFqWpIQzygV+kEf6y4FTWeB/zXL2xiOJqQJyzWvrzFwMiMKmIzetmKNYTLkBx+z2vDZc5KEtmG5oawdL41gvXyaruRt+8hZxL+Mt9P23ZnUT+467p4hDDk/1rqZ5x0oPsQhV7cMEoYpo5QXlzthmHyJiG3VDszg+5xMVfoRSxxq33Dnfu3ZXVQMMBlRlMxXPfeF0OdtcmYjVhnDIZusJzsqKq04CeWLlE2yXDPZEmmPh2Q5t0uOJvutzGwV3ERmcuQWRlGSiXNmNL4SmF9essrIKwYxoM0bsxFnR9/orfe8HUdTGiq2b0m205MJz2OyXCNPGS5VNPMwXVzXYjxXojFYlJCndQgNucPI53rO6dF+Eh12O3bumEgHbL8sUdj7ju2hVubOBFh/cU3gQahbTVVhDVXJesN4RBLx6g2zMUlEcsLxVAd529Pd5Ly+PhD6+h7DhJsFZ0cs1zv7zCgljahbLY69c37ve/2tTTqJ32Kycg5G7NZyNNmPl86OCAOeXxC50FcwSE8f6evTsYR1N3Cz6InqZcPcFFwvOD/eebk6cdz+Bu7gZw7Z5Pvf/5V/9I+yFy/qxQKIjo6Sx4/NW939B3uwX4Q9OO7f2IzhZKrkU0XF7YrJCGvZZDTtfrvYZc5HT78mxX7QTmcMEpYbLq81+S2p+sN74v2HxFtsmDIbH4DsA3WjaZjrxc42GsdkS1Xz6c7yNFJM4fkRrdW4RTLo62wHMRIGtA3cS6eloBSkxeqIwOf11a+d2y+XfuA5Gs10x09aFxyPvu3ZYy2fPu89kmGCgU1BXSlzhe8r8DQWDpwFYUDp7cyC8QiMPh1OeVF7Rmswqrzb3fMw5ZMPmC95eaUpc2HOHg0oSopKeeJXGau1fsr3OD1ik2vevRFy9JA0YRowX+EJb7rly9dMR1Q133lPJ24PxFxUO2omwCZjlGh6dZOTRPvrQVR4vmHEdZ+J4uPP2AOHZ5gM+d6HXC+4uMbzMY6YXzoKgDCgbtQ50zt3WlpxuI88FjPm8BsThTQrvAADZbmfOOzaAeOI1UYzdk/PeXm5k+8EkpjFmqMtIKzvM0yJIiKfyYjnF/dGO3XDO6eHh+LsmDDg5RuaxvUdOp7+pmW+xDNKlle48EaqWI0l8rEt85VGs+K1q2fjcXFNXTO7q3vvUuBZrvGJtSxWKgrWrQgZlmGq/ZTHE73h0cnbmuP3TGUQ7rfW8SDFEaOUVUaWa0FOUuAiC2AdGRQWa1Qqod3ShBITKJd0DwugaDuJDry5fVtEau6Rl+7++pb3xcLlLccTzaNnuUpMdDeWFWwybaEZuEV+N8Z7S03A87he8P5jLq57ti4x38fCJmM24g8+42Sq+JBvcUjd99NvP44Cn4kEmXeaSUTDe88k8pfAtavs7eTXd39PGDC3S5pSzBkkvLzC2Lc9aYeG/zrzgmD43nvf5MoHe7BfnD047l9nghmtt0jBRBjy8kY9v9Zyu9DNyDiGkCTiZs50eABEKAgHkfOIAgbJ/kYmeNBHxxQln351GC4pZr+OwOQ+O5nRtCw3RFtMGkXFdMjpEW9u9guUYcB0xO2SwCcvSCJ8Q2N5csLtkrolDPB9sJQ14wHvnu+cN6IM1cGCrVWYePcUR+Pey/Q80c35+Lr4nX9bPh77BPsZ0LLmv3gvOBp+W8d9IwAkt8ULk6bxuC2Vs6yqaH1GqVKmCLhImD13DmZDXWu36GhAlvPvf0IQaMpTyH+m496JCQNOjzi948Vuw6g+/WoHbSnolySirFisiQPShDTiatEnojAETif8x1/wyftEoQYe3QhtMyCJDRIw2hHoe8ps3ZmFrFDhkv9UFkc8PlH/Mg5Y58QhFgrp+XNyiRKQSD1E4pD7vMbmnvLUaMBXFwQ+dXvA8er0bozh8obzY4xRAqjPXqggg4GmZTrmT3/MpuB63t9VWXN2xMlMJbduF4cQBZai3CH+3zbPcDzF93l+wXECjpZbEupJRJbTeKqBsB0z0IClFQhBqTAqz2OTs87UB80rSgfdEZPg3HdpCIEZtK1uFO0h1rzAJ004nhyOl95uxvD0MRdXHCTUK0uePtaHenTMcs3JlHZC23J1q1D7ulYIimCxZMSMry67DK88jN2iZDGG9YY03k+in87I7jQbdHaQAnJ7HN5SAq0q3RWFNsrsCgwZQ1kyTLXJ/i2Rz8VNn3S4a1KG/e4HXM+5XmiLlLUUJUXJeEhZa/9rm3NxzTtnh9tyflaLAur6sMyw2PGUsxnXniv9GZ2vqubjZ/eGIv5bGdI6E9WqvVnr/l8SqhQaKK+RMXiO77gsd4LtB3uw/+ztwXF/q602/PQFfqAUY43laMLxRDtdZDdcbdSVN64nUnRbopDPX/G9D3ZAoos1X74mCvSIFd3sd88VNrpnUUhTwz2Oe9N802L0nmUFixXXC9qGVaNp8scnnEwZDdQ7uZtzikLOjihK1e8MAsKQJGY8wJqeuTmNd/CyYsYwGXHzQpuHNjl5RWD0KC1q7avb3j0D//h88Bf/XPS//n5xPt1xObPCXi7b/+bP3x/PfK3VzT7m3hgVz1uuleCyg/qsMqKAMFTccFPvkAYiXIQhZckm53gL0RSGFBU/fcF7j38G0NTB+QwClcw0Hr53h5oTvWdBCd8seHTQFLl0AAAgAElEQVSi8kDb5fWdZJVTx5SlK/2I2+OTl3z09Nv4YT9fkwaD61vShCQmL8lyddHkP3FMEhEFtOAZ4lCp+u+atQoDu2uBz3uP+eKVYtO3TfDoPevrVrfuaMCf/pi8pKoBokC/fDxkNqIotfcjifphVLLtpTouYm1LVvDhu/dio+Xmv3y1v4q6/G4cKUX63d1AXDTfJwoYpthW/UItExlMpdSfTaseUhgoENmYfjS6p67bw6vCQ0lUvoVNR5SVUu9v4+uqitmkZ9qZjri41vfU8/vHDwLCRtW+sly1RUEB7h60xi0Jg9mi8zcuJb+dRI8jlplG43etbN6WSRmmvHxDcI9XXVREgYLy60NdRvLo8hRvc6bfmtmWiF06TGZjpaJvLS/fcDLdWd7CGvzyjfb8/DEtCDidscoO55LKmtmYIOD8mOmYLNf9qtNY+BamjLEeQFPvf4m1/SYf+IQ+Wa1YGpEfkbbUJOb86OtlDR7swf5zsgfH/X67WfDqap/SLsv5o1s+eoe64fIGK0wdzpMIA5U7ETB07LHO+oNnvuLV1U6yRDpjXl/TtKpFsm3G8MG7fPFqn7NF76TgvSc/80MJg8Qg2boNS15pZrfL4B40QZBbmK8YJni+9vRUNefH2hx5nw1Tnj3h8xesM6LQjVJL3XA6JfC5vOmR6M6++04wSc1PXtW//2UVBaa1Nivtf/W95L97FkTBHyNBYu0B0mggjfFgvnacZQ60GoYMYqoK32BCykrxsm1D67yldU7g8+aW2XjHs0ljfvqC7314bx5u3+5P9Ql1hrnjhYttckYDfI83t5wekcbUFdZ5QoPEeTMA1HV/VCcxxicOiCPl1I8ixvfj9b+51Q2LtRsuiCPGw5+5RhSFHM9YrRU2kMZc3erp6xnKmtGWGmXlqzzq3felrHl6P7R3POSDd7i8YbHSxl9RrolDDdH7RthdTnTRa9yz+zrRPY/HJwwSNhlXtxq4Pjrh2eO3ee1AUR6YDt+jbbSd2gPPV0QBTvBVPLO8wjO6PLJyn2NETOBSoj/lGY4n3MxVY0gRgEYJRo/Gh90sa789bNoY5SCX2Mk4Bpj3duWHo5AP3+XT59rSMEyV+LJpGI80YBN6IoljA6O6ob6n72mn17N923ZXNWw85KsLgjtMpgjGevI2xIUQiL25OXBNUXI0IZPm4JC6PDgQQA/7uc/ejkjZXqLdOry4Vhnmu5ZEfP6CH378c0g5H0+5vGWQ7Bf36prJsHeO4/BtiflvbsOUqwWpcLixn0+pt8ghjFGdhNGA1QadbauCEIH/c3j2B3uwP0F7cNzvsaLkxeVhbopRyh99QdMSBVQNrcODSnOhhciJ6pktpoiq5quLwy2AccjFFaP0wHY/GvD0EV++JI715JYya1HxnWdfc9jftU3O89f79yDxxs2cMOBoov9yn5UVyzWzUV/XloLjzUIh0W8xoYZ49UahxgZ8v0eBRyHPL+46dk+O/CdH/p/7KBQhkXHqBX/8rqrAp7GH134ccxKCJU30yF+sNcgJI5oNUUDo07aUNdYjRInJ5BGMYb5SFnYxySqJvOs3sUfHLNYHfCCDsmcY87YACZQMPo74+D0+fa4JLc9TZmugafb7aE2raPvZmMWaF5d4hrblZMYo/RaccQDLNV+8JIr6c1GCxo+fvS1nedBOZ9iWxVoFKWcTlms8qOodkJWFsuCT9/npC+It9s+2JS81AfkWE/D69YKqwvOU7FIQZU3DyQwDj9+6wr+hiRPz6ER9629izSEMj+cxSPsO1CAkwqnPGjCkkfLkiLUtq10WDmMIff174PfKXIHP8VTZKoVdtKnxPab3NBaLn/2zbkd7Nhnxw4+pGyVXPZjXj0JlVr2akxdEIUnMdITvEQdcLzTAENSEdVG38s9YrN1plRG8e17vLMjA56On/OS5kjB2VlZMhl/P4nU8wRheXhCGGg80DVXFk3PikC8zgNAjb+HOSEoUMUy5XrxNY/XRMavsnq4nYfTaPUesfRu6RiBnRXUvWKWzstKoL7zDCSMWBnz3fa5unWiJ65D+2rTOt7NhyulUCzXsEtdWzU6hrKxYZ3q6JTFNo233Alp7dcVk9MddvQ/2YH+C9rBY7zGRvrvP8oLxUIGVOyb6SmjWQc4zsXX2tlSNCDwdvGAy5JMPWG0oSu2TSyLNrf6stlhvMTpbqpqyUv0Oa1nlfOIzHvLOKTcr7jrI1nKzVJzM/v0H3CwZpl+DCanqey8whiggyw9eMIy94R8DGrNvSUx9hzK/M2s5meouLyb4Gc8wHbFYKemybP3S/5TXfQQSBtwud1BMvq/MLd/ExgMubw7UWKQ5NY2UHu6udTT5klkE0piPn3G75GYODgYq2rTbK01w2IOE+YqvLkjiHSKRxYrjcocj6JvYOuPLV46VyJn0lv3kOZ+897OBcHyPRyfEEV9duLZdHyyziUIaeqLJpwwSvv8Ry132z3fOv94vwdGwCDOpmDH4Bs/jas4w+RrJ+p/J3t7IePD6u5ZEbDLXk2edxs0uLiiNqWolgTmwaTjlYwNZvlVgNBjDDz7SqwKfxZrLmwPuJlDVvHv+c0hbyuDfZ5ucT58rx+vJFGtZZ8qoM0gIAs6OKUtWmQL6PY8ip6hpLTRKhrPtPgrt/d0k+iDhex9wu+T1lV5/NGY2PgxovPsIxxPGA7JcMVRhQJroplHXEBGGBL7ikbbBSEJTOBl9DY3mZMSb28Nl2KblZLb/cjXtvV6+3rO3U467a+uM5ZrrJb471E5n+yzsYgLROZooVMzzSKJfoE98OsMzSlrVNBhfATDT8c72XlT9FHsGb/d+BF/3cwH6P9iD/YnYg+N+j9X3k4KJYogwAa82By6oGu0hE54Q/UfnNkk+bG/P9d+6dXa58G9hvUaJ4c2t+mTSyJ+XKsAp1jR8/pLHp0yGvHxzoLQqhF97h19nsv293XG/mr+trcqYrzk/fl4W+Dw55/L6QKRkLXnO5J3+XxRZmwLEoTbpSgbUtvgeVU0a7oyV76uQp5hkAb+hJTFPTnl1tc+tbgxVpQnmu9/WtKSdKPpW7jMR7d4JVcX1gtV6XwarrlluMB7/709Ybfj/2rv3IMnK+v7jn3Pre093z33vOwsrGqGoEOAX5KJWMKGgNFKF0VBomT+MAbXKSqjEpKJWQSqVRCqJpVVoYYhEohaSqiSgSCQhQBE1sJGyRNEFd9n77lx7Znr6fs7vj3Pm3t0zOzvT3Wd4v/4aZmb7PDOcOefTz/k+3yebXrk/VzSiyWlZVtAzZD38ovl4kyVl8aimZjTYu95X8/ktJnI9cueLWEqVpo0mrVXdP9fpyEllUyqUVC4vW+jpT9n2JNeV/reC30Jn9bsdv+n1xHTw1iXYOMxVLLKYMv1dP4Ot05bzPKUTijoqllTyy048yVOtqkxae4aWHTGbVqWq/Oyy3h3++/9m+45tolpNR04uu7z4Dz8XdiaKRSRDrqed/TL8FZC2rLhqc4qYciwVK8vya7UWdE9vOInu2BrIqT8bdPs+39lix5az6gmbYWjfTp04I9sKum+VK/P3Ak81N9gLzHWbVtj7YhHtGgzeY6/4iVIJ9a/6cdZ8P2V4rb7Hfz+fiAbtPn1+I/mDextcQv1njJvVrKY1w1BfVj0pzc5pfFLluhxr2fkpBRtj5ZrvEWuawVssICQI7k2MNVqg6fMnWT1PiZhcT/nZ+YVcXrDvtze/PXulFtzpXU+zcxqdCJbFeJ4S8SU7vCyZJd1EpXIwSea/eC69uAtjqaJSeVV7BEMRR6OTijo6sFtHTioaXTLv7qlYVtRp+iDCX9W6RlRq+TO2s86wt0euq3OTii3sGOqpWle5ooP7lv1mIo72Duv42WCKy1+ke3YiWJ+QiMmxNVdStbr4A/g9RhYyj1tv8PiiBX9fwPxscGr5mWywT4O9OnFWyVhQILFwz3ZdRSPBDJPnBh1IlvKLSpNxTc3o5GiwNtrzgm1x/Q7KhaLiMZUrKhTVs3xKPuLo5Dll02vM2y2o1jQ5s+w2v5RlanRyg+uqpaCeWxttNNlCqRxU9aRickxV64sPoxIx9SSUn9WeTTva+Yk46s1ortG6W9tWb4+ScVVrmppRJCJr+R5AtqlMUoYkc9nfmOsFC2pNQ8mEIjUVisomZZqKN9qTy69E908G/xflearVtWtI2XVMRV8gf9fblQzFY4o4mimqLxvUuPsXqIGsihXV68oUNTapZDx4Rurvxet6Gsopl1ljEt1/3rKJ0gntGtLxM3Jsea7suFxX9boikeBK4jc8WLM4LZNSxFa+oPGp4K+y7mrnoLKpRtt9WGusG657TZ+A+fu4re7r4pdpTc5oqLfzBeL+xFYipsPHZDrLxuNv2NSf3VjnZKA7EdybaNUUzJBnBGE9HZe8+d1D5ydmKjVJcj1lU8EWqqMTmi3KXvIIvlrVXGmxGNprvpXpxkwXgm3MF566Bts9msGeOM0aXccjmi1qR78u2aepWZ0eC96T9OcUcVo1SluP/qxK5aYJvVnDii3Sn1Uyrtk5ua5Gp9SfVS6qdKLB/4h0Ugd2a3pWoxNBu2LPVTq9WB7jd8lcjMvGsrco1VrjZiYtJONKxDSQm1814QRFDpapoydlWapWFYnIc1V3lYwHYcXzVCg3Lecw5vsil8qqVFWuqFTRcF/w/9dfNOy3n58uKGsuC38RW+XKemvTa/U14o5pLnsi0SUWH7IZikYVne+YudhSxt9ecbNLddept0fjU4pHV56f/ooFv0llKqEz43Lmv8F1Va0pk1ZfRjMFnRxVrSbZwWIJv+2sMb9Ex7G1Y6BBr9Kl/FMom1a5Ol9JL9Xqmi3Ktpruv7spzow3nUnxqwcjzrIKE8sKHu5lUurPBouki2XtGpTjqCdx3n+Sm6UnqTft00ReJ84qYsuJBKuu/TdCxbJ2D63rMhiPKR7TQC7oUbtimnmFXYOamGq8s6nnKpdu+sc406JnvKGpafUkz6Nn/5aKRvTmkfkCJ0MyVHc1mNOuIU3ParawcvXqgoYdToEu1mX3zu7hb7bS8EpnGnJr818ylIhpPB9sJuqLR1SrKZUIHsKOTmh6TrGoypUlu8cbcmzlZ9WbkWWqUtPA5l3+imWdOLuyCNJ/suwvNWv4JiHYJtPQRF4DuaC9V382WCtmGJopqFBqWOMaWP2UdoVELFhiuJo/e3e+yxYv0EJLkDVrKmIRxXrVnw3qhcamVFrSFyLoZTG/w9HSRYd1V9n0Ru5t/s14xQ01ldBbLtJcUdMFnZuQ4ygTkWUH7x7LFY3sWuMhtWUG216eHl1sLONq2bsp21a5suzQa1bBrhp9qy96LR/Nd0yj1Z/Lvt7RQUccXbxHE9PK++tP5ie8e3vUnw2G2ptRMq7ZYrBJgt9Vxk/nvRnlenR6VFOzweLCFT9OqbzeyiLDUCyiak0T00GHH79BZ62mPcOLTbQ2kdtobe5SltlqF6eIE1yadq7a5acj/ELw3owm8hrPB+16XFe5tIbOZ+8qSZYpax1FKZmUyhUVSisf/bmu5pq/1ZeW9SBazbFVrnRLcJdkW+rPBk1X/TpVfzLFb0XV7K1apda0rg/oSgT3JvymYMlGjaJMyVqyrN6yNJBTqaLZgmTIdTWQVS6jZDyY9i6WZZnyPDnWyhk721K5olhEmfR5tPpe00xB8UazX46jckWzxcYLTxeK1/274MIPuHDhjkVVrjadm6nW1q5zTSc1V9bs3MoZDn+qaWTn5mQjfxNTv1vC5jJNRebbn8/MLati78toPB80k/arzP1h+EW0m5j5LFPppNJJDfdrpqBSOejSk40onWi1O8xSQTXL/O3KWJ5aDalYXt4I1VtvnYwW9sJsPmvYehebTnHWrChYa5HfVvN3pPK7ntdd2aZi0ZXv01qUFxuGhgdkWcrPLi8n8FSqaOfAeSSwSlW/eD14V7DAc3R6TJXqZtYv+YwmW94uHtprOp/atfz43pdVtTbfSnjL+hJapgZyMqc0MS3HCvaHrteVSWnHQKu3+uNr7SPrbrR5/9ZZuEovSMaV7VGh0Wbh1ZoGch1buwJsCMG9CdvSRXv02gnFl2wFH6zESiqX1djU4rp1v51zLCLX01xR+3epVtcvXlc8qlhUtflmDq6rckURW9bCBdrQ9Kx6d2pgrbnq9fM8nZtofLWN2IpGVJuTayybOPd/rsx87HabtGR2bO3oDzYsXH3QcnntbSwMIyhunpiSY8u0JE+1uspVjexco5fCepTKmprV+GRQ0FKva/eQMo3qPi+Qv329tWRLV8tSf06lsvIzsiydGZMnxaLqSW3+6oXgiP4SzA0tCqzXl2VQ/wReOqfu35IXzvxa/TxWmzl20EywYcytufP1OV0mGpnf37fRV6t17Rro/LANY2VcPi+mocFeRSM6cTboJON66stoqPf8/vomppWINXgiEYtofCoo9NpE/hvjcsPe55K0Cc0oO8W22lSnYVsa6lMmpWI5eIIRizZuTbNUXzaYGmiovtkVnlvEv+9ImpxWNBJcl1xXpar6M2s/KAa6TDgvdu0Rj+qSfcrP6sxYcHlyXe0eUk8quLX723RbC0sba+pJavegDEMT+WDCslpfzAF+I5pyVfGYCkUZUiIuQxro3czCWbf5xdQwlIzL8zQzF9Toe5LrKhFTdn5fFb/bV8MaIc2v6RybWrz8eVKtqnRSuwbXdRG3TA31KpNSsaRaPVjumYxvwm9gpqDjZxWLLOtCODqpUkWDuU2e4rVMXbJP43nNFOQ4ixUy5YriMaVTMucrK2bnNDapvcMb7Ia+RVZPYfpPvZe9R60Huxsahvqz5xcvcmmNT65sBynJc1Usaf/5bxzWHpmUJk4qGVtZNuO6Kpe3pAik/QxD2bSyadXqqrtyrPPOXuWKJqebVrVFIpopbH75RDzadGWO5ymbZtJ0XWLR8yvujziaKza9eLa/uHHDPE+xiBKxYJGVbSkZ045+imQQRgT3lhxb/Vn1ZeS6krEsXPZllIoHe8WP5ZctbZydU74QzMcvX6a4WLi80A6v2R7RG2aay3bwXsEwFIloT48Kc0HDu6XTxpKqNe0dbvXPB3KLazqDTTp7Gq/pbMFvCbKJyhUdO9Ng1tC/8YyZGjrP/oNrijga7lMyrrmixvLqz6hUDnbwXsqvKT92Rhft6aJs4dhyl9cERxzFIsEeurXaYqM6f+f5dKrVG8LVohEd2KPXjitiy5rvMl6pKpPWrqHuXQqWiGn/Tv3ypKKOHEve/LCzae0Z7sbyngux4bnecqXVJcs0NDp13o0415RJqVRWYVWI9Dvb7ujf5MPBl0nq9JiSsQaT7q6rXE/H1viel0JRR04Ff9TRiOSp6mo8v5nlqUAbEdzXwTAa37OjEQ1EJGl4+W2jtGRhn2XJ9ZbVpZjGYktm19XgFtSD9rVs3lKvazCnSWtZlbavUlUmtXbFy8LD+uGuuV9OF5rGYsvS+JRy6c1vWWMYwS6Yw/3yPL38WtN6g3hM+RnFNjvNbJhparBP07OLJ7ZhKJmQWdLUjFzJcYJqmURMvT2aLsh1NdR7Htk9HtVbL1KhqFIl2NQwHl1sY9K1knH9ygHNFVWqBO0mYmEYdju53hq/Db/j7Sb+xup1uV7Q53R0MuigYki1unpSGu4PR3wMI9vWyE4dPaV4bHnP+LpKZe1pPsXTPcoVHT2l1NLHaIYcS05cx85oZFdoHhoA8wjuW6C2pDzGMhWLBB27fEu34ylXtmSuKBFbnPJfoe6qN6NoRIO9chydGQ32pnalWk27BpVJhzKjnBlf7JGymr9fz5b2miyWW60tMw2NTgY9+7pELq2zY4qvKFIy5Diq1YPO3Au9kkypMKdJR33N9zFZzW9QGLpprYXlv2jIX2rfwprJfp38vVFn5jQ5HTy6zPVouD9Y/y0pGlm7ShsXKBnXwb2amtG5SVmGPKnuateAMumOtUY9L1Mziq8qfvPFo8rPENwROgT3LeDf2BYaJMdjwVrMxeyuYPubwd4tqbHztxrJz66Mqv5uFPuGJck01ZdRLq1yNaiC2NI2zFut9cjNre9+sGYliWGo3k0Ng21bl4xoPK/JvOz5NtL5GaWSSqxqFu5//5kx9fYs+1UXiioUgxjnSYmYUokOt17BVotFVa01fRvsuhrepCdL4/lgOc1C+VmprPys+jKb37gGLUQcDfZqIKdqLXg/H5Y7Rd3V2FTTB6GGoYlp9WebrukCuhLn6xaIOKrVFztS2ab6syqWVCgFO1aapgpF7d3RapL4QhiGBnrl2Do1Jmf+Iuv3vdozvOwi5a+X3fY8bXmaXM+drNsSrWMHC4XLlaA9XKXSqruIZapSDdrL+M2LJmcUtWUYqtRUrevsmJJxDfUxXb2d+Ut08jON406xpN1Dm3CU6YLGplbWv/mNaybyijjhXivsNxpfsb6oy/mNBMKlVlvjsYBfuUpwR6hwvm6BZFyV5TNSpqlkQrGY6nUVSzqwu/Fyn01kGurNKJtWsSzXkyFFI2HtmLYegzkVik1/pQuLCrZOxFGt+TSk56k30403ab/03H/zViprdGqN71+o8hqdDNYVVGuanA4iiCHlZzUzp6E+9WXOo4MkwsVfr5+fXfYg0fVULGnfrs35WyvMKdbkdaIRHT+tzMFNOEqbeZ6mCzp+ZrEXZ29GPclN6ISLhtbcAUBrfgPQdbovSWwDtqX9OxZLCBaYhqo1HdijVLxNjxpNU8m40gmlEts5tUtKJVRs0ubZ9ZRLb3mIdGz1Zhdz7QqVmhJd/2TDstaoXfYUlPqUKxqbkmOr7mpqWo4zvzWBIcuS6ypf0OFj57nZKsLDNDXYq6E+xaIqFDVX0mxR6YQu3qvUZmRQf4OwFvvrWpYq1U04UDv5D6n8p1KJmOIxJeMqlXXstCamOz24bcq2VrbPWqFeV2Rb3xmxHXHKbo1UQgd2a2pGUzOyTMlT3VM2reE+GsdKfol/WaWKJNmW4rELLf5OxDTUq9HJlc/W63UVy9oz1I53Sn0ZjU0qHlv5cDbo1dP1T/ZtS7kelZv0I6rXVamqXJHrqlAM7nalcrC4eSnLkltXPKrJ6e1Wi+x5KpRULAX9YaOOUokuWrfQToahTEqZlIZ6gy3bNvFPzF1rk1rTXGOb2y40Ma38rCKrin/iMZ0ZD7qMh121ptm5YGdfy1Q00uE/kNXts5ZyPfVv9hYfwNYjuG8Zfy/VvowqNUly7MZtXt6A5kr65XE5jkwzWDZaqQXFFRdy7+/tkWPp2BnZVrD/eb2u/qz27mjT0wbH1pv2aXJaE3lZlkxDrqdqTcP9yoWhV4/fBCY/u/LNT81VsaRCUam4To4GS5wTcZmu5kqNf7eeJ8vSuQn1dWWB0MZUaxqb0nRBji3TkDxNF3TyXLA77xuWaW7+g1t/5+MWNrfdZBu4rk6PNX0cEY9oegt2rWqzmYKOnVYsGuwQ4nmaKejEOR3Y1ckfLZfWmXGlYsFNYYHraq6kPZuxHgNoL4L7VvJX84RuQc+WKpb1yxNKJhbvu5Ylx9FkXq67uC/VBhiGelJ660UqV1R3g19+myd7Io6G+pTrCZqXW6bi0TDN6KTiGsjp3Lhi0cU1zZPTMkxlkosPi1xXs7OKr1XxZZih2RR9Ta6rnx9VIrbk7bchx5Id06lRmQbrcTeTbQXLN1usWgnXPEi5Kqf5H4JhaHxSQ93ULvZ8zZV0/KwSS64JhiHbVsrSL0/oTfs6dh+07WCX6/yMbEeWIddVta5MUrsGt3kFKbYpzlq0kefp1eONe+k4jiang36CF8IwOr8bS3jfrRmG+jLB9vJjk5Kh6VmlkootX9lsWTIsFYqN6xn8vkmSDG+NovkQyc8qGmnwJsTvc/L6ab31ohCnrm5jGNozFOy1tFqtpp0DIftt1+srZ3xX8N/lhrTsyvM0Pdukp76hZExTMxc0KXOB/F2uMymVKqrXgxoedlVDaBHc0Ualspzmd6aIo0IxfPv1bD/+zrgDvSrM6eRogy1pI45mZmWZqtQadFKru0Hecr2wBpHVlm6HvIJhyLFVLIe+1KGr+F1K/cKkpSpVpZPKpjs0rI0y19q1KnTFP0tVa5qYbnr+G6ZGJ9Wf7eTDN8NY3PAbCLlt8RQbYVGptUpyhqHRyTaOBi2Zhqr1xv+//MoQT4o4WlGM7LpKxIKGMwO5bVInI2k83+qrpqlarV1DeWMwDA32qj+rQlGliioVlcqaLao/q6G+8J1X/uYezXie+jLh2Ii0oXp9re3nTHpMAZuFGXe0kd+Lo7VQzzxtM67b9P+FXwQ/npdlybFkmPJc1V2l4orFJE+lknYPtne42F4MQ7keZVLzuzsbjauVQsG2NJDT9JzsRuOvVNWXafuYNpEho+XzBIOrOrBpCO5oI9uW60pNJt39R8lc37uHZcpzmz6Xi0a0b4dsS6dGZVuyI4o6MkzVaipVdNHubbUBU38m6F7akOuy+eJW2Ta7O/dlVHc1V1y2Wt3zVK0p1xPuxc2OrXrL4F73wrRGH+hu3GzQRvGIqs23F63VtWOgvQNCS/Foq/3Aq3VlUsr1qC+rmYLKVUkypGha6cR2u09Ho5qZa9r7slrbJuESW8eyNJDTpKVz47JtyZDnqlbTriFlw9AutgXbUl9GhVLj1eo1V8O9azTmB7BuBHe0kW1ruE8TeTmrsrsnlSvKvoH7YXehaETZHs0VG9cnlCvBNKG/c9P2lkmqXNZcqcGvoljR/p3hDl5oD79gprdH5WrQfCnqhLX4Z4Vcj8amGrRqcV2Vysru6NCwgG1oW1wyECK9GWXSKlXkLnm06u+3d/He7TZNG3aGof6sErGVKy/9zVMv2rV9msasyTTVl1UiHuwSoPmJ9kJRuwdphYTzYFlKxJSMKx7dJqldUsTRRXuClcT1ulwv2LU6EdOb9r6BLhTA1mPGHe1lGBrIKRnX7JzGpuRJ/Rn1pJRJhYNDdqcAABaRSURBVLipwjZmWxrsU8TRqdEgZLiuhvq0Z/gNt3eJY2u4T+mE5kqquzLU+R3dge4Ri+itF2muFLy5ta2gXTqATfUGu/WiGxiGknEl4xrq6/RQsA6mod6MejOqu5IX7Gf+huWfugBWW7i2A9gyBHcA68MjEQAAOoo7MQAAABACBHcAAAAgBAjuAAAAQAhQ4w4AWJ9KVaWKPE+GoVik6WZqAICtQXAHAKylXtfEtM5NKOLIkDypVldvj3ozb7jGoADQOZTKAABacl2NTipfUDIux5Zty7EVj6pQ1CtHVat3enwA8EZBcAcAtDQ5o5k52avuF6apRFQT+U6MCQDeiAjuAICWTo82rYexLI1Oqs6kOwC0A8EdANBctSaz5Z3CMlWptWs0APCGxqIiAEBznicZrb7BMOW6F3qIak2SbGuNNwkA8MZGcAcANGdb8lrmcrcu29rgi9frmprV6TFZpiR5nvqyyqQUi2zwBQFgWyO4AwCaM031Z1UoyWw07+55qrsbbOheq+mVo4pFlIovfrIwp9EJ7d+pVGKDAwaA7YuHkgCAlnpSKpXleQ2+VK5q304ZLWtpmhnPKxGXvXz+yDSVjOv106pRNw8AKxHcAQAtxaPaNahCSfUlNTOeq7mSBnNKb2hqvFjW5HTjWXzDUDSqfGGDowWA7YtSGQDAWvy68+mCzozLMCRPg70aHlA8usEXLJVXzrUvZRnBclUAwBIEdwDAOkQjGohoILc5r+a6jafbfYahsUkN923OsTakWveOnqufy9cNGXXPS8fM/YNWNsljagCdRHAHALSdacp1WzV/7N+kdwgbMjHjfv25uWzKTEVlmobneWcm6z/8Rfltb4leusc2NlbTDwAXjMkDAEDbxSKqNe8yWb+AFpMXrFT1vv5cYWev2RM3TNOQZBhG1DF29Fovvlp+7QzbxALoGII7AKDtYlFlUo071XieSpUNrnndDIdP1fp7TNtqMK3emzK/+1KxWms0bADYegR3AEDbGYZ6e1QoNdh1tVjW7iFFO7YH0zM/LSeijW+OhmGk4ubo9IXtFAsAG0WNOwCgE6IRXbJPk9ManZRlyjBUd5Xr0UBOyfja/3xruJ5Mo9WEetTSXIUZdwCdQXAHAHSIY2uwV31ZVauSZFlyOnxXMuR5arX21FOrdjgAsKUolQEAdJRlKhZVLNrx1C7JMIzL9ztew+J7SVKpqnScWyeAzuDqAwDAosEea6bYOLi7rlcoeb0pptwBdAbBHQCARQeGrP1DdmlVIbvn6Uzefd/b4ha1MgA6hOAOAMAi2zKuuiiyb9A+l3eLFa9aV7mqqTnv+HjtPVfGh7MdazAPAJ0vKAQAoKtEHeP/HYwcHLbP5uuVmmcYRjZp7MxZDZu7A0DbENwBAGigN232pnkuDaCLcEkCAAAAQoDgDgAAAIQAwR0AAAAIAYI7AAAAEAIEdwAAACAECO4AAABACBDcAQAAgBAguAMAAAAhQHAHAAAAQoDgDgAAAIQAwR0AAAAIAYI7AAAAEAIEdwAAACAECO4AAABACBDcAQAAgBAguAMAAAAhQHAHAAAAQoDgDgAAAIQAwR0AAAAIAYI7AAAAEAIEdwAAACAECO4AAABACBDcAQAAgBAguAMAAAAhQHAHAAAAQoDgDgAAAIQAwR0AAAAIAYI7AAAAEAIEdwAAACAECO4AAABACBDcAQAAgBAguAMAAAAhQHAHAAAAQoDgDgAAAIQAwR0AAAAIAYI7AAAAEAIEdwAAACAECO4AAABACNidHgAAYMt4nuquPE+WKZOZGgAIN4I7AGxHrqf8rE6elWnKkOqeBrJKJ5WIdXpkAIANIrgDwLbjujo3qelZpRKLnyyUNJHXzkFlUp0bGQBg43hyCgDbznheswVFnGWfNA3FYzpxVsVyh4YFALggBHcA2F7qdZ2bkN3kgWo8qulCewcEANgcBHcA2F5KFTlW06+apkYn2zgaAMCmIbgDwPZSr8toeW03DdXddo0GALBpCO4AsL2Yplyv1Td4nkyjXaMBAGwagjsAbC/RiOr1Vt/Ql5FBcAeA8CG4A8D24tjqz8ptUgxTLCudbO+AAACbg+AOANtOb0ZzpQbz7uWKBrLswQQAIcUGTACw7diW3nJAE3mdm5BtBTun1uvau0PpBHUyABBSBHcA2I4sUwM59WZUqcp1ZVuKOER2AAg1gjsAbF+WqXi004MAAGwOatwBAACAECC4AwAAACFAcAcAAABCgOAOAAAAhADBHQAAAAgBgjsAAAAQAgR3AAAAIAQI7gAAAEAIdCC4j46OTk1Ntf+4AAAAQHi1I7jfdNNNZ8+elXTy5Mlrr712eHh4cHDwxhtvPH36dBuODgAAAGwD7QjuTz75ZLFYlPRHf/RHBw4cmJ6enp2dvfzyyz/+8Y+34egAAADANmC382AvvPDCd77znWQyKelP//RPL7744nYeHQAAAAivNtW4nzp1qlarvfWtbz169Kj/mZdffnloaKg9RwcAAADCrh0z7jfccMMHPvCBc+fOxePxY8eO/dZv/dazzz773ve+96//+q/bcHQAAABgG2hHcH/mmWckVSqVY8eOjY6OSorH44899th1113XhqMDAAAA20D72kFGIpGLL774mmuukXTVVVeNjIw8/vjjbTs6AAAAEGod24Dp+9///gc+8IFOHR0AAAAIl7Z2lVnqtttuu+2221p8w4kTJ1555ZUVnzx27JjneVs5LgAAAKAbtTW4e543MzOTSqVMc+2Z/lOnTh06dGjFJ13X3bNnz9aMDgAAAOhe7Qjuc3Nzf//3f//Vr3719ddfr1QqlmWNjIzccccdn/rUp6LRaLN/dfXVV1999dUrPvnII4+MjY1t8XgBAACArtOOGve77rrr6aeffuCBB06dOlWpVM6ePfuP//iPhw4duuuuu9pwdAAAAGAbaMeM+7/+67/+9Kc/3blzp/+ffX1911133eWXXz4yMvIP//APbRgAAAAAEHbtmHEfGRl54oknVnzyu9/97t69e9twdAAAAGAbaMeM+wMPPHDbbbfdd999l112WTqdnp2dffnllycnJ//93/+9DUcHAAAAtoF2BPcrr7zy1VdffeaZZ44ePTo2NpbL5X7/93//7W9/u213rBklAAAAEC5tis62bf/Gb/yG//GDDz648DEAAACA9ejAzql/+Id/2P6DAgAAAKHWgeAOAAAA4Hx1ILjfe++97T8oAAAAEGodCO6f+MQn2n9QAAAAINQolQEAAABCgOAOAAAAhADBHQAAAAgBgjsAAAAQAgR3AAAAIAQI7gAAAEAIENwBAACAECC4AwAAACFAcAcAAABCgOAOAAAAhADBHQAAAAgBgjsAAAAQAgR3AAAAIAQI7gAAAEAIENwBAACAECC4AwAAACFAcAcAAABCgOAOAAAAhADBHQAAAAgBgjsAAAAQAgR3AAAAIAQI7gAAAEAIENwBAACAECC4AwAAACFAcAcAAABCgOAOAAAAhADBHQAAAAgBgjsAAAAQAgR3AAAAIAQI7gAAAEAIENwBAACAECC4AwAAACFAcAcAAABCgOAOAAAAhADBHQAAAAgBgjsAAAAQAgR3AAAAIAQI7gAAAEAIENwBAACAECC4AwAAACFAcAcAAABCgOAOAAAAhADBHQAAAAgBgjsAAAAQAgR3AAAAIAQI7gAAAEAIENwBAACAECC4AwAAACFAcAcAAABCgOAOAAAAhADBHQAAAAgBu9MDALCE66pak2HItmTyvhoAACwiuAPdoVrT5LTOTco2Januqj+rbFrRSKdHBgAAugLBHegCpYpePaZETKn44icLJY1NaWSXErHOjQwAAHQLnsUDnea6Ovy6kvGVtTGmoURMvzyher1DIwMAAF2E4A50WqGoqCPDaPAlw1DE0exc28cEAAC6DsEd6LRyVVbzojXHVrnaxtEAAIAuRXAHOs11ZTaabvcZhly3jaMBAABdiuAOdJppymv5DQZ/pwAAgOAOdFzEUa3W9KvVmqJOG0cDAAC6FMEd6LRkXJVq40l3z1OponSi3UMCAADdh+AOdJpl6qI9KhRX1rK7ruZKOrBLltWhkQEAgC7CBkxAF4hHdXCPJmc0PiXblAzVXeV6tHNAsWinBwcAALoCwR3oDtGIhvs0kFW1JkmWJYc/TwAAsIhkAHQTy6IwBgAANESNOwAAABACBHcAAAAgBAjuAAAAQAgQ3AEAAIAQILgDAAAAIUBwBwAAAEKA4A4AAACEAMEdAAAACAGCOwAAABACBHcAAAAgBAjuAAAAQAgQ3AEAAIAQILgDAAAAIWB4ntfpMZyHJ5988hOf+ERPT8/WHcJ13Z/+9KeWZW3dIYCtU61WHcfp9CiAjXBd1/M8Lr8IKcMw3vzmN3d6FOi8fD7//PPPDw4ObsWLhyy4t8H4+PhHP/rRRx99tNMDATbi3e9+9ze+8Y1UKtXpgQDn7ZFHHhkbG7vrrrs6PRBgI975znc+/fTTnR4FtjlKZQAAAIAQILgDAAAAIUBwBwAAAEKA4A4AAACEAMEdAAAACAGC+0qWZdm23elRABvkOI5p8neNULJtm8svwisajXZ6CNj+aAfZQKlUisVinR4FsBGcvQiver3ueR7ZHSHF5RdtQHAHAAAAQoBH6gAAAEAIENwBAACAECC4AwAAACFAcAcAAABCgOAOAAAAhADBHQAAAAgBgjsAAAAQAgT3ZV588cUrrrgil8v93u/9XrFY7PRwgMbe/va3G/Nuuukm/5MNz15OaXSVm2+++ZVXXln4z/WftJzJ6LgVZy/XYXQEwX1RrVa77bbb7rrrrp/85CfHjx//u7/7u06PCGjsyJEjzz///JEjR44cOfLQQw+pydnLKY3u8Z//+Z8f+chHnnjiiYXPrP+k5UxGZ60+e8V1GJ3iYd5TTz315je/2f/46aefPnjwYGfHAzRULpej0WitVlv6yYZnL6c0usfnPve5j33sY4lE4mc/+5n/mfWftJzJ6KzVZy/XYXQKM+6Ljh49etlll/kfX3bZZa+//rrneZ0dErDasWPH4vH4rbfeevHFF99+++0nT55Uk7OXUxrd4+677/7iF7+Yy+UWPrP+k5YzGZ21+uzlOoxOIbgvGhsbS6fT/sc9PT2VSmVmZqazQwJWGx0d3bdv35133vn4449blvX+979fTc5eTml0s/WftJzJ6DZch9EpdqcH0EVyudzs7Kz/8fT0tG3bqVSqs0MCVrvmmmteeukl/+P7778/k8mMjY01PHs5pdHN1n/Sciaj23AdRqcw477owIEDL7/8sv/xz372s/3795smvx90nRdeeOHZZ5/1P45EIpZl2bbd8OzllEY3W/9Jy5mMbsN1GJ3C2bPoHe94x+Tk5KOPPjo7O/u5z33ujjvu6PSIgAbK5fJv//ZvP/vss+Pj43/2Z392ww03ZLPZhmcvpzS62fpPWs5kdBuuw+iYzq2L7UYvvPDC5Zdf3tvb++EPf7hUKnV6OEADrut+6UtfOnjwYE9Pz6233nrq1Cn/8w3PXk5pdJVdu3Yt9OXwzuek5UxGxy09e7kOo1MMj9XNAAAAQNejVAYAAAAIAYI7AAAAEAIEdwAAACAECO4AAABACBDcAQAAgBAguAMAAAAhQHAHAAAAQoDgDgAAAIQAwR0AAAAIAYI7AAAAEAIEdwAAACAECO4AAABACBDcAQAAgBAguAMAAAAhQHAHAAAAQoDgDgAAAIQAwR0AAAAIAYI7AAAAEAIEdwAAACAECO4A0HV+/OMf/+Zv/mYmk+nr63vPe95z+PDhTXzxl1566dJLL13z21588cUrr7xyPS84NTWVzWYveFwAgDUQ3AGgu9Tr9VtuueXqq6/+0Y9+9JOf/OSSSy659dZbPc9r8zBGRkbuueeeNh8UANACwR0AusvJkydPnDjxJ3/yJwcOHNixY8df/dVfjYyM5PN5SQ888MDIyEg8Hv/1X//1n//855JeeeWVa6+99u677+7v77/uuuu+//3vX3XVVel0+pOf/KSkhx9++CMf+ciHPvShbDZ77bXX+v9kqeeee+5Xf/VXk8nkTTfddPLkyaVfOnLkyGc+8xn/ENddd9199923a9eukZGR//qv//K/4Qtf+MKePXv27Nnz4IMPtnjBhx566Prrr/c8r16vX3HFFY899tgW/u4AYFsjuANAd9m5c+ell176vve977vf/W6xWLQs67HHHstms8ePH//4xz/+0EMPHT9+/C1vecvf/u3f+t//gx/84IorrvjFL35RKpXe+973Pvroo9/73vc+//nPj46OSvrqV796zTXXHD58+Lrrrnv/+9+/dOZ+fHz81ltvveeee06cOHHxxRffcccdzYb00ksv1Wq1w4cP/87v/M6f//mfS3ruuec++9nP/vM///MPfvCDb3/72y1e8EMf+pCkr3/961/60pcOHDjw7ne/e8t+cwCwzdmdHgAAYBnbtl988cUHH3zw85///B133HHllVfee++9V1111cDAwOHDh/fu3VsoFPr7+48fP+5//44dO26//XZJN95449TU1L55/iT9r/zKr9x5552S/uIv/uIrX/nKq6++unCgxx9//B3veIefpO+7776+vr56vW5Z1uohWZZ1991327b9wQ9+8N/+7d8k/cu//MtHP/rRG264QdK999578803t3jB+++//+abbzYM43/+53+2+JcHANsZwR0AukulUvE8784777zzzjvL5fI3vvGN66+/3i9B+cpXvvLEE09kMploNJpOp/3vT6VS/ge2bQ8PDy987H8wMjLif+A4zv79+0+ePLmwkPT48eP/8R//sX//fv8/I5HIuXPnduzYsXpIw8PD/gsuvOyZM2duvPFG/+MDBw60fsFLL7304MGD/f39u3bt2oRfEAC8UVEqAwDd5Vvf+tYtt9zifxyNRj/84Q9fc801P/rRj771rW99+9vffvLJJ5966qnf/d3fXeerHTlyxP+gVqsdO3ZsaS7fsWPHu971rqNHjx49evS111773ve+t5D7VzAMY8Vndu7c+dprr604RLMXfOaZZ8bGxp5//vmXXnppncMGAKxGcAeA7vKud73r//7v/z772c8ePnz45z//+f3333/o0KF3vvOd4+PjqVQqHo+fO3fuC1/4QrFYXM+r/fjHP/7yl788Njb26U9/eufOnQcPHlz40i233PLcc8995zvfGRsb+9SnPvXJT35ydUBv5rbbbvvyl7/83HPPnTp16jOf+Yz/Dxu+YLlc/oM/+IMvfvGLf/mXf/mxj33Mdd0N/E4AACK4A0C3GRwc/N///d9Dhw5df/31V1111de+9rVHHnnk4MGDH/zgB6PR6O7du2+99dZPf/rTP/zhD7/2ta+t+Wo333zzU089deDAgf/+7//+5je/aZqLl/3h4eGHH374j//4j/ft23fo0KF/+qd/Wv8g3/a2t91zzz2333771VdfffvttyeTyWYv+Dd/8ze/9mu/dv31199xxx2u665nzACAhoz29wYGALTHww8//Pjjj3/zm9/s9EAAAJuAGXcAAAAgBAjuAAAAQAhQKgMAAACEADPuAAAAQAgQ3AEAAIAQILgDAAAAIUBwBwAAAEKA4A4AAACEAMEdAAAACAGCOwAAABACBHcAAAAgBAjuAAAAQAgQ3AEAAIAQILgDAAAAIUBwBwAAAEKA4A4AAACEAMEdAAAACAGCOwAAABAC/x9EQC93GFfK0Q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41973"/>
            <a:ext cx="9144000" cy="382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1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QC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694840" y="1103804"/>
            <a:ext cx="5945673" cy="72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 smtClean="0"/>
              <a:t>Sample QC: which individuals do we want to remove?</a:t>
            </a:r>
            <a:endParaRPr lang="en-GB" sz="2800" dirty="0" smtClean="0"/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493262" y="2212703"/>
            <a:ext cx="7843247" cy="1379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sz="2800" dirty="0" smtClean="0"/>
              <a:t> All the different ways in which our samples could be the wrong ones</a:t>
            </a:r>
          </a:p>
          <a:p>
            <a:pPr marL="0" indent="0" algn="ctr">
              <a:buFont typeface="Arial"/>
              <a:buNone/>
            </a:pPr>
            <a:endParaRPr lang="en-GB" sz="2800" dirty="0"/>
          </a:p>
          <a:p>
            <a:pPr marL="0" indent="0" algn="ctr">
              <a:buFont typeface="Arial"/>
              <a:buNone/>
            </a:pPr>
            <a:r>
              <a:rPr lang="en-GB" sz="2800" dirty="0" smtClean="0"/>
              <a:t> </a:t>
            </a:r>
            <a:endParaRPr lang="en-GB" sz="2800" dirty="0"/>
          </a:p>
        </p:txBody>
      </p:sp>
      <p:sp>
        <p:nvSpPr>
          <p:cNvPr id="7" name="AutoShape 2" descr="data:image/png;base64,iVBORw0KGgoAAAANSUhEUgAAA+gAAAK8CAIAAADzqQLmAAAgAElEQVR4nOzdfXRU1b0//s+Zh4QEQggMZZKIBAINSykFEQsCirRYiiYQnipdMa1IUeDK11vBH7jUWlFXbxrXvV6zLmh9AMkCKpdwSSi2ICClwq0Pl2jrvUkRQgkEyIMpDw1OZs6c3x+fmZ2dc2Ymk2QecpL3a7FYk5kz++yzzzl7f/Y+e85RNE0jAAAAAADo2SzxzgAAAAAAAHQMgTsAAAAAgAkgcAcAAAAAMAEE7gAAAAAAJoDAHQAAAADABBC4AwAAAACYAAJ3AAAAAAATQOAOAAAAAGACCNwBAAAAAEwAgTsAAAAAgAkgcAcAAAAAMAEE7gAAAAAAJoDAHQAAAADABBC4AwAAAACYAAJ3AAAAAAATQOAOAAAAAGACCNwBAAAAAEwAgTsAAAAAgAkgcAcAAAAAMAEE7gAAAAAAJoDAHQAAAADABBC4AwAAAACYAAJ3AAAAAAATQOAOAAAAAGACCNwBAAAAAEwAgTsAAAAAgAkgcAcAAAAAMAEE7gAAAAAAJoDAHQAAAADABBC4AwAAAACYAAJ3AAAAAAATQOAOAAAAAGACCNwBAAAAAEwAgTsAAAAAgAkgcAcAAAAAMAEE7gAAAAAAJoDAHQAAAADABBC4AwAAAACYAAJ3AAAAAAATQOAOAAAAAGACCNwBAAAAAEwAgTsAAAAAgAkgcAcAAAAAMAEE7gAAAAAAJoDAHQAAAADABBC4AwAAAACYAAJ3AAAAAAATQOAOAAAAAGACCNwBAAAAAEwAgTsAAAAAgAkgcAcAAAAAMAEE7gAAAAAAJoDAHQAAAADABBC4AwAAAACYAAJ3AAAAAAATQOAOAAAAAGACCNwBAAAAAEzAFu8MdE5TU1NZWZmmafHOCAAAAACAnt1uLywstFqt0UjcZCPuhw4d+uCDD+KdCwAAAACAAN58882zZ89GKXGTjbgT0bRp01asWBHvXAAAAAAA6H300UfRS9xkI+4AAAAAAH0TAncAAAAAABNA4A4AAAAAYAII3AEAAAAATACBOwAAAACACSBwBwAAAAAwAQTuAAAAAAAmgMAdAAAAAMAEELgDAAAAAJgAAncAAAAAABNA4A4AAAAAYAII3AEAAAAATACBOwAAAACACSBwBwAAAAAwAQTuAADQJ5R/fCPeWQAA6BYE7gAAeojweh/ep9izAGBqCNwBANpBhNf7yHsTexYAzAuBOwBAG0R4vY9xP2LPAoBJIXCHcKGpg16m/OMbuqMaEV7vE2wPYs+GTz5TjGcNAMQSAncICyYPmJSpd1lUMy8HIqFXF042woxmxHkU2U0z9V6OKpRM9wUM2VGwAPGCwB06hskDJmXsbnUhZIzXHg/RVwwz/A3xqXGgvctJUcjQ3xjr/GrvtXDSDF9kO9Wx391RHcHNm5zUhY9AkHdNdZ2nus4T8CMAiBkE7uYWfpvX5dYRkwdiLIIRmGhodbFd+KuI15WWEH3FYOEvH+HiOA8d91fXeY5Xt8pRCBHp/pQZg7xghSkyJj6qrvP8au81eXeI/+WFOxTwFBbv5Lgbur+bYr+7YzCCGzBA7zBq74O1XOiqXpwd8mmyvvRK72ggMP8HTASBe0/RhSYz/Davy62juaaH9sxcdUqkIicOE/k1x4u6GDH8eR2hl+9Ugxd+JzPgWso/vsFbUV3nabrmFRso8sBbKm9sdZ1HDuj5H3+diORE5JBaJ1jUzuG48eu8dpElIqptVN//3NV0zSv+Ha9u5S+GGbuLxYwdAyLKcTdQt2P32F9YC9glC7Fwd3Il79nQUbs4zHpBfRI+41UsefOPV7eKU4b8hcnH8PHqVuORE2aLE+J6Wqe+EmzJzlY4xgOyU11rgNiwPvfcc/HOQyd88cUXLS0tkydPjmMefrX32rSxiZFN01fZffI1N+o5mXbyx17iNb/QfUUQSwZLPPSSYl28IvF/iDyHWGPAPISzfJiLUfACCfZ14/I9kG58K8QO1X0qb508ssv4oPKoVNuktrRqjhQLp3+8ujXEkWw8bMSRaVxGzo8uM/LBTP7Ymg/1YHuKF+N8ymv/a53nRqtW26TeaNWI6EarxpvDn4rAQmxsbZOanKj8tc7T0qrx+44Uy/HqVv4640T4u0SUk2Hj1MTag0XtHMpc+rt3uMPKm/bXOk9yokJEtY3qeye/HjXMJqJ2t6p5VGr1aF4vuVXfP49KvHzFJ1+3uLQQxydHD2IbedXln3zNmeSonYiOX0q4cdVVe93ahUPdeLIbK4RgXwy9umALBKxeQpy/1XWev9Z5QhdUsC8SER8njhSLvEMDnkq8PB8DugM7zEqss1VQpGqnLtef8oksClnu0zZd87pVutqi2W3KjVaNTyvxdT6DcjLtv9p7TZw78vUluRLgf6J9kd+hMKrxEJ8GXFKu5QKWT7D2URwJnILIfOjTAYCVl5fPmDFj8ODB0Uhc0TSt46V6jHfffbexsXHVqlWxXKnxcmHTNe8vC1JDf+tXe6/lZNi4kRApBBzpEVUMt8pDUiw5GTaxOvE6HMGCDGM6utZLXp1YOG9yEkcMuu9yIayblxJwXSJl8adcgMHGunxVqrz2oc2UlRFsYV1quspXt5bQn0aWrhA69S2jEDM0xKdyaYjh5CH+uLPpmrfFpRGRy60l2pXhDqsuQd6P/EXxWnx6vLp1iBRAi0M6YJ51B4zYlSJLORk2MdLMfwbcUyJiEF8notpGld90q5rdqnDIK5ISkTdvrFvViMhuVYgoOVFpcWnJiYpYrPm6N9HeloL41Jhb414QUTt/kTMz3GGVMyDWPtxh5aidiLxe0jRSFCIii4XEAmJndVgaon7gfcq7Mm9os29PXUoQX2y09tednuUf3zCemNT+3NeVuTgZj1e33pmTELAc5LqCAtGdqgHrBCNjOYjqkYjuzEnQpRYsHRF7yTWYXA7yVovTR05BbJ1cS3MG5BqepBos2CYY349svSQfLcbKWbckb8gvC1LlbMuFLJ/1/OaVFi/5zym3qqUmW3RLytUOHzziNUlHlPhUXikfYDoBuliB9mOIopBPLnmNonxCHIfy1wOmg99IQAjLly/fsGFDdnZ2NBJH4B5UwHhdvNPi0v794UHBviuur4nzXFRYwdpmOXEy1IZyPaiLKkQOjbUJNy0icV3lKBoqOTwy1lC6lk8Oa3RtvzFlY27lSlMuBHnhpmvevKHNvm9lZQTsD4gMB+vYiLyJrZBzEk6dKwcZYdbR4XRRAn4rxLbIIULoZoakAWOSIjwicrk1IrJYSA55dfuFX8hlxelwChzayssYcyui/NpGVSzPeeDomUNYIl82eIF181LkEhbnjhwHcNSenKhw9CBSuNLi5UiCpGD961aNiBTFFyjzVnOo0eLSvm7VrFbyeoljd946IhrusIY4y+RDXUTtXLCaRlYrcRzTfN1raT/9kFdN/sBdI+LsKgol2n25EkUtQlLyn7zHq1tF+fP7XJj84oGb/s5vnmxOTE7wLVB73ZqUqOSM6q87ZXSBlG7H8QvOiRys8K4kf40kd+34W8HOqfKPb4iIXzBWJgHrMWPEpqseOVld2C0Wlvui4iu6mI+zJ0pe3mS5BEQHST6zBP503bwUcUmEpGpWPmbkDQ/2vrEMRQkEG/4QJ45uF5P/tDKmKZenOJbkuoJPCu7nkz9GF/1hr5fI3/NM/cdFd2KKfeBAPk44fS4ucfDIIb6unPkd+QAzRvDybg24H3WFoOti6faUnLIoH6OAO5o3TTe4htgdgkHg3iZmgbuxHhQVk+BWtU0r0sTy4hxeX3qF/DWUrtmjQGOWXE2IOlSEJnJ9x+SBw2BRl24EKFiDx98VTa/YRpFbOfYSietGc3UZEHGPWEauuEWVTUTy9Qo5audt5EFEXnv1P/rRIF+gL7de4ityjSzX6XK8LsqWDHVusKA8WPfA+C3jUJD4ltxFCdiIykEqb0iIaDjgNpIhWJcT5NcctRO1C2TJ38TygS2aW17ySouXQ1v+ui7iFyuSMyOCP271iShtgEWMSXOT79WIiCxSHjhNMaCr62qKiJ/88QT5A/RgPNJpKkJkIl+UzNEzSWE9b2NyonJnToJ8vssttBzNy1nizeRw3GYlr/9US7QrHNCzfgmKvCSzKMQRv1wOolRFvE7+aMliodRki9xvEWPtf7naz24jIkpOUDhqJ6Imt11kXnciyJc+jJ0rkrpA4uTlDpIIYeXdTYHiGA6L+bWoc3RVhziwjdVI6EqM2teE/NoYyuvGznVv6iJXeThZ7iNR+9FlxmeHOIZJuqpD/hjRONJBgUYxdIeZ8Vqu3BLphh7k4SEyVOZyEBxwv3Anlk8B0bEn6dKQVyOFyGolj0oWRX8GJV2tU/ul8OnTYhsgOqiirMSxqqr641wuSbnjzT2E741PlGtd3ZFDgQ4Y8ZE42kVbJqogan+Wyenr0pSbLfkCmqh5uLON2B1CQODeJjaBu66upPbX33U2rUgToee6eSkctTPxLXl8kaTLsiRF7XL6HHxYlLbQh2MCriVJqoB0wbTxwq4YqhS5ChjbyUOPuoFMeeiUDJdQAw7RiYpShIy6nJM0LiWH4ET0g8Ffkb8FrW7pl5ygDEmxcOwuBvDkKITLRwxbGhcQrax8bVdXZRtHbkTe5GvHxulGuuFhOVmmG9eRBxR5Pii/rxv3FcuL4EYXdclrCXat5sxlj1f6RJzomv/QEi0rUVtczsVF5Gu2ifSzO+SZJ2QI48TXOQWO0cVgs2AxpHlnToLcRRHnHccWfCKIr4tYVnQJOClP+861OOi5u6Kqvm0Xm8YfpQ2wcNQuX6nQFanuJLVbFXFsE7UNpSv+7RWrU6S1c29Bjt35/X4Jvn6UPCeBiLzt41UO9MWQp92q/GDwV/97rZ+ikEVR7Da6dMM2MNkXtZNhmFB3sotzR971RG3ZJvLFW7rrJBSIHMfI0aFcgOI1GUY0jFf2jOeIIGIpMRIstkuuqeTVMVFfcf0mqimSaioRjosOJ/lDT9GHEcEr7w65ByjS1PWEjcWl+1QeXBCxe8CRHd3FAbnDIApBnlYkypP3i64/723fpilE7d9o91G/BIV/rZF8pc7dL4WPbY89mYi8ipWLSDc2L/cB+iW0tQLcvReXp/iU4cECl1sbnW4Tu0xXaEx0bo1XAo3tqUweRZJXIQ7g9z93yQeG6KtwWjZrWzrRi923bdv2yiuvRDbNPu5b3/rW22+/Hcs1InBvE4PA3Ri1y/GN3JSK8QlRy5y57DGONzBj7E7+MI5rCtEYiP3Box0kNaX8J+chbYB+PF4MGXL8KqJ2Jlfu3JaL1otXIa7diwESrtmNMwr4hSgcuTmXYw6ussXxJcZ6dZEf+aNSt6rdP6RZVOXV/0iy26ip1UZEE9K145d9PzDS9Q1IiqV0414ktce8v7hdMU7QDD2MLfcN5N2ni06ofXsgNk0Xmoi9IycutoWk2F1cyhdXosWMagrUcuv2L0e9mn9wV44aOW4WY8+iyZTHxQXFMO1Etwd14/S+A0Br+zoFigZEREv+CMw4bV0kKPYdfypPYRfv8Gkipy/iZvL3QziGELE7f5Q2wDKk/Sx545irCOaI2kJnsbFyuy7PJVD955+I3Yna4hiithB5cIqvBJqve0WALnaQvAq5z+P1Uk5/X7ew2WO3W+lKq8WtWOUTVg5ARXdaDpiI2oJOXc/HIu138kdXTDcILYa9A04z0J1xol6S50jIFzd0Y9K6PSIHZGK/iM65btYHGaJkrqPkbeHXPK4s+pniQs3X/p8yi+pX7gPLZeV74e9P6sbjjS/kalM3uMCzz6n9yA5Js8Xk32/waZ6U0HY6yGeoaGvkX4nwodjZtp9PmZzjr//tlvs9/VKISLUlaBarl6wKaVabRUwYExWOrtoRPXBdzcylarX6WiKLhUYNsxkvBurqQ5JGguSPRD0m96VF/0o+6kjq8FD7S3ziZJfrQ9EKE1FqssV4TSMiNmzYMG/evClTpkQwzT7unnvuOXLkSCzXGNXAHbeDbEc36Y1rfLtV8XrJ6yVVJU0juafDte2Zy20/nuNalc98/hbjWqC2UW3y306r2v/Dr+RERVV9tYMctRORqpLHH45oRB7+UyNeUYtL4/85q3yviTOXPVdavO9/7hKhHifIS7pVza1qZy57WlyaaF18lbhGX7f6hkm83rZZ0W5V4y9+3aq5Vd/9N0SV5/X6FuB/Yqu9GmnU1hXR/JGcW9WutHjFzTfIH7W73Nr9Q5p5k71e+r/r/XgEkTN/9G9W3hdXWrxfXvTwRvG2yEHVlRavW9War/taenm6Ames+bqXv9t83SuKjojELb3FXc/ECxEoXGnxnrnsEbuPx3s4BZEO718RIvCmiQRFub138mvedpG4HIvUNqrHq1vf/9wlmhYenhRLcjZE6yW6UnI2+IXV6g9SlbajSyHyav4dROTVSFXJYqGvWzWPqo/aSdp3ojDF9CQ52OW1i2BIkb4eMD4Qh4fd2jYALNIRwUqiXeE0RaDDe1yEOMmJSnKiwset0j79tjxobS8s/tid/+SYNeCUVhFh8EEuh2Ka1i7yUxSyWUnxR+oipu8nxVJeLymKb0fYrKQobee1otBX17xE9NU1X8Sjqu3y3O4w1nzp8147dSOJiBpb7UR0pdXS4rXIpxhHMLwJYivIf5aJTXC5NZdbUw3XK8RZLKoy/p93ma64yDBbg9qfPtQ+ahdfFO+Ii0jV4k4j/ghe7JFgUTvn7UqLt6n9MDZJd+ORv0X+moq3mqN235ZqvnLmKlEEanL1qyso8p9TJFWeXNpyJ0rsF/GCX/Pu9npJVOZ85VYXtRNR83WvqpKqksutiZqZP+Z7JfFKxQCKKMCma17ey6KL24URO41ozIevN9w0qf+1izbXNdWW4FWsGlkU0iykWT2tV1q8YtUciIsiUog0jZqve7lmln8KIlpJj78l8nrpy4seIkpOVOQrvXyonLnsawJEpSE+kqN28lcy8tnEhcbHofguF2zzda/LrYl6hltGXX2o+c9x3zXhOg9htgzEHAL3wHSTIhLtim44XFwQJyK7VTlz2ZOcqPDJ3HzdNyIihqlIuqorIjkxvNR83SvHVbJgEQ8RqSp9Ld3Vjuv3r675Rijdqq+OJn9V7vX6ana5O8G/5BNr5xDNavU1QqJuFSM03LTIEa2IUURMYLG0VXa65kFUeWKQQ/QuLBYqb0jT/AHi+FTXpRs2u5WI6Eqrxd7PxisVLZy8IS63JjpXPLLicmtXWnw/E5QDIK/Wtgx/VzTqHC7zkqJOlwMFjnU4MqhtVEX7JAed5O8gcbKiDRCNCvkjGNHNEIUjXnPfQywvkuWji/Pf4tLEZAMiGpLSNhrNIT5HBnwQckTiG74NclB51I4bckXxFZo8kMllRdKwNBe7orQLo4MlKPIsFwL3SEWCqckW7mRyeYqLVxyy8xcT7QqHxQq1/SP/tQLuwGj+P8VAslV/i522zPBuEuOCvPc5MxaLLx1RAyTaFbtV4dTkmsGtaoNTLPJaLBaytK90Ff90ghutmkZkrAo0/z/eKIsizUL2EhGdbU3+RqLnusdy3WMhIq+3rS8kX5SQt0Ke/uSrprS2VSjtjxPRxeLM6ybMyDM0yDChTpcHcb6L6oL84ZccXosBjvc/d1H70VCRmhx/i7K1WxU+AXU5FAGxyJLF4qsQyH81RvNXfWLbRQnwHtQVi6KQxXCQ84km6hz5ZwlyB0ZknqN2gQ9yLiXRvRfb4nJrcn/b6/V1toWv/TW8qpJb1YakWLiJ4WLkPqque9ZZf71zhaP2U62t02khIqvmtpGq2hLEdvHJJQ420WW1WOhKi5cvF4sTwVdoIkl/fSWOELnfxXUjtZ/eyaXKlQZH27qBA026vkfkG2sTPSu3qokm7+tWTfQuApaARuT1+nZKsKlQAFGFwL0dueuck+ELFvkU7ZegyGN4ctRO/gvHokkQF6blmQD8RVEL82gKx5fGUZzQIyIiMuZRNB7n4BBchKTkr6O5HvfNEPD6Wl/OocutieBJhAXcEihSFc+XL7n1EuPrYhvTBljkOs7rbQubjBulm7bLla+o7ssb0ojIaqXPryQ6kzzkj9qJqMWlNV/3Wq3+mQ/tt/Hr1rYhHC4EjlE4z3KniytorsS56MTmyE0sb5Ect4n1ygNgjAMFORbhNOVJOyL+lr+oKw3xdZ61IrKkG5UXPxgg/wXfpmtezoAoT3ElXRyEmnQ131dQQXaTkbhAzJ0i3Yyg5ERluMMqTw/Qxe5K+6QYZ0aOApMTFd0EDN4i3UffG5/IGbgzJ0EOENMGWBLtCh8hVivxC4uFBqdY7FYl0a7YrG1TIKzWAPfYkbeIpCkluuG61GQL9xM4BY5CuKgHp1iM80k41hdRL3cyuQTEHmnr62pE0lRakk5M3ihOXHQGeBPOuJK+1nxRuzg8+AgUf4pt0bS2zHCniPyr4FyIs0wmqjIuHL7kIkftORk2njkQMHYXNaQ83Uj++eCVFq88qtri0ng0RN4jfKln1DCbfJzwBsoTVMQxwxmTbyciYnfyH5+aPxznQNNmbXfZU/SOxHFl8R8/vFKrta3DQ9RWgOQfodBdFpBnwMtVn65aEx11UcJcF4ndIq6H6PDQhqKQ3aqIDgD5x/gT7UrXxtoFRaG/TluhKOROTLGqrRav26q5iciSmCiaQoulbaeIf0TUL8F3JPBJxGclSeVG/n6sKBBR2YoQmTvJ8uQ6UT2K6yeKv7qTi4uJX8VwedqtSvN1r2izPP56nq+ABSsoTfPV5PJtoABiBoG7njgPq+s8cttD/kpfzH0kaaLhkBSLaBJEW8gLjE636aJ2MTQlZlsam8lwWK1tESqPmIo5hWI2rUeay8gNtojqOC6R413dACQ3WmLSodhqvuRKUtSVNsAiN0uilHyvpRccLsvjYeK6JA9k/vartP+73s+icI1MImrnUXlqH7ZqYsDMP5zDbQbPQ+A+jG9mqtbWuFqkObtcg+sGVzgzXD68jCgZ0eeRQwexCTzYKb9J7afByAeGCKl1n8rDzCR1Hjgn4rcN8o8EuJ8ghvc4kiap2ePRQT48eFKHHEBrun3UPuC2WdsNniXaFR6v4qZ0uMM3iylY7M7TQnwzs/2hD++CtAEW3bx2EWbJ/WH5oyEplrzJSevmpfA1sZwMG6+dF+AYMW2AhYs3bYBv0u1wh5UDPp67IrrcIvPGngDvHePxzHtzuMPKiXMKnGfuUYgdJB8hHGuK80UMdXPkJ0qejKO8Clmt1C9BSbT7KhYR7vChLsYd+X35/vQkxe4ichIBogjBeQEuGd7Xvrwp7foMJP2wT75nnzyRmvy/htTF7lwyfF2ITxMuW3kIIDXZwteyuJB58FjuJIsLLLzT5c3kPU5Sv0KXT9HZE7kSV074yOQfJ/iulviH0sVO5/Oa92yiXRmc4ntBRKrqO8Lbuqn+HqmcZxGR87kpj9SKnUL+6kXUGMMdvp8riOuHfPoEbC4UabiHe/5EdOayh3+tJK5zdqmp8R0GXIck2pXmEZMSW68RkdXTave22vv1Exvb4tJGDbNxbSD+EflO9uEOK/e+xFkj1+eizOXRcV2Pms9laj/iToZBEEv7H4KT/6QTZcttB0+n9LWbnI5/+L/t1/mBCsTrpSHtH+YFEDMI3APIm5wkZluKWoMrizEZNvLXNWIMSW4SRITB9fX3xieSP4bj2kq+oCzG3oh84ZRM/BnwI54Iyw2GPA9PjCn66qP2Mavu0jm/I66Dc7Bis7Y11fJP0zjs4BT4K7q2k4jcqsajnmIasSJdU5YHokRRkBT48mjKqRtJfHu7gYP7kdR4izZABC7iErao5Tl25LBDvNN2VUEhm7VtYflaB4cyYqSci8Ir/dCQ4yS5AEXcIzI5Ot3GrZcoGfFbAvGt1GSLCOl0fTxjymJ6DEu0+6ZAJLe/qYv4ivGeCW0TZiy++I+I+iUoIi4kaotdRNwmApqkBEX0MTjU5m3hGai6oXdj7M7hJheg+PFc2gALR73ifBFJ5WTYcjJsfK6NGubbNHkt4g6boskUA728JH+XT0A5EOeC4oCb/FE7f8Rfl3sCXMijhtn4WBKxrLybflmQKr4o8sBfl3exyL/IG+8RuecvdoHiH2sXU+T5B4scrIiKRYxhy2PJHNN8b3yiGIkUx+Fwh1UcaXx6WizE5yBn7HvjE/mShZxzXtJq9YXF4tASBUX+Ok03sVAudhE98wVMHnEX55EIUsWt98g/MY9HDeQTR5Qkz30XsbsYVpcHUOR88gvR2aP2sTufF7xHxPkuonPf3rG0nV/DHdY7cxJ+MLEffyS+S/7qRd4jvCJfjST1A+WBfy55cYBx/5xXpLsNIq+Fe1m6wWC5Wud7v3C8zgMTIjh2q5rV2q6X3raNoromPdEciHMhNdmiDslMaL2mKETJA+Uaj39bv25eCrd9bNQwmzgS5JuKiqvZvvGC9lE7tziiEOSemFyA3Ixyr1Wu1sQGiot7ousrNqSt/m8/u8b3Gxip/ZJLQ1FodLot2CNEAKLN+txzz8U7D53wxRdftLS0TJ48OaprKf/4hiPF0nTNKxobOUQbnGK52uJrGu++NbFFmmiek2FzpFj4X0ur9sLSVJ4Pk5yo3DE6gRPklJMTlRutmt2maBqp3rbQUExE5vhSjIjLQ7OKf6ydpBe6uliMHyj+IVWL4qvQrRZfHJlgU+S57DzMYLcqKUmWpATF6yWbVdGkAST/dUnSiBLtilejfnZlSIqFp84PSbF4NXK5NatF4TRVr6/G5xz2S1C8WttAFD83m/9xUYh/mYOtZ65Yk1P7ERF/5FYpJcniVik5UeE/bVaFuyuJdkW8lkPkBJsv816NEmz+8MhCdqvCOSTyDaVz5yfBprj9U4PsNsWZZr3+tab6hwa9GqUmW0RO7P4EnWnWG62+GbTcYg13WFtaNd4oXx/ApnAIYrW0Tc72qMSJONOsXLjnH98AACAASURBVJKceHKiwmmKnIhxo0H9fSVA7W+G0yLNc+Wosemal1PgpOw2pZ9d4VVw8XpU3/UE35xvCyXaFatFyfqGzatRq0dT/I1TarLFo5JbJf606ZrXalE8KvEVCeOtjVKTLde/9v2OUxRUP/9PRGxWJesbvr7NxJF2cUZwjCIaQkeKZdSwdqce0z26i5/Knjc5KSfTzvOF5NR+vmRg+SdfExGvSP604arXmdbu3v/LZvUXfXVHSls580xiq8V3jNn90+tzMmw5mfacTPu0sYkiD5wCr6KlVRPnhVgRVws3WrW7b0289HdvP7viVsmj+s4RRaF+CYrVoohLZ1nfsE35ZkJLq6arWG60as40q6iU+FgSd2XhA0CE+LzYxJF2fmR9cqKSOdjq1YifXX9nTgI/oH71Dwa0uDROvJ9d4Vm8mYOtaQMsvLobrZouRl/9gwFN/ufby/ImJ00bm8i/GJHvD8NBGB8Vdpsiak5d1M5npZgv4fX6zpQh/pqT0+SiEEPsORm21T8YwCudONKuyxV388Rxwsu0tGp86jnTrHycizqQS0/zz8ETnZaJI+3LZvXnXf+XWrdXI2ealU8Qm1WxWX27j4isFsWZ5ru5k9Wi8D/O6o1WbeJI+3CHtbZJ5U1rcWkDky0cZxNRol3h45NLjOsiq0UhIlF6JN01WMwgJ/9cx7QBFrf/Giyfd8mJbQXODY3v8peFNI2SEhSbVUlNtrSqGvmbFRFMi6tnRDRqmI3Xa7cptpSBCcn93P7DTxwhorTdqnbmssoVoyPFwj0uh392X06GjUvArdLAZIuodkSLI45heZ86/D/Z5zrWmWa92qINTPYVCzdbqv9HIHxOqV7ql9B2Lyyuw/kg16T7NSntf+AhmmBxexzyX63NdtpyDM9SjKBDhw6NHTv2pptuilL6fdDWrVt/8pOfxHKN5eXlM2bMGDx4cDQSx+0gAzM+NlUQt+oT89vkx7wHfECPMX35dpNkuOOkmH3LrT5f7iTDfdzkW3HLFwpFmyd+1y+nyV+Rny4hT8lItCvyMJ64a6QcP5F/sql8QVy8lu8aIT+wk/wXN+UnEcqP2BDJkvTL3RzDo0DltST770Anr9Qt3UpZ3DhSHgIXebO0fwyQmE7KC4gZt25V4ziSpDisqf0943Uxje4G8NT+OUfyBpL/Xu+6By3pvk6Gu+bLdxSl9s9pamr/XCq5GIdID9+RS0P0B8QNknnATPdMTWo/e4FLhtqT05eJNAXdU2l1j4XXPQMr9FPcRQrBzjtxB33xeMVqw8OG5QzongsmyKFJiAyEeGynjIvaOOpM/mM72BMGxEZR++BY/tR4k1P5oxBPbZPfNz7Wt7r9w011WdI99FSXAd3565ZuEykCd2MpcQzXFOjxz8b1Gssq4MOqZcZHNcnk+3x3+NxrsfvEbZd0tQpJvW5+EITul5e6GpjJz6tiXICiEnP7b+MrHgsgc7e/nyn5fzUr1366J2DIx6RYUr4X8BDpKSIkXeJgxsNA95Q6cVDJ2yVX4/ITLYwPjZZbB64/Rf0m30aWLzXIc5NapMd1ibNPvm0r+X+mbG9/m2Px6xHOWFQnyeB2kBHXy24HicA9qICxu+75ILqFQ5zMoVsLUVcamyhxr/dk6UmBHDDxfUXk34kStc3MtkiPWrQb7issVt3S/s61dv/TcKh95SjHkfIFXLnVMb7J90yQLzqL9k/3HG/5WXfGtjlgy9okPRpQvm+afIlZzrbu8RziZufiWfe6bZE7FboZF6K14DeNQVWwpzY2tX/2oe65rbrn9QbsD+g6PAGDs4AhvrxMjuFhq8ZtFJu2vvTKEMMzieRwRI4ncgI9XopxFyvYGSRKoLNnVkDBHmZOhpDCuDrjM3EDPhsozGzo9pHu2ezG+5Sz0N0D4zbKEbYxqyF6EboonAIVuPHADvgV6ihENsbu8vGju++hXLOJ4L7DqF0n2HORdZup68UZS9JYSrp0dH08+ZySKxz5iznSc990J6NuMbGN8rrEYSnf0bz5uldcBJPPUHmARu5s1zaqnCtRm3GWxMO/5VNYrmwDVim68FouLn4ism7T5A3RjeAEvD96wJM6YJ9TPpbkx2KQoYMhnuIkblZD/keXiK2WmwbxjGdjTiIIgXvEIXCPp1gG7mRosbrQcgdLTaZrz/hNXTUnngZP/sF+cRt4km5x3eJ/Vqh4EAlJNbg81h5MS/vHdoiN5ThsSPunk4pv6eZismAPbQ3Y6otC0C0jmhO5cZVHT+VibDI87cgYdemGiIyNkDFcJqmNkcuEDJGBLvI2htcB4x6Zrm0W7xtLgzoaiDJunS4dXTCny5u8afLzgGW6na7ba8YGj0LGQJESImpnnVp7iBHlzn7d+F25b6DrZHYtkyH2uPGgCparYOmH6MAE63Hp6E5z3QnbJD0eWNRdcggVLHvdP5x03ZWAF2RCf1c+6+XhZHlJuXrXlZ5ctiHGiXR9JL7Yq+sCUaDbFOouBcg1UsBrWbpTWL74o1syxLXlYF8ROH15z4ZuZ4N1EcWnuj6AceCDNzZgw8GPmpaf0BSiCo0qBO4Rh8A9nmIcuJPh6jl177wNcck72MV0MtSMuuFqcalRBNYkjdbzF3URfMAHHA4xPCjb2BJzn0HONr+Qr7zLayTDgG7ASpmbHwoUPuoyYPxuh1FaMGICRugUjPsrnHHQMHdoiBTkVYc/8iqvIkQTS8FDvWDr0sXuulaND0IRAciJ6xrmEKuIoDBH3DubZnd67KG7atQ+1IjgFQYKGT+FvyJ5QmCYXw8Wu+v61cGm+sjDASHO0+gdTuHvcR5VCTgUrbv6F2z/Gq9Ahri6a6w8+SzTXS5g8jxD4yW4Dq8SB7smo/t66L0TYtDKeER1eL50mOeAKw1xKU80QLrOc4hsRFWHgfuSJUtOf/Zn4+2F3Kpn6vdmbd68ubNrrKqqmj9/flVVVafzGisOh6OpqUn82b9//+vXr4f/dQTu8RT7wJ2i32DLuhAm8mA8Sa1gwAZAxPfGsWcKNHU7xHVhWbBLzCxYCx1wlDqcscCA+yJgZa2LekNHcsEmvYRuMoPRtcGhtyhECuEsKZYPuJYOh3s7lTcRu+tm+wTcs7EPs3S6GafGku5sjewFvRC93PBX1OWOUMDeo3GSj/xaNxyQE3w+fYdrjw1Rg8kTTuRBdN0cttC/1jBeVeswA9xtME4aCTZ+L4R5MSF0lUshDw8K1KixGAxmG2vyYFskLmjLRRevo6vDwP3ee+/97f/3vN2m36GXm7/6fzvf2rlzZ2fXaIrAfdeuXRMnThTvDBo0KPyv97LAHbeD7Fg329HwIxjxjvFF6LzJt7Xmd8QXRc14Z05CToZNbjNypHtgizd/WZAaYr3G9+UKLm9yklidWFeO/3ZsIaJ2CtSoUNjtdN7kJF2JdaokRZQcLJHQaw+Yn+58vVNLGpcP+DpYuXVqjXxsGMei5H0nt5TVdR5dRy6WDWF3yj/G5JLsciY73MXU+T3OQodl4QRtuj/5hBWnre5/ubpYNy8lRJ57wg6VazCuSUTMbaz6+NzpsMTkUgonD8ZSEqsmf+vQtSlSwfIQft6CrS7gSE2XL5+GXqmxg2FckWgZRVn1hKMrGkpLS3/6058WFhYOGjRo2rRp1dXV/L6maS+88MKwYcOysrIOHz7Mbx47dmzixIn9+/efM2fOhQsXiKiqqmr69OnFxcWZmZkjR44US5aVleXk5KSmpi5cuLChoUFeo8fjWblyZVpamsPh2LhxY7CUt27dOmPGDE3TVFW97bbbKioqdDlPSUkZJIlaCZkAAveo0NUL4cTuxjapUxWHMVgMlqD8fo50D2zyV16h1xs6HhJtRpjBa2fXFY4ufMs4wh2RWrtrcVJ31hWwwEOsOti3gvllQarcqgU8sPnN8o9v6Ab8Yt8QxrL8u6mzOyJEIsH+DLaiDqOlbp6k4XSejXVIsOXDH9SIAWPRBRvQlSP4GOTcOAYR1T5P+HuWX4SYSRil2N2YcuhRoZ5wdEXPli1bpk6deurUqenTp//whz/kaRenTp2yWq1nz55dvnz5z3/+cyJqamrKz89//vnnz58/P3r06IKCAv56ZWWlx+M5derUkiVLnn76aSKqqalZtmxZSUlJTU3NwIEDH3vsMXl1e/bsOXLkyMmTJw8ePPjiiy+ePn06YMqFhYVEtH379s2bN48aNSo3NzfGxWIiCNwjL0Q0YxSRBltOKuA7wWptrtDF4FYXVtRhpNhhbRhs23tH1RnB/RvmuqL9LbF/QzSx8o8WiKi6zhOvvRnL8u+myFYCYcZSopfVqbyJaylh5rkLwxCh898TdmiwQgsdu8cs5yGC9WjkIcy6nd8J0dZEqXzCbJRNVF10xy233LJy5cqhQ4e+8MILtbW1X375JRGlpKSsW7cuKSlpwYIFzc3NRLRv376ZM2fm5uampaUVFxd/9NFHqqoSkdVqXbt2bXJy8oMPPvjVV18R0d69e+fPnz979uzBgwcXFRWVlZWpqiqv0e1219fXT5gw4fz588OHDw+YsqIomzZt2rBhQ1FR0SuvvGLM9syZM8Vw+/bt22NRUj0VAvcIC9EExmXWbzjXOvMmJ4UftYuvUGea7dALdzgwHxGdykBs1tsrGX/n0OH0AFn0htz6iPDjWrmow4/ddfu3bwrnKI1NtdYpUe3zhDmoH6I5iGXUHuyjuO+jGBg5ciS/sNvtWVlZPFPF6XTabDYisvgfFlNbW3vgwIGsrKysrKyxY8cmJCTU19fLS9r8k+wvXbqUlZXFr4cOHZqQkCDPllmwYMFTTz21YsWKjIyMzZs3q6oaLOVx48aNGTNmypQpmZmZxmxv37690i8vLy8qRWMSCNyhizo7hBb+AjFrWqK9ut4tYLkFu+cghRfrhDkADN0XbJpHCHmTk3S/dOyze6qzk0NCf6XX6NSgflRn70AINTU1/MLj8Zw7dy49PZ2IFEV/j5r09PTZs2efPXv27Nmzp0+fPnjwoNPpDLik0+n829/+xq8bGhpcLpfD4RCfnjlzZtasWZWVlX/6058qKirefPPNYCkfPXq0sbHxww8/rKysNGY7IyMjy2/AgAGRKQtzQuAeYfEa1u0JOjWAZxSby5RoLSIoYOmFuA9maN08fiB8oad5hPiW7teWHX6lF+vU5JC+U890alA/Nr9Y6H2NclJS0pRVD92+olD37961/5SU1PEWff7556+99lpjY+MzzzyTkZExZsyYgIvdd999x44d279/f2Nj4/r16x9//HFjyM5yc3PLysoOHTrU3Ny8du3a/Px8m3THm/Ly8qVLl16+fFlVVZfLlZSUFDBll8v16KOPlpSUvPTSS6tXr/Z69c8iAAGBe+T1zWFdeay0y+OmMZ4L3ut3SmSFc4PFLs9e7cIAMERDhzF9DG4GYhadmhwCAcXmFwu9rFHeu3fvp9X/90n1/+r+ffblX99+++0Ovz537tz3339/1KhRH3zwwc6dO8XcGB2n01laWvrkk0+OGDHi008/feedd4IlmJ2d/dZbb61atWrEiBFXr14tKSmRP33kkUfS09Ozs7Nvv/32qVOnFhYWBky5qKho0qRJM2bMKCgo8Hq927Zt62Sp9CG4j3t3Bbvldvj3Yu8F5I0N84E+YC7B7m0vfyo+6uzM0S7fJhy6rAs/uYn7vfl7pvBvuN6dr0D3maVRjuqTU0tLS/ft29eFe72bGu7jDm1CDC33nWFdXdRO7X++1mdH43qTDiex5AW/lZDxzxCJd/ZT6LIujEH2smHLSOnsmHGHj/iAKOk7jTL0bgjcu66z0UyvZIzaja/RPpla1yaxhN9GdiFYhIjowu89OvsVnPs6YT7iA6KkLzTK0OshcO8iTMml4FF7sHfAdLr2K0YWfhuJycHx0oUxyPC/gnsE6XTqER8A0VBQUNDX5sn0Pgjcu6I70UxvIrfcxp+siXcQfplULCex9MCbXvcRXRiDDOcruEeQThce8QEAYNTFG7f1ZR1GM30q4MibnCTfbkJ3m2dC+GVm8s4N+Gn0VofDxtQCXpDEPgWIiC1btpw4cSLgR9/73vcWL17c2QSrqqrmz59fVVXV7axFxaVLl9LT0x966KG33npLvLlq1apNmzbV1NSIZz/1HRhx7zRMydUxjrsjau81YjyJpa/d9LpXwgXJgHrf3cQhXrZv396cvvxK5iO6f5dTF+/evTveuYsKm8323nvvud1u/tPr9VZUVCQmJsY3V/GCwL0rMCVXMN7XTNzJuw+WRq8U40ksOGxMLWB0Xl3nwS9eCLflgchJGXJziiNL92/AkOEdfrG0tPSnP/1pYWHhoEGDpk2bVl1dze9rmvbCCy8MGzYsKyvr8OHD/OaxY8cmTpzYv3//OXPmXLhwgYiqqqqmT59eXFycmZk5cuRIsWRZWVlOTk5qaurChQsbGhrkNXo8npUrV6alpTkcjo0bNwZLeevWrTNmzNA0TVXV2267raKiQk4kMTFx0qRJYnUnTpzIycnps89PReDeRZiSS4Fuiyv+74OlEXsxG8Lsa09uhy4zHh4iZMeRQz3+yc3lH9/o4xdG+oItW7ZMnTr11KlT06dP/+EPf8gP8zl16pTVaj179uzy5ct//vOfE1FTU1N+fv7zzz9//vz50aNHFxQU8NcrKys9Hs+pU6eWLFny9NNPE1FNTc2yZctKSkpqamoGDhz42GOPyavbs2fPkSNHTp48efDgwRdffPH06dMBUy4sLCSi7du3b968edSoUbm5ubpsL1q0aNeuXfx69+7dixYtim4x9WAI3Luuj0czxrsR98FCiKMYt6+YxAJhCniQ5GTYEBEy3E0c4uuWW25ZuXLl0KFDX3jhhdra2i+//JKIUlJS1q1bl5SUtGDBgubmZiLat2/fzJkzc3Nz09LSiouLP/roI1VVichqta5duzY5OfnBBx/86quviGjv3r3z58+fPXv24MGDi4qKysrKeEnB7XbX19dPmDDh/Pnzw4cPD5iyoiibNm3asGFDUVHRK6+8Ysx2Xl7eb3/7W7fbrWna3r178/PzY1FYPRIC925BNANxEZdnuET2OEcY14uJQ4WH28WPXrDTWc+8JoknQ/URI0eO5Bd2uz0rK4tnqjidTpvNRkQWiy8srK2tPXDgQFZWVlZW1tixYxMSEurr6+Ul+X8iunTpkviF6NChQxMSEuTZMgsWLHjqqadWrFiRkZGxefNmVVWDpTxu3LgxY8ZMmTIlMzPTmO3Bgwd/+9vf/uCDD/7nf/7npptuGjZsWFRKxwwQuHdXD6x/YwCPEek5zFj4uMN3rycqRuONYgG6BjN5IqKmpoZfeDyec+fOpaenE5GiKLrF0tPTZ8+effbs2bNnz54+ffrgwYNOpzPgkk6n829/+xu/bmhocLlcDodDfHrmzJlZs2ZVVlb+6U9/qqioePPNN4OlfPTo0cbGxg8//LCysjJgzhcvXrxr164+Pk+GELhDpKA+jRkUNZiFMWrH0dsz9fyxmB6YpTiqPr6t6o9bdf++/NNvwvnu559//tprrzU2Nj7zzDMZGRljxowJuNh999137Nix/fv3NzY2rl+//vHHHzeG7Cw3N7esrOzQoUPNzc1r167Nz88Xg/FEVF5evnTp0suXL6uq6nK5kpKSAqbscrkeffTRkpKSl156afXq1V6v17iiefPmVVRUlJWVLViwIJwt7a0wFgKdhgq0pzHXTbJ1j+YxUc4BeqVgj3Ttmedmj81YzDz//PO1tbUBP8rOvr/Dr8+dO/f9999ft27drbfeunPnTjE3RsfpdJaWlv7sZz+rqan5zne+88477wRLMDs7+6233lq1atXFixe/+93vvvbaa/KnjzzyyB//+Mfs7OzExMQlS5YUFhba7XZjykVFRZMmTZoxY8a0adM2bdq0bdu2H//4x7oVORyOcePG/eMf/wg4l6bvUPgHxWbx7rvvNjY2rlq1Kt4Z6dNi+VAe0AlW+CYqed0mmCjnEL7Q3Xvs9B6l59cqxhz2nLxF3IYNG+bNmzdlypRoJF5aWrpv376dO3dGI/Ee65577jly5Egs17h8+fINGzZkZ2dHI3FMlYHOwXB7HPWCp6YHfKZmXHIC0dPhPsVO7zl6Qa0C0KcgcIdOQHsM3YFnagJAZwWbyRP7nAD0BAjcAcwBvSYwhTCPQxyuPQFqlb6moKCgr82T6X3w41Sz4vo0lvP8wm+Pe/Hswx6uJxd+6OOnJ+ccOgX7ESIo9EweHGzQByFwh3ChiowjjHsBQGT1/LGYcC4I9MGG6eLFi3V1dQE/Gj58+De+8Y3OJlhVVTV//vyqqqpuZy0qLl26lJ6e/q//+q+PP/44v7Nv377i4uIPPviA/9Q0bezYsU1NTRcvXrTb7XHLaKwgcDcl+RF3fbDa6oPMvpfDCRFwMAPEEk43k1q2bJn3ww+Nd1Vv9Xoz5s0rLS2NS66iSlGU559/ftGiRTfddJPx05MnT169enXQoEGHDx/+/ve/H/vsxRjmuMdI9EZMMRYLPRwO0R4IOwV6OPxYIhhVVVc6HKsN/x4aMsTj8YT+bmlp6U9/+tPCwsJBgwZNmzaturqa39c07YUXXhg2bFhWVtbhw4f5zWPHjk2cOLF///5z5sy5cOECEVVVVU2fPr24uDgzM3PkyJFiybKyspycnNTU1IULFzY0NMhr9Hg8K1euTEtLczgcGzduDJby1q1bZ8yYoWmaqqq33XZbRUWFnEhCQsLy5cvXrFkTcKN27NhRUFDwwAMP9JHp+xhxj51IDSj2wXoKTA0DewDQWag3omTLli3//u///vLLLxcXF//whz88efIkEZ06dcpqtZ49e/bll1/++c9/PmvWrKampvz8/Lfffnv69OnPPPNMQUEB3wq9srLy/vvvP3Xq1C9+8Yunn376+PHjNTU1y5Yt27Vr16RJk5544onHHntMDqD37Nlz5MiRkydPNjc3T5069Uc/+tGgQYOMKRcWFr7xxhvbt2//+9//PmrUqNzcXF22n3322VtuuaWiokL3kdfr3blz529/+1uLxTJ9+vTNmzcnJiZGvxTjCSPusSDPbIlUUh2+CQAQENcYqDcA+qBbbrll5cqVQ4cOfeGFF2pra7/88ksiSklJWbduXVJS0oIFC5qbm4lo3759M2fOzM3NTUtLKy4u/uijj1RVJSKr1bp27drk5OQHH3zwq6++IqK9e/fOnz9/9uzZgwcPLioqKisr4yUFt9tdX18/YcKE8+fPDx8+PGDKiqJs2rRpw4YNRUVFr7zyijHbAwYMKCkpWb169fXr1+X3P/zwQ4fDMX78+HHjxmVmZv7+97+PXtH1EAjcAQAAAPqEkSNH8gu73Z6VlcUzVZxOp81mIyKLxRcW1tbWHjhwICsrKysra+zYsQkJCfX19fKS/D8RXbp0KSsri18PHTo0ISFBni2zYMGCp556asWKFRkZGZs3b1ZVNVjK48aNGzNmzJQpUzIzMwPmPC8vb9KkSc8995z85o4dO6qqqpxOp9PpPH369G9+85sIlVPPhakyUacb1urOhBncGAsAukmuRiJbb6AWAuj5ampq+IXH4zl37lx6erqmacafuqanp8+ePXv37t1EpKrqyZMnnU7nlStXjEs6nc7PPvuMXzc0NLhcLofDIT49c+bMrFmzHn744XPnzi1evHjQoEEBUyaio0ePNjY2VldXV1ZWTpgwIWDmX3nllfHjx6elpfGfbrd7165dv/vd73Jycoioqqrq/vvvb2lpSU5O7l4h9WgYcQcA6CswPQagj/v8889fe+21xsbGZ555JiMjY8yYMQEXu++++44dO7Z///7Gxsb169c//vjjxpCd5ebmlpWVHTp0qLm5ee3atfn5+WIwnojKy8uXLl16+fJlVVVdLldSUlLAlF0u16OPPlpSUvLSSy+tXr3a6/UGXNfNN9/87LPPvvjii/znoUOHUlJS7rrrLh5xv/vuux0Ox/79+7tXQj0dAvfoiuCUdDziDgAiLvR1vM6mg1oIINrGjx//wuDBv0hL0/17xeG49dZbO/z63Llz33///VGjRn3wwQc7d+4Uc2N0nE5naWnpk08+OWLEiE8//fSdd94JlmB2dvZbb721atWqESNGXL16taSkRP70kUceSU9Pz87Ovv3226dOnVpYWBgw5aKiokmTJs2YMaOgoMDr9W7bti3Y6tasWfPNb36TX+/cuTM/P1/0KBRFmT9/fq+/t4yiaVq889AJ7777bmNj46pVq+KdEaIwnl0aog3rwgXlMFtEXKoGgIA6WyOFP/VFlzJqIYAu27Bhw7x586ZMmRKNxEtLS/ft29frQ1ude+65h2+JEzPLly/fsGFDdnZ2NBLHiHsXdXNgqbNf763jWOUf3+itmwZgahhBBwDogfDj1O4KNigV2Wc1YwQLALojdI0UojrqsKbSpVxd58GvVAEAogQj7l2BUaiIiODt7QEggrp8Sh6vbiWi6roOHt8IAHFRUFDQ1+bJ9D4I3CPA2MjhWc2dhaIAiJ5wzq+u/Uo12Ec4owEAogFTZTot2I1i5EvDuEzcIbTrALERs1/U8HB70zXvkBQLJswAAEQDAnfoKdDMA0RDp06rECPoxnTkheXpMRy7dyaPAAAQFtStnROpex73cSgrALPTncVN1/QPTOFB9xjmCACg90Pg3glohCICnR+AnqnDO88E+4gnyciMcTwAAHQfpspEEiZ7dB/KEKDHkk9P+TwNeBuZnAy0LwBdUVVVZbfb452L3qO1VT+yYGqoWMMV/o1iEHeGgDF1gJ7JeG5yON5h/P2rvdcCvl9d58nJsKFKBOiUu+++e8+ePSdOnIh3RnqP++67L95ZiCQE7tDjoKUH6LF0pye64gCRNWfOnDlz5sQ7F9BzIXAPF0LJ7kMbD9Bj6aq48o9viLH2ELVf6GctYdAdACCyELhD7KDxBjCjYJF3wBvL6G4Ecc15pgAAIABJREFUybF7VLMHANB3oD7tcTA6BQDxFf7FMTkoDzYnHhUaAECkIHAHAIA24Twcmukmu4cztQYAALoDgXvPwk0mBt0BwER0sT5qMIAue/3110tLSxMTE+OdkZ7rypUrO3bsyM7OjndG4gOBOwAA+IR+PhrCcYBoq6mpKSoqmjJlSrwz0nNt2LChoaGhzwbueHJqDyI3mbgBCwCYQrCpNbHPCQBAr4fAvacwtnNo+QAgljqsc1ApAQDEFwJ3AAAIl3E6e5hLAgBA9yFw7xGCtXBo+QAgNlDbAAD0fPhxKgAAdOUejuFMrcHvWQEAIggj7vEXuvHDMBgA9EBhVk2owQAAIgiBOwAAAACACWCqTJyFMxyFy80A0NOgUgIAiD2MuMdT+BeRcbkZAAAAegGHw6FIBgwYEO8cmQlG3OMJQ1YAvQkujgFAtH311VepqalWqzXeGemWw4cPT5w4Md65MCWMuAMARAAuiwFAVO3bt09RlCFDhthstl/84hchltyyZUtWVlZWVtbWrVuzsrL4zWPHjk2cOLF///5z5sy5cOECEVVVVU2fPr24uDgzM3PkyJGHDx/mJcvKynJyclJTUxcuXNjQ0CCn7PF4Vq5cmZaW5nA4Nm7cGCzlrVu3zpgxQ9M0VVVvu+22iooKXQ5TUlIGSSJQOn0GAncAgO4SUTvCdwCIhrq6utzcXPHnc88995//+Z8Bl/zzn/+8bt26d9999/jx42+88Qa/2dTUlJ+f//zzz58/f3706NEFBQX8fmVlpcfjOXXq1JIlS55++mkiqqmpWbZsWUlJSU1NzcCBAx977DE58T179hw5cuTkyZMHDx588cUXT58+HTDlwsJCItq+ffvmzZtHjRol5xy6CVNlAAAiqYdMmOEuRE/ICQB039GjR3XvVFRULFq0yLjkzp07H3rooTvuuIOI1q1bt2bNGiLat2/fzJkzOYAuLi4eMmSIqqpEZLVa165da7PZHnzwwb179xLR3r1758+fP3v2bCIqKirKzMxUVVWemeN2u+vr6ydPnnz+/PmBAwfu2LHDmLLVat20adPcuXMVRTl+/LgxkzNnzrTZfCHof/zHf/zoRz+KQBn1DQjcAQC6BaPs0Ck9pGsH5mK323XvBJvmfuHChcmTJ/Prm2++mV/U1tYeOHBATJtJSEior68nIqfTyQG0CKMvXbokFhs6dGhCQkJDQ4PT6eR3FixYcPXq1RUrVly+fHn16tVPPPFEwJTT09PHjRs3ZswYh8ORmZlpzOT27dvHjx/Prx0OR6eKoo9D4A4AEGFxj8zkqTuIEQF6gbvvvlv3zuLFiwMumZ6efu7cOX5dW1sr3pw9e/bu3buJSFXVkydPOp3OK1euKIqi+7rT6fzss8/4dUNDg8vlkgPrM2fOzJo16+GHHz537tzixYsHDRoUMGUiOnr0aGNjY3V1dWVl5YQJE3RrycjIELE+dArmuAMAdB2G26FT+IDBYQOdNXTo0D/96U+zZs0iojvvvPONN974wQ9+EHDJRYsWvf3225988snFixdffvllfvO+++47duzY/v37Gxsb169f//jjjxtDdpabm1tWVnbo0KHm5ua1a9fm5+eLwXgiKi8vX7p06eXLl1VVdblcSUlJAVN2uVyPPvpoSUnJSy+9tHr1aq/XG+ny6LsQuAMARF4cIzPdqhEj9hzYF9Add9xxx6FDhzRN+/DDDx9++OFgi02aNGnjxo15eXkzZ85cunQp3yXd6XSWlpY++eSTI0aM+PTTT995551gX8/Ozn7rrbdWrVo1YsSIq1evlpSUyJ8+8sgj6enp2dnZt99++9SpUwsLCwOmXFRUNGnSpBkzZhQUFHi93m3btkWuGPo6TJWBqMAFeugLzBKH4XzsgbBTIEqqqqrGjh1bV1dHRAcOHBg6dCi/f++99/7lL3+Rlxw7dmxVVZXx9cKFCxcuXBgw8QEDBuzZs0f3pjHlZ555hl9YLJYTJ07olm9sbOzsRoGAEXeIFrPENABd0+ERHpdTAOddj2XcNdhZEA3Nzc1Lly6tr6+/cePGq6++Onfu3HjnCCIJgTtEHlojABbjcyHE6nBWAvQRU6dOXbNmzcSJE8eMGZOenr569ep45wgiCYE7RJgcHyBWgN4KxzZ0SrADBgcSRMP69esvXLhw/vz5119/PTk5Od7ZgUjCHHcAgE7rgbOTw5m60wOzDQAA4cOIO0QSJnECAOiErgZRSQJA+BC4AwCYXpjBH2LE2EOZA8guXbqkKMqyZcvkN1etWqUoytmzZ+OUKTPBVBmImBCTOHGBHiCqcIqZGipJ6FNsNtt7773ndrvtdjsReb3eioqKxMTEeOfLHDDiDrGAMScA6IPCr/pQSUKYgj3xVLZly5asrKysrKytW7dmZWXxm8eOHZs4cWL//v3nzJlz4cIFIqqqqpo+fXpxcXFmZubIkSMPHz7MS5aVleXk5KSmpi5cuLChoUFO2ePxrFy5Mi0tzeFwbNy4MVjKW7dunTFjhqZpqqredtttFRUVciKJiYmTJk0Sqztx4kROTg4/KAo6hMAdIgOtDgCATt7kpPD/xTuzYAIctYeO3f/85z+vW7fu3XffPX78+BtvvMFvNjU15efnP//88+fPnx89enRBQQG/X1lZ6fF4Tp06tWTJkqeffpqIampqli1bVlJSUlNTM3DgwMcee0xOfM+ePUeOHDl58uTBgwdffPHF06dPB0y5sLCQiLZv37558+ZRo0bl5ubqMrlo0aJdu3bx6927dy9atKj7hdNHYKoMREA4UTuuBQMA9E3cRqAJ6CY5XlcURdO0gIvt3LnzoYceuuOOO4ho3bp1a9asIaJ9+/bNnDmTA+ji4uIhQ4aoqkpEVqt17dq1NpvtwQcf3Lt3LxHt3bt3/vz5s2fPJqKioqLMzExVVa1Wq0jf7XbX19dPnjz5/PnzAwcO3LFjhzFlq9W6adOmuXPnKopy/PhxYybz8vI2bNjgdrttNtvevXuPHz/O3QboEAJ3AAAAgJ5O0zQRuweL2onowoULkydP5tc333wzv6itrT1w4ICYNpOQkFBfX09ETqfTZrMREf9PRJcuXRKLDR06NCEhoaGhwel08jsLFiy4evXqihUrLl++vHr16ieeeCJgyunp6ePGjRszZozD4cjMzDRmcvDgwd/+9rc/+OCDwYMH33TTTcOGDetiofQ9CNwhAjCOAgAAAYlLsrju2n0cu4eI2okoPT393Llz/Lq2tla8OXv27N27dxORqqonT550Op1XrlwxzrpxOp2fffYZv25oaHC5XA6HQ3x65syZWbNmPfzww+fOnVu8ePGgQYMCpkxER48ebWxsrK6urqysnDBhgjGfixcv3rVrl8PhwDyZTsEcdwAAAABzCB21E9GiRYvefvvtTz755OLFiy+//DK/ed999x07dmz//v2NjY3r169//PHHg02Uz83NLSsrO3ToUHNz89q1a/Pz88VgPBGVl5cvXbr08uXLqqq6XK6kpKSAKbtcrkcffbSkpOSll15avXq11+s1rmjevHkVFRVlZWULFizoamH0RQjcAQAAICp0v4DCbQxiYNKkSRs3bszLy5s5c+bSpUv5bi1Op7O0tPTJJ58cMWLEp59++s477wT7enZ29ltvvbVq1aoRI0ZcvXq1pKRE/vSRRx5JT0/Pzs6+/fbbp06dWlhYGDDloqKiSZMmzZgxo6CgwOv1btu2zbgih8Mxbty4wYMHB5xLA8FgqgwAQJ+GHw4C9CZVVVVjx46tq6sjogMHDgwdOpTfv/fee//yl7/IS44dO7aqqsr4euHChQsXLgyY+IABA/bs2aN705jyM888wy8sFsuJEyfkj5xO5/Xr1/n1wYMHxfuNjY3hbmHfhhF3AACIzFBo+cc3MKQKQsCDAUdItDU3Ny9durS+vv7GjRuvvvrq3Llz450jiCQE7gAAfVcEoygEZCALcTzgUImqqVOnrlmzZuLEiWPGjElPT1+9enW8cwSRhMAdAKCPitL8Y4RlAPG1fv36CxcunD9//vXXX09OTo53diCSELgDAEB34TeIIOvwAMARAtA1CNwBAPoizD8GgNi7dOmSoij/9m//Jt7hp7qKPzVNy8nJcTgcbrc7Dvnr8RC4AwBAmy7E7ugDgCzMXY8jpGuC3X/dRBRFef7558+fPx/w05MnT169enXQoEGHDx+OccZMAYE7AECfg5gJoidvclKY/+KdU7PqMHbfsmVLVlZWVlbW1q1bs7Ky+M1jx45NnDixf//+c+bMuXDhAhFVVVVNnz69uLg4MzNz5MiRIlAuKyvLyclJTU1duHBhQ0ODnLLH41m5cmVaWprD4di4cWOwlLdu3TpjxgxN01RVve222yoqKuREEhISli9fvmbNmoCZ37FjR0FBwQMPPLBz587OlkxfgMAdAADa6VRYj5uHAMRMOMPtf/7zn9etW/fuu+8eP378jTfe4Debmpry8/N5nHv06NEFBQX8fmVlpcfjOXXq1JIlS55++mkiqqmpWbZsWUlJSU1NzcCBAx977DE58T179hw5cuTkyZMHDx588cUXT58+HTDlwsJCItq+ffvmzZtHjRqVm5ury+Szzz77ySef6AJ6IvJ6vTt37nzwwQcfeOCBPXv2uFyurhRTr4YHMAEA9C24BWRPUP7xDQw5Q6fIUbuiKJqmBVxs586dDz300B133EFE69at44FtnkfOAXRxcfGQIUNUVSUiq9W6du1am8324IMP7t27l4j27t07f/782bNnE1FRUVFmZqaqqlarVaTvdrvr6+snT558/vz5gQMH7tixw5iy1WrdtGnT3LlzFUU5fvy4MZMDBgwoKSlZvXr1PffcI7//4YcfOhyO8ePHE1FmZubvf//7vLy8bpZbL4MRdwCAPiTG848R2YeAwoHuCDb6fuHChREjRvDrm2++mV/U1tYeOHCA58+MHTs2ISGhvr6eiJxOp81mIyL+n4guXbokZtcMHTo0ISFBni2zYMGCp556asWKFRkZGZs3b1ZVNVjK48aNGzNmzJQpUzIzMwPmMy8vb9KkSc8995z85o4dO6qqqpxOp9PpPH369G9+85uuFU4vhhF3AIA+JIKjvOH3ATC0rCOKDoUDYQr/N6np6ennzp3j17W1teLN2bNn7969m4hUVT158qTT6bxy5YoxWafT+dlnn/HrhoYGl8vlcDjEp2fOnJk1a9bDDz987ty5xYsXDxo0KGDKRHT06NHGxsbq6urKysoJEyYEzOorr7wyfvz4tLQ0/tPtdu/atet3v/tdTk4OEVVVVd1///0tLS24Fb0MI+4AAACxg4F26AItkIBLLlq06O233/7kk08uXrz48ssv85v33XffsWPH9u/f39jYuH79+scffzxYTyA3N7esrOzQoUPNzc1r167Nz88Xg/FEVF5evnTp0suXL6uq6nK5kpKSAqbscrkeffTRkpKSl156afXq1V6vN+C6br755mefffbFF1/kPw8dOpSSknLXXXfxiPvdd9/tcDj279/f9VLrjTDiDgAAXYGh4ojAoDtE1qRJkzZu3JiXl5eSkvKzn/3s1VdfJSKn01laWvqzn/2spqbmO9/5zjvvvBPs69nZ2W+99daqVasuXrz43e9+97XXXpM/feSRR/74xz9mZ2cnJiYuWbKksLDQbrcbUy4qKpo0adKMGTOmTZu2adOmbdu2/fjHPw64ujVr1ojM7Ny5Mz8/X/QoFEWZP3/+zp07Fy1aFJGS6R0QuAMAAMQIhtsh2qqqqsaOHVtXV0dEBw4cGDp0KL9/7733/uUvf5GXHDt2bFVVlfH1woULFy5cGDDxAQMG7NmzR/emMeVnnnmGX1gslhMnTsgfOZ3Or7/+Wvxps9kqKyv59ZYtW3Qpy89pAoapMgAAAPGEaB4iqLm5eenSpfX19Tdu3Hj11Vfnzp0b7xxBJCFwBwAAiAUE6BADU6dOXbNmzcSJE8eMGZOenr569ep45wgiCVNlAAAA4gwz3SGC1q9fv379+njnAqICI+4AAABR1+FwO8bjAaBDCNwBAACiC0E5AEQEAncAAAhX+cc3EINGD8oWAELDHHcAAOgcTMjuLBQXAEREHEbcGxoa/v73v8d+vQAA0B0YDwYAiK9YjLjPmTNn69atw4YNu3DhwpIlS/77v//barXedddd27ZtS09Pj0EGAACgm3RROwbdAaLk448/vn79erxz0XOdPXs23lmIp1gE7r///e9v3LhBRE888cSoUaMOHDhgt9s3bNjwT//0T7t3745BBgAAAAB6vry8vD/84Q+ffvppvDPSc02YMGH06NHxzkXcxHSO+8cff7x///7+/fsT0YYNG/pyuQMAmEjASTIYdAeIuKlTp06dOjXeuYCeK0Zz3Ovq6jwez6233ioucHzxxRfDhg2LzdoBAAAAAMwuFiPud9111wMPPFBfX5+UlHTu3Lnvf//7f/jDH+bPn/8v//IvMVg7AAB0R4jfpGLQHQAglmIRuB89epSIWltbz50719DQQERJSUkVFRXTp0+PwdoBACB6ELv3TdjvAHERu9tBJiQkjB49mmduTZ48eeTIkfv27YvZ2gEAoAtwC0gwwlEBEC9xewDTiRMnfvKTn4S44VF5efmrr76qe/PMmTPf+ta3Vq1aFeXcAQBAuPEZBl/7FHFUYL8DxF7cAvdFixYtWrQoxAJ5eXl5eXm6N//5n//54sWL0cwXAAAAAEBPFNPAXdO0a9euDRgwwGKJwxNbAQCgUzCeCjp4DhdAfMUigG5paXnppZe++c1v9uvXLzU1NSEhYcyYMb/4xS9cLlcM1g4AAAAA0AvEInBftWrVkSNHfv3rX9fV1bW2tl6+fPntt9/+9NNPMVUdAADALII9hyv2OQHos2IxVea//uu//vd//zcjI4P/HDJkyPTp07/97W+PHDnyzTffjEEGAAAAIEowYQYgZmIx4j5y5Mj33ntP9+bvfve7m2++OQZrBwAAgG7CyDpATxCLEfdf//rXixYtKi4u/ta3vpWSknL9+vUvvviiubm5vLw8BmsHAACA7ugwasegO0BsxCJwv/3227/88sujR4+ePXu2sbExLS1txYoVd999t80Wt5tRAgAAAACYS4xCZ5vN9t3vfjc26wIAAIBIwXO4AHoOjHkDAABAUAjHAXoOPAgJAAAAAMAEELgDAAAAAJgAAncAAAAAABNA4A4AAAAAYAII3AEAAAAATACBOwAAAACACSBwBwAAAAAwAQTuAAAAAAAmgMAdAAAAAMAEELgDAAAAAJgAAncAAAAAABNA4A4AAAAAYAII3AEAAAAATACBOwAAAACACSBwBwAAAAAwAQTuAAAAAAAmgMAdAAAAAMAEELgDAAAAAJgAAncAAAAAABNA4A4AAAAAYAII3AEAAAAATACBOwAAAACACSBwBwAAAAAwAQTuAAAAEFtn6+hsXbwzAWA+CNwBAAAAAEwAgTsAAADEkBhrx6A7QCchcO89yj++Ee8sAAAAdAZid4DOQODeS3DUjtgdAAB6NETqAN2AwL03QLwOAAAmEDBqRygPEDYE7r0NgngAAACAXgmBu+khUgcAABMIMbKOQXeA8CBw74UQygMAAAD0PgjczQ0xOgAAmECHY+oYdAcIAwJ3EwsRtSOgBwAAk0HsDtARBO69FmJ3AADoERCRA0SILd4ZgC5CXA4AAOaQlRHvHAD0Ehhx780Q3AMAAAD0GgjcTQkROQAAAEBfg6kyppQ3OSneWQAAAACAmMKIOwAAAACACSBwBwAAgF7qbB3uaQO9CQJ3AAAA6NUQu0NvgcAdAAAAeiPE69DrIHAHAACA3g5BPPQKCNwBAACg10GkDr0RAncAAADoAxDKg/khcAcAAIDeJViMjtgdTA6BOwAAAPQiiM6h90LgDgAAAH0GwnowMwTuAAAA0FsgLodeDYE7AAAA9CUI7sG0ELgDAABAr4CIHHo7W7wzAAAAABAJWRnxzgFAdGHEHQAAAADABBC4AwAAAACYAAJ3AAAAAAATQOAOAAAAAGACCNwBAAAAAEwAgTsAAAAAgAkgcAcAAAAAMAEE7gAAAAAAJoDAHQAAAADABBC4AwAAAPz/7L1brGXZedf7G/O+bnvte1V1V1e73bYTu1Hiw2ksEQmQUBzFinSEgg0xYEvkJYIjhETEC4mCZCAvKEqsWHZenJdAhEAoRxxzIvmBB6SIWG4ORw5pbHdXVXfXbV/WXve15n2O8zDGuu651t5VXb33rqrxe2h1Ve291pjX8Y1v/L//ZzA8A5jA3WAwGAwGg8FgeAYwgbvBYDAYDAaDwfAMYAJ3g8FgMBgMBoPhGcAE7gaDwWAwGAwGwzOACdwNBoPBYDAYDIZnABO4GwwGg8FgMBgMzwAmcDcYDAaDwWAwGJ4BTOBuMBgMBoPBYDA8A5jA3WAwGAwGg8FgeAYwgbvBYDAYDAaDwfAMYAJ3g+E55D99P/xP3w8vexQGg8FgMBieJiZwNxgMBoPBYDAYngFM4G4wPG9Mc+0m6W4wGAwGw/OECdwNBoPBYDAYDIZnABO4GwzPFUtZdpN0NxgMBoPhucEE7gbD80NpmG5id4PBYDAYng9M4G4wGAwGg8FgMDwDmMDdYHhOWJNZN0l3g8FgMBieA0zgbjAYDAaDwWAwPAOYwN1geB44M6duku4Gg8FgMDzrmMDdYDAYDAaDwWB4BjCBu8HwzHPObLpJuhsMBoPB8EzjXPYADAbDh+X/+EuVyx6CwWAwGAyGjxwTuF84RcFwTJQgJULgezSqWGbrw2AwGAwGg8GwDhO4XyxhxO37eC6ugxAUkt6ADw74xE0qwWUPzmAwGAwGg8FwdTGJ3gskTrj9gFoFz0UIAEvgutSr3HlAlFz2+AwGg8FgMBgMVxcTuF8g3QHVQIfs8wio+nQHlzEmg8FgMBgMBsOzQUngHsfxt7/97f/6X/8r8G/+zb/5nd/5nSQxyeAPTVFw3MU6FbUrhMVJlzy/2DEZDAaD4YVESsYRhyf8z9v8+W0etWj3ycwcZDBcdUoC93/8j//xt771rWazCbz++ut/+Id/+A/+wT+48IE9d6Q59tr9DdsmNS9Ng8FgMHzESEmry/uPGEfUK9QqxAknXX74HmF82YMzGAzrKAkl/8N/+A///t//+5/+6Z8G/vJf/sv/7t/9u//4H//jhQ/MYDAYngZFwWBEq8tRm1aXUYiUlz0mg+FSaffp9Kn4C9JN16Fe4d17ZNnljcxgMJxBSeC+tbV1fHw8/ePh4eHu7u4FDuk5xbXPUMLkOa59UaMxGF4Mwoi37/CwRX/EMKQ/5P4hByck6WWPzGC4JLKcg2M8t/xfqz690cUOyGAwPAYldpD/6l/9q1/4hV/4O3/n77z66qv379//gz/4g9/+7d+++JE9b1gW+9sMw3KZuyzY28I2gbvB8PSIEu48oF6d+yuB7xHF/Ph9fvI1HPPEGV48ohh3RdQO2DaPjtlpXuCADAbDY1CScf/bf/tv/8mf/Mn+/v4777zTbDb/y3/5L1/5ylcufmTPIZsNxhHFqW16VSTUbFzGmAyG55duv7w9ghAEAZ3+hQ/IYLgCZHmJudk8Qhg5mcFwZSlvwPQTP/ETv/7rv37BQ3n+8Vw+cZN37+G6uLZ+daYZScrHb+KvToEYDFeKPKeQWNYZ9daXS5rR7lNd0dfMsTg8YXfzjAjGYHj+EIL1d73q6n0p5AXxXFvxq/yGMRguiYXA/c033/za1772G7/xG6d/7q233rqoIT3XBD5vvM4wJIrJC2wL36NewTKvJ8OzQH/IMKTTxxIUkp0mjRq1ymUPq4w0O0N7ZllkOa7pHm14wfAcsmJd2/TdrYsbzBQpafd5eIxng4WUZDnXd9jeMPOjwTDPwrP7e7/3e6+99tpv/dZv1Wq1+b8fjUypytNDCBpVGtWzf9JguDpIyXGHzgDfmUXqYUx3wP42WxtXMnVttvsNhlMEPs068Yr2LHF6CQJ3KTlsMxgtz4zdPmnG/rZJvRsMUxYC989+9rPAV7/61du3b0//cjgc3rp1q983elCD4QWmO6A7WBZ0CUHgc9TG86hfsby7Y5OvDdylNMWphhcRIdhscOce1cryejvN2Kwv1nNfCN0Bg1HJ9pfjMBzjuaZY1mCYsvCcBEEA5Hmu/mfKF7/4xQsdlMFguFJIyf2jlaG57zEcXbnA3XXYbhDG5VsBRcHe1pXcJTAYPnoqPh+/SW9Ib4htIQR5QZazv8128xKeiwdHKxV3rsOjY7av5p6ewXAJLATuWZYBP/dzP/fd7373ksZjMBiuHnGKY6+cOIXgpHfl/EyFoFnnpEc1WB65lIQxr1y/pJEZDFeASkAlYKNOkiIltk3Fv5ySjyTVi4dVODZJiu9d4JgMhqtLiW7su9/97rvvvpskSRiG3/jGN37/938/TU2zEoPhBSbPz6gPE1aJz+mlUwl49QajiCzX9nZSkmYMQ16/acpSDQaqAZsNtjbYqF3aE3GmiY2AvLio0RgMV52SB/VrX/vab/7mb96/f/9b3/rWd77znSiK3nrrrW9+85sXPziDwXAlsCzk2olTFld0I7te5Sc/xmBMHIMASTWgXjU+FQbDVcG2Kda+Xgp5tXbzDIZLpSRw//rXv/6nf/qnOzs73/zmN7/3ve9lWfa5z33OBO4Gw4uL567LeEnJdvPq2j44NlsNMA3OnneynHFEmoLAsahWzKbKs4FtsbVBlJQv/qUkz02fE4NhSsl7Lc/zzc3N73//+9euXbt169bBwUGSrPCNMhgMLwK2xf42vWG5DUuaXlU7SMOLgZT0hjw4wnOxVKllTnLE9V1T1PgMIAS1Kr0RwUzFHrVavXffiTtt4sS6tltLh83PfMby/UscpsFwRSgJ3H/pl37p53/+59M0/bVf+7W7d+9++ctf/vznP3/xIzMYPixJyigkzRAC16Ea4Jm0zZNCl+xwAAAgAElEQVSy3STLGIU4iy+NJKXZoFm/pGEZDNAdcniyYEtiObgOrS5Ssrt5eSMznI+NGklKq4PvIUTr//3v7/3f/1dl/5rjeVQC+TBq//mfvfOtb/3Uv/yXwf7+ZY/VYLhkSgL3b3zjG3/0R38E/OIv/uKdO3e+9KUv/cqv/MqFD8xg+BBIyUmPoxM8D9tCQp6TpFzfuRyzs+cAlXRv9zlqYyuHGUma8fI+mw1zSp8r4oRxpKuNA6/EludKkWY8OCy3HvddjjvUKwQmU3vl2WkSeAzH7T/5b/e/+/80Xn6Fio/n4rkC/L09b3PzB7/+63/xd37HqZr2hYYXmpLA3XGcL33pS+r/P/nJT/7qr/7qxQ7JYPjQtLp0+1QnGTgxycCd9JCYDNwTYtvsbbG9QZwiJZaF75oqz+eKLKfVpdPHdXSwnmZkGa+/QuWqxr7jaF5isYznMAxN4P4MIAT1au7at7/7ncZP/CRCYC0sF4XrVm/ebH//+/t/7a9d1hgNhqvAQuD+5ptvfu1rX/uN3/iN0z/31ltvXdSQDIYPRxjT6lAJSv7Jczk8oVE1lsBPjm1TNQ4Pzw5FoQuL1zjxT3/yuM0oXojRbQ/pcecer79yRcPfJF23erQssvwCR/OUSFLGEWmGlFrm92K8ssb37rlbW2JFpbvbbN79t//WBO6GF5yFwP33fu/3Xnvttd/6rd+q1Wrzfz8ajS52VAbDh2Ac4q6e5HyPUfiCzILPAXlBUUjLWjWVG1aTpHQHHHWwBRKKgpf22GysDHN7QwbjkjoQAdUKnQHXvauomZFrGwgoTdezxUmPwxNcF9tCQJaTpFzbZmfzKp7/xyKMGIwpCk567G4SeDRq8zdk2u/bQVnOZYKwLJnnwrhDGl5gFgL3z372s8BXv/rV27dvT/9yOBzeunWr3+9f9NAMhicjy7FXT2/2R5CBKwqtHnFsU//6tHjYzu8eZf/f3cS2RZ7L/+01/2PX7Je2PsSErbovAZZVbo/zPDEKee8hlYD6XMlmu0ecsrtZ7pMYJyv9E4Wg22d74yqueF2HQpb1EgTQmq5niFZXt/ud4jq4Du0+Eva2Lm9kH5rjDq0Ovo8lqFUYx/SG3DvkU69OX5tCCLl2JSbgmV+9GAwfjoXXdBAEQJ7nweKS94tf/OKFDsrwIpNluipuqrJ9yogzUnSPRZbT7nHc0YFgIdls0KiWl8qdkyghinXAocqzXjCklH/2Qfb9d5PtunhlV7+jDnvZ2w+Sv/S691OvuuJxb4y8oDfg4TG2jYBCst2kUV3wIXmeyDLuPqRWYek8OQ7jkBO4vrv8K4Wk1VuI8pewbdLs8QJ3KfWz9pGGzpWA5GTlSixJn6VgN06W7XGmeC7HXRrVKyRYynKGY+IEQAiqAbXKypd2u0e7v6BgFOC5OA4/fo/PvK5uEndrqwjDVV8opbz21/+6eLZWYgbD02YhcM+yDPi5n/u57373u5c0HsMVJi/Ic6TEcT6SbjujkP6ITh9LICHLeWmXrY3HnvVte10P7bx4am1ZkpQfv0/FX5ho45jOgBs7bG089gemmZ7eHBvLoihIM3Y32WleWuPANCNOZquIC5ky3z/O37qd7G0sfJdtif0N+7/fSTYq1mvXHucKZjnHHYbjhdVUGNHpcX33SS7T1ac/InCXo3aFbdMd0GycKjaV5T8/RTzOijdO6A056iBASva2qFfP605TFEiwxHnX7YHHTpPBqCR2Lwqa9WdpeTaO1i2NfIdRdFUC98GY9x8q1xcAWdAZ0Kyx1SxplpTlPDqmVpbOsAS+T2+onsTqzZtJrxfcuFEanaftdu1nfuZpH4nB8IxRMv+djtr/4A/+4Ctf+cqFjMdwJYlTegOO2zpuKwr2d9hsPM3GhN0BD1tUvIU94vaANGN7g3FMlHDSZaeJ45xRXVoLaHVWTm9psvAVT4yUtHtlGSZB1efR8UI9WSFJUwqJEPhueUSS5fzoPSrBLKKyLVyH/oiiYG/7yRdLSUp/yMEJQiDh2va58nZJSqfPSU/HQxKylBt7T9JrKUkJY4oCBL5LxV/zCVLKD1r5Tr38YHca9n/+79H/+YXaYyTd2z1G4fK9KgSVgIfHBF55HfMzTZIu2+3P4zhE8XLgbllnxOV5cV59UX/IvcMFlU4Y0xmwvcH+9srfynK6Ax61dMheFNzYY7N+riXr3iZApz97uKQkSdmos7v1LCkr0kxfCLXruPTIWxZZ9qE+X0rCmCRFSjz3yZfio5B7BwtvP2HhW4QRrS6ffm35qoUR7uqdQ8cmTtX/Wo7z6X/6T3/89a/XX3996cJlw+HmT/3U1l/8i08yYIPhOaLk5f7DH/7wt3/7t3u9nvpjGIbf+973TOD+zCMlwzFhTCFBYtvn3XUdR9y5TyVYyJf0hxyePDWTuDDm4XFJPO3adIc8PGKjjm1TqxAl5BFHba7vrIwgA5/tJv1hSeyS5exuPZ2UVZzQGVJZsX4IAvoj9jykpNPnYQvbxoJCkufcvEazvjz4do+KXxKdO7YuGdxuPsk4ByM+OCDwZvnmwZjjNjf22Wqs/K0040fvUw0WLorvctIly9eFX0sUBe0+hye4DpaFgDQny/j4zVXLp1Es/9eD9MZmebgmwHfFMKJxzixqmtHqrlyqVXz6o+cwcG9114m1LKHjwiWu7dAfrgyUs5Tz9K0MY+4dliTXA4/OAM9ls+yuixN+/AEVn8bcsNs9Hh3zEx87O0FgWVzbpl5hFFJIWl32ttjdor5auXE1iRJGEVGka2oLyUZ9thp5rE2P0wzH3H2I6+BM8i9JzivXnqR72p37NGolfy8sAp/OYNlyN8vX5R2EoNXh+o76U+MTn/jkP/pH/+tf/+vg2jW30RC2XURR3G7v/9W/ev3zn7fWrEgNhheDkmfgq1/96htvvPHKK6+8/fbbX/7yl3/3d3/329/+9sWP7HkjTshyhMBz1iXDPiLSjFZnwTKikLQ67G6xu9apIM+5c49abXkbXYXRtz+YahNnlX+qTelj0R+VLwDygv4QQFizQdoW1YDjDpZVHgQIoaeNdg/P02bARUGc6ON9KkQJ7hoTOsHhCTtNjjv0RwvSYSk5ahOn7M/lAvOc487KPX3X4cHxk6S6w5gPDpY/1hJUKxy0cOyFOGmekx61ypKPMoDr0u5T8cun7SWk5LjDYLwwANtGurz3kI+9VBpPx6l01+ZYq3aRdweMCxA4NtVg3f0WJ+vyxJbFUYdrO2cfi0JKxhFJSiFxbSprv/oS2d0iilf+q5QlVxZo1jlsl8vco4RbN8p/awn1LJfeqL7L/cOSJauUvPM+9Qpi8YFyHWybVpfrO+e682sVfaddP/cFvVJ0BnR6y1q+cUiW6dx2UTz53DEYc++ARoX5V7kredQiy9l5nKRAtLqIGXBsDlrsLPa5e8wlx8anPvXm7/7u8Pbt8OCgSBK32ay/+mrl5ZcfY5AGw/NLyeP3gx/84I//+I+DIPgbf+Nv/L2/9/c+//nPf/GLX/yFX/iFix/cc8JgxDCk28e2dQvPnSZbGxdXdCglJ13G8cI3WoJKQKePba1L5Y5CfL9c/CoEnscopFahO+DhkW6omRdsN9moPYa09KhdHkGqqEudNNsiSbWxsfr2uw/56U+Wb/VaFntbNGoMx+Q5gG1zY4/g6fnZFcVynHGaTp/+qESk4bn0BgQuzcnCI8nOUMI4Fmn22PdMf7g62ezx/gPe+ETJCUlS2r2Vvxi4DMNzBe7DMd1BiahJ1bHduVf67Y4t8qL8Ggkpd4vRT4l2pRMQ2NriME54abWAJy/OuOKWoCjOJRhQW08qmmSyUt3bYrv5kZR8fBgcmzxfnTvPy28kz+X1l7n9gMDDniyV85w45cYuG+fIy6p0wJoH37GJkuVV+mCM5y0/TUVBkoFkOMKxz8gvPAeEMQfH+l06fzdaljaqrwbE6RPK/PKCDx6VXBchCDyO2tQrj1F2nGVnPC8qTJ+/Xp5LVpSFGxN2lwuI7SBovvFG8403zjsqg+GFoeRJun79+ttvv/1X/spf6XQ6nU5nY2Pj7bffvviRPSd0+hy0qPhz2/Euw5DjDp+8dUHeav0Rg1G5xNBzedSiUVuZQYnWJiwdm3HMMGQUUq8t/FZ3oNUsZ5LlelP4dD5vNMZ1dQeZUUgYz+IJKUky7h3y8n75CIWg4n+E7R5tG1mw0oUOdjZ4dLLSpsN1uHfIxjT7KDmjNvDxKQpa3dVRlMC2SdKSmzBJ16qZBSe9cyVBR2sr7RyHMD4diDQCK0nLk3P7xehG3j/M/Vcrk8pLVQZw3EVKdsr2UmzrDBdveT53uXHE3QfL+hPXoTukKNjfvlphZb3KUZuKVTIqKdmorVQHVQI+/TH6I+KEVo/dTRybRq2k3LCU4sxlkqUX0vNE8cL9prY1xpEWu0t4ePQ0hXlXk8GIwNelF3GyHLuPQhyH7Q0Cj1HIOKIo9D/VKuuLRkC9SFdHzZ7DYPzRTkYVnyxDrijviZMzUv7TgzUYDKWB+z/7Z//sZ3/2Z995550vfOELP/uzP1uv1998882LH9nzQJTw8LgkcrItqhXa/fNuAX/YYcTr3tquQ7j6B9bPxELQH2KJ5ThPQMXn0TG+ty5FNBwzGNPpMwx1Hs518FySlCxDQlogMoTQfdfnv0UIXJvRmJPuY0gdniK+R5Kv3LnOc/DW1dWpht5Zrs+8bZfLjqcU8lylgVFCGM35aa6d6iybLOd0LFSs9uTRvygo5DqzfEWrs05prewFT3+2xV99w/+z95N6sDD4oEhfybrtwru1ay2Pznc5OKFeFl96LlmG58w2auZRhidnPoNScvt++bG4Nr0BlYCNc2xBXBiBx0t7PDrWseCUomAcc2N3nejFtvV6+7Rl5JmcqYiQZeFXMW+1LhlH2lF+mrV1HKoBd+7z8ZvPbex+1NY3mHphLiQpCqTEd9na4KhDd4DnzhSArS67m2fsSKTZuneRbT9ezavj6Eh6FadNvYTgtZd57yG1YDlDkeZsNsofrqKgN+TBkb498oLrT9sUwWB4Bil5AP7u3/27X/jCF/b29v75P//nn/70p9vt9t/8m3/z4kf2PKCSKKVYgt6AzdOmbB8Bx+vjp7VOBcJaa62YMxyvTKtXfIbj8sBdWbIcd3Rkr0xXspwoJs3xJoWMUpLm5AVZURKTSbAdugPqi4bchSSMSFJ9dNXgIykqCDx2NhiOS2ZEKYli9rbpDct/Ny/IM7KMky6ei+viORS5zrurRolSIsEWuC6WYHfzjIRTltHq0enpny8gi4kSPGd1xL9CImJbZ0zMhTxbHCLP2kNYHeR9+mW3Ny7ut/KqP/uEhowHhb1RtfY2yg7H9xiN8U/l7Wwb3+Oore/hSoBj43t6aGFyrlVfGOPaK4/GcxmHVytwBzYbuqy528eyEZI0Z3eTm9ceQ3CVZoxDsgIkrkO1csbqUenuonjdG6O0M+uUKGUcAYSxLtCUQkd71YBun2D3am1uPBXm8yNCUKvgu8Sp3ocTggCaddo9hiHBXGpcmbR2B7C2N1NxltfnYxF4ZPnKPcIs53rZNapVePUG7z3Ec/WaRPWt299mu1ny86rsR1XITP91MOKwzevP7/rNYDgHJT7un/nMZ6adU//W3/pbpnPqk5MX6+IbxyE+Jfe8eKRYF2AFLr3Bypk+TtclP4TFUac8o6nEQtNVTeDqDFOSwZx6wbW1uj3Lce3lKFNKbAvLYhzNAvfhmPce4ro4FnLiCnd9l+3Hr+w8k50mhWQULm70F4QJr76E65T0Wld2bMMxQJwSpUiJ7+Pa1KoMxwgIYyxLu8IlMAxx7ZX1dlIyGDMMeXSsFzxSYtlYYAf0Q9p9djbK823ZCkv7wCdb3WqnkOyfo6ONjrpWr/qKYlUW0LH53Ce8up/+tx8lNV/YtshyWc2Sj++5uxt2+fpF1QAsoYz2lUhM3SpZRpKQZVQC0oxr2+cSDWdrE5YIWt0nyU9/1NSr1Ktsb+hWwZ77GKlKtbQ+OMFzsW2Q5AVxys39kurSeao+gyFe2c2T51p7s4TnMhjp1XWUkKTY1uyEq1qC0Zhahd6QzY3Lf2c+dU4vYp1FD4M4JUnpDsozQa7DcYeN2spnVm3orWku+7jvxtde5v1HJc9OURDGfOyl8t+qV3njdUYhcaqdzapB+eQiJcfdEhdXy6IWcPteieOkwfDCYDqnLqLiqsGIow7A3iaVgEb1CdV166UCgjPymk+L/W2G4crN8SLHWz2d16okh3hOSXCvYuI1rRZBZ81Pzwqj8cIM5DjUK/QGCIEQxAlOBdClrr5HnhPGy6KjwNNBwFQ1OxzzwQH1JecEh3aXPD+XKOKxcByubdNRLTktfUF3t3hpH9/T2wVLU9swJEmxbeJkoXfJKMH3tHTVn1TQqtgXcF3CmOqiNc0oZBTSHzKOAQR6ayKMqfhUKwhBo8o4IkxKLlNesLdVnkC1LW7scdItqYuQkjDi5b1znZ+X9nQzqVLSlOrKCMxzxGdf837iZfdkkOeFsC32I99L1zilnPqbouBH71MPEBZ7W4Qxo7HWDo1j4oRPvXreBreSc+0efPi7S22znMe85fz4Xoka6kxaXTr9uSdOYFm4DgcnSNYZiW7UiZKSmmyl0nn1RsmvNGo8PNYCjMEQd/FtU0hchyRDRLgOafYMB+5hTJzohI7vzioNhGBvi3G88i7LMoqifDmk8N11zZsqPunqwpUnOKW1Cq9c4/1H+J6+0LIgyWlUuXlt3baMENSrnK5zVruUKnGj3qWdXnklhiqo7Y3Yfh5bpxkM58B0Tp2jkJx0aXUJPG1yEsbaRetTrz6JCczuFmG0OuN4UdU21YBOv/ydroLvNUlHx9baxEqwEE/IgnHEzet0euu+ujSayXPa/eUvrXj05nQ76g1eq1DxCGOdg5//tDRbjrrygvceUquUxFiuq5slPfUeipbFTlMnNaXUHU8VQnBzn+PubF0UJiQplmAcw5xmXRlojkOdL/dcRpOm3/UqTQ/L4rBNo6Zvwjih06c7IEnJCgSMIl1XYFk4NnGinVsCn7xgHFJd7LRSFIwjbl1feVxbG6TZsieM0iDdunHeOraNOg9bVIOSSDRJubF3Zs6s4ombO5Oz13KIo9XrT7n8acMQ39WRujobFZ+8AIkQZLk2QToPuhDZ1nXSQsz0x6ho+8NF7arHwijkpIcEJNcuVcsbxrQ65WFT4PHgiHpl5dhUDOo4HBzjTGqIlf3OrRvlIZ1j88p17h2AErsvivIrHlJiwThio/6hjMw/POrByQsA1zm7KnRKmnHSpTvUd46U5AWbDXaa+kzWq7RXhKp5we4Wsli3orPKdpymVHx2NumXNZeVBUl63hXsPI0an36NwVi7o9qW7iH9BA/COKI3pDecpT/G0Tp9o22TJI/9LQbD80J559R333331q1beZ5/+9vfrlarX/nKV9w1bc+eG9o9uoOF3IOKqGyLH7/PZz7+2HG26zBaqQcgSxfUih8dtQqbDfpjlvyxpSRMePXGGcdVq/D6TU56HHeRBXGK57JZ57WXcV2OTlYuaYoVlX+lDn25xLZxHVyHLNe9UdUMlxWkIaBl6yor2azP0u3q5gxjPGfltKGi4Y+o+fkq6/rNBklKd6gHprKJatZXQs/5TxhFBJ6u9D3d4chzGEe61PKdD6gFumbXtrUtt2URxQSB/v9RSODpneUs19JYtTDIMraavHJ9rcxJcG2HWoXBmJOerkbd3+Llvcdwn3BsPnGTd+/N0nJMUmu7W2c4DuU5gzFxAiDBd/Fd4mxlx6vTWcPTNdlCLCyWyjxtylGrxyQlTLDQEiy1ErAs3ePziVG+/t0hvjO7P/tDDtu89tJHdceuZxyuu8rK2KS0hYJCrWY3G0QxWY5lEXhnLEI2arz2Mm/f0asg0Mtg2yEr9GJe7TJdlsBdSnpD7h/hOthC16I0azQbZ99FacYP36MaLLzwXRiFHHf49Gu6HcH+ti77mT/GLKdWYadJq3vGt6w/MzubFAW9Ef5kQ0NKslxvPT1ZCsm2190G50T5NS2dnFwyHGsTzNOIqypOMxguhJKX6de+9rXf/M3fvH///re+9a3vfOc7URS99dZb3/zmNy9+cBdKmnHULn9NWBaeS3/02C+pjRoHrZImgkBRsN28IDtIIdjbxrI47uA5WDZIspwk49Xr5zLkTjI6A2oBQGPSkPz2Az7+MrtbDEfli5MoKVdmWwu1j1LycGgdDsSruTWOLNdiw5ZVZ5INneo9igIbbFsHpmFMUVCtkKR6YGm6LoNrWRy1H6Pl51NBhb8Vnw8OEIJC6iZcyif79A9LibB0ZL+EPcmodQZUAoSlc8aoOBKYdET33NnP+x7Couqzt4Mz+RXfPe+Np0TS13e0WecTxEyBz6c/Tn9EHNPqgWR/m2s7Z8Q6yjF9tgsvGY6IUuoVsrwka5jlbDWWY9wzDZFO+xKuYjBGSuJ0YembpIxCtjeIUj72+L0np5z06I+Wa69tm1rAew/41Dn6hj510nzdqbPXJnfnf+yxVh0qdAs8XeMhIMtJM4SYhJWSKOa9h3zq1QtKecxz0qPVXZCcOTZRSucht66fkbHuDqgFJcGxbVEL6PR1gmO7iefy/iMsG1sgVaHnDlsb2BaOva5oalW9yvx3qecujDnqIGBvC99jo3aZNotFwZ0Vfk22xTjSqZzTnPJ9NxheHEoeia9//et/+qd/urOz881vfvN73/telmWf+9znnv/APYzO8EyMYnjMwN11ePUG7z8imGtlrzZJaxV2PkRLkVJvuzVYgr0tNuqEkY5XPK98LjnNOOL+gU7xzn0iDZu7D3ntJYqC0XhxZ1MSJVxfUfmnrCfiBIhz3npk/7gtmr58ySvGkrzgYWpf98SNabJetWFKJd6cDbCKHvojXt7Tcvn1doqXyEadv/AJxhF371OpMA51seAy6poyyzimmVbgABYEAYXk8ETPc6NQx+hCTMQFE39JVSowPSG5pOo/+SpRiLOdH9dgW2w1oHHeDFmccOcBtepMMSEEjkPdYTjW9/D0TigkScLmRtlEvnbMpb6EpSQpD49p1gljXYg8uwltuiPe+BB1clnO4Ul5gCsEgU9vcBkxylnKn49KryKo+IxjJNpYaZ5C6pXkux88yf7nOVErNCkRzPouR3F5WkdA1ee9h3z64ytD6rzgqF1yiSVkGbLg4RG+rx8xz+ON10kzndqYDgCoBRx3VorRk+TsxL8QbNTZqF+Of24pUVIuibEt7T2QlPkfFMW5vHENhueUkmcmz/PNzc3vf//7165du3Xr1sHBQfIi6MmyfJ2C8In35upVPvEK3QGtDpaFhCLnpX02G+eaeFSvUMCx8Vwk9IdEMa0uWU4h2d1iZ+O8mS2lN3hcekMqZZsGCGo+wzH727RtDts4NgIKSbPOztbKulUlOO6PpOe+9ch5OGCnAogP8to1K5KCStXpDHIhuLFlkxWMJnkXpQyxhNYBZzkVbxaP6ozUihe6LNgta9BzYQQeiEneutRKTWgNhurlOY6I4pkOO82JJxYfhdS+zpnqSyJmChxO1xXIcg++K0tvSGVFs95aBddha49xNDuF+1vlylrPYTheOcGf55woIUG7r69C4CMhjokSgKpP4DOpH35C1rRQAGybg5NLCNyVpn9VE4CnHjapFXgYE0b0B0i1CJ/cxqpaV/U9qPhYAs/VS7gnI8+1Jvu0S1V/xL0DbEtrw/KCl/bZajBcox0SuA5htDLpnk2aIqtmFGo5rcpFlHQtTfnzd6n6eB4SturlzjmVgJ0mnT4oVwOhH3zLIk55aQ/PJS+IEx3y+h+uS3RRkOb6Wn90ez5JilN2m7kuWYFnlesbo4SXHl+UbzA8L5Q8kL/0S7/08z//82ma/tqv/drdu3e//OUvf/7zn7/4kV00S6Vm6rW4RJbrRIi7Wks9jwqhfI9rO+xv69DKLmtneJo4oTvgpIdjIQVFzkaDNCVKyHJtnggctnhwyM1r3Nj5SNzK04x2T09aqiZvHmHR6rK7xd4WO03dolxYZy8PNmpE8f374TttsV2RwIZIAyH3RZRalhT5rohaHTeu1nyZ6YrV7SbCIk3JcyQ4No6DJYhibaFd8Umz5WiskMQR/VBXuQHVgEbtI1TKppk2jnBsgrkeTJbFzqYuulIR+TISKcklls04IsmWNzGqAe8/IoqwLLICWWBZehkzbXE/Pa6p1bpyZztPj6HxxPxeSUsvpTKyKDhuUzs1K2eZDiO6Q169zu7m2UnuRo1HLeyyNaeUxMm65W6S0ulz0sO2GUfkOR21T+UgLCq+tgyycnyX+BzJzlXkK0QpWUaS6ezvSY9G9cmXXlnOcFItoAz4ziyprPic9FbKUeLsyY93HmXjPRxz/wjLIomRBZlEyIl/uUWh9qaEbhGq7knXIUp4XE8RFZePI9o9LUvb3aTZ0IdZFDw8ptPXofC0yrzVIU5gbeMCx9YPzqrvLaS+BCp3k2V6KvF90gwEvkchGYzY2SRKufuAWzeWEx9SYtuMQtJstu2TZnget66zUafV5bCF7WBBLslybl1n4/Hfdco84LCNPdm4295go/50LvoShSxfHwrY2qDbL9nbCWNu7F6CVspguDKUzM3f+MY3/uiP/gj4xV/8xTt37nzpS1/6lV/5lQsf2IXjOsQpMmEcIia5z0aNwEMI4hjP5Ufv6S28rODlvZVZ8ySlN+TgROdW97a0n8n501RhzO37VIO5d6VLp8coxHeRzIIq5dH28Ihen5987bFj9/VuGEr3PxgTxvqHKwH+ohu0pZTTli5BO+eXjiMc+yD1msSk1p6TvGKFo0I8cBp1K6/KJJNiw8qtky5VlzRjZxKonc57TeXynsu1HT31KqKY9kDveqsE0kmP7oDNiP3tp7/VnuWcdDnp6QstIU25vsP2pl4ENmu0ewReyc5Alk7x9M4AACAASURBVLPZIM0pcu3zMD+8vNCqCdshLxAWjo1UDjwWtk1RICHPJoYVuW5cNQq5ee1sy4gwpjugN8S19Z2vbEC2m2c3Wnq65Kd6Qqm7JYywbC1MPzzh/hH7m/g+tk3glQe1rsPNazw8WnbqUJavH3t55aHFCe98QGXy9PUG2BZ5gQV5gTuxqXFssoxxxNbabu3rOX0TquMdR3pzKS/o9jlocW2HnbI+NevpDbl3gD8xTlXGWRs1drfWLcxqFTbrjMKS1VGWs9tc2VfunBSSTp+DY7AYjMgyvdqXYEuKQnubWnJmSJrP7YiqGpvHQkoO2/QHeN5swTYOaXV1R6of3tFL5TRHSoqCepXA19l9wdpXqzhDp9cbEAT6ZBaFLti1BGGE5+hGxWLi+lqvUPG5+4DPLEqw2j1aPbab5DnpJHNfrejRHp0wDBdWvFJycEKc6BJ5lUqY3gmryDJ+eJdKsLBsCGPafV7ae5JSVOXkq/eNHSr+wgAci+KUcD+O6Y0Qlq7e6fTxHFyXvCDPeeWa7pygdgOqFRPEG140Sl5GjuN86UtfAn7/93//l3/5l3/1V3/1wkd1GeQ5vSEVb8G7WinCLZvBkO3mQorupEeSsb+1PPUOx7z/iIqvDSWBcURnwE6zvCv1NLWmAl+V4bh9b0Hjq34sirFsRnGJ+7Vqbt8ZrGueN0+U0B9y1NZqg73N5eajTJrXqL6b01dtlhFGC50+zuqPucwo5M59PA/HThLH9p1qHt9ywqEbYFm5ED3phLiuzIUoLEds+Q716nnXPDtN8pzOAN8lSTnu4NpIQVFoNYWSHqmd96cr9MxyfvgeFW8hL+W7dIbaMd2yqATc3OfeIZsNOgPdUkpCnlMNcGzSjP1tHrUW9n+UrcRojOuSTUJzpWK3bZ2ytSwcC0sgLOJMf2CWgSBOygs6p4Qxd+5RrS5aXjh0B+Q513Yu3Mdj3nVUMo6I01nYJNWeRsoHhzSq2DZ5wU6T7WbJMTbr2BZ3H+I6WEKHg83GrDpWSZJitc8gqPj4Hp0B1bnyj2qFbl8PYCrW0iMV2BZhCJt6tKrrLegg6UxchzxfsNxR45n+TS3AtqlVaPeQ8rwPuGIw5sHxgo7IFtge44iT7rq1q7J0lNAb4k/KCVT6f7PxYSVnSvM9GuuOY7m6OcXMVVDYZCmW0JXcqJMZzJKvT6CwP+kxHC/7oAuLasDdByQZeaa1McqP1XF0QXytgoCTHkI1qpNUK8vJCynXPV+DMbUqRa5v7OkKpJj0XnAdfcsLGMc4lr6vlIdvlFAUpBnHXT2n2PbygureIfXK8vJVCFybhy0etbTwRiX7r+2w3SzXhUpJq0elcmpnVVDxeXCkH5Dz0x/x/iN8B8sBSVGQZDrnpa5s4JNmc/c/jMdEqT6WwqLq4zqMIpoBO5vEqV6I6rp8yWGbrQZ7W6Yfk+HFYV2C9p/8k3/yy7/8yxc2lMskSbl3yM4mvQGuo5OOAiyLKCUZ0awvJ6hch+EY21qYSuNEW4nPxzrKRaTdw7EXLPDSjE6f446OCYqCLOPWDWwL112OhrNCW6mo5J8zeW0xaWetpsMzU6R5wXGbwzaeSzBJfowi2r2F1tOqb+I0uGHuneg69EdsO/qL5FluBvOEMXcfUq/po7MElti0i7FUGU1bna4EOxF2UWC5Flm44OK3xJJ7txDsb1Ov0hvy8AhhYdkLXRiFwHNJMk56s13yp0Knv+yVrnBtekN8TyerNup8wqc3IE5IC8YxgYvnapehZgNLcNzVmnUBtoXnEqf65KjjLXKkmLltZDkOWBBlBB6OxU5zplYajMlz9ndW3hjdAZVKyepLXehKQPNDWKaUoqzlw1iLx5QsQTlmqlOhyHKihDDCnnh7S0kSY012nAYhe5t4gsGIoiifvOtV/sLrWmAGuDaBr9sXjELuHU6CMEGRk2Zs1OiNFlUBcnZZLUGeYy3e8N0Bt24QJXT6dPoTbVvBZoON2hn1J4FHs0EUacFAmhHOOVhnagGWk6QMx5z0eHTMtR0atbN1C0XB+49O1ZQDYNv0R7r/l7oEvjcL0Kc/c32HepVhSBTps1evUn8io+55On1GIY4DkqFqiTX9QFWHLXBcvX2k7n/1jVMdeV48nnBoTQWwOrHqnT+9edQJrwZEsV5KqX91JtcoiqhWZpcgzVZuQUjJ4YnupOE6WmGl35wTC6nA1see5aQp/ULvod0e43vUKri2NtHqDha3YQF0WH/aiqqQtHq4No4zafQmEXDQojtktzmTHs2fjdK2R6oEvJC8f8BmnYpPrXp2m7DegEetWQILwMZzOepQFOxsAngue1t0h9qvKYqJ09mbKsvwG9pYrDtCCNp9apW5rxZUfEYhCK5tX5pVqMFwsVxSg4+rRm+oc2z1Ct3BZN9T6r4/1orkmWNz1GZ7rp98b6g7Vp7G93hwTLOug4A040fvUQ0WphPpcXCM58/qdfJJ9aEsJrIWoSPpPCcvyHIQCMk4pl5hGNJcYe8oJZ0+9w91PVyYM5IEng7fKwGtLq6r9eJRQmdiaV8LiLOF17Rq8VMNyAr2H+d12RvM78BWHJkU3HTHPenp4uC5/ei8kJ4DvscoWo4qpsTxsuOkENQqJBn1GrJYSN/mObkkTQEqAccdXtp9OnmaLC83jlB4LvcPZ43ifZf97Zkx5bTyQSEnrUyWPt8SemoXAs8jTcGa5NqF1gK5NrXKsv2obTEKaffKk7VRTG+A75GkuuLNtnAmKUDXYRw9tcBd7fMcnOi+UfUA3yXLGYwp0L43eU7FJ4zJc6KEIicrSEFKAl979k8vmXIWUgW7qjv6TlkyWOULp/RHfPBIB2S2TRTTqOJ5YBEE9MakKTKY3Ti6XbyWXS/YXEh0feoo5L0HM3WNIo75YMBLe+tOoBBsbfBuj5qPsEgz7MmH5wXVACSdHraN51Ko5lwRnT47m+U7ePNne1UpjvIZvPuQRgVhaa3FZoPNxkIAqupBT7r4LrYgLegNOemxUWVv60la9qiDmsbQBfrdpb8OJBQFto0FOfrhFXNRmkpVRMnjfXu8wrokL+gMtNhvKdWibi3bZjDW2rY8w/bULYDj6PWk75HlbDdXpgDUhzg2G3V6Axx7rpZZIotZPyZlIWVZ2Ba2IFMykYJOj+3mTE8SxcDCbabyOKe1Q1GMa+t+BbUKaTpp/2QR9YkTBOxvL+ivSj1e4pT+ANvGsuj2cW26Q5JHfPLWuux7lnPvSBv1LuG7HLapTbb4dprkBd0BvstgNMm1F/rEAnFCfwjQ7+O5est3/ka1bfpDKv7TTzEYDFeSddnZf/Ev/sWFjeOSOTjBsogShiFBQODje/iefjsoR+FSXFtbTCiOOuvyENMflpJWl2plOUErBL5Pb0CWM444atPp0enT6hImumQW9Cs+SrQgWAkkVGue9x7oN/sSUnLcodXFsvA8LEsXYKU57b4+Os/VAQ2Tl74i8MmyBesMpecpJFG0rvn5EmFMZzj/FzeqRW8o9VZDnuvGopN98CiRjYpAwFaDcVyyP56k7Gwuz2Eq+ZQkxMlCJi/JiDMdFqhq126f/3VXF+19SNa0E1dYE3f2NGMUMhzrFBpgW8udmLZPaaZV/121EaTq5FTxqLK0twW1ANvB88pjNcfhsF0uC45TspxWR1cyjEN6Q47bWpMqBCe9kjOvmiiNQsbRuSy9gd6QO/cZhFgC2yJwSXNaPQZjPJfA1U3dqwFRwkmPJNX3p7pXbZs4WdCQgF6uKGybR60zpM+q1dGjiXrEd/UDeNLnqE2nT6tNmury4im2wHe1z4n+VkBlOlOqPlJq/0ol40lS0pQwZhgyHPH2bR4cMRitFHgEHp+8RSUgjHXNosr41gJch94Qx9HjVJZNliDwaffoDcs/UJGm5Xssqo2REgGqG0Ztvo1j3r2/8PYYR7z3kHoASmoyIo7JM056/Nm7HK24o9aTJHOjkjoHrP808fdUh2rb+gemw1ZfFyXc3D9Xxr0oGI457nDYJoy15mSeONFxs3q4FhBkub4c6oFqNkgTbegE2Da9IXFKrbJOO6Q+uSi0xkZp2ZVaRvWbUwvyqfBdf7Ukz3UTWc+dXBS1HWExChdaEEjJqdFTFAvNquKE/gjP0UIvx2Y0phrQ6dHqzk7y6dYHaUZ/iOvOpioh8ByqFd75oOTZLyRFoQ2CV2VbAM+bNYe2LK5tc3Mfx6EoSFIch0rA3pZOOgxHWBa5JCuIU4RgMGY4XnigXIdROHOPMBieaxaW1/V6/f79+5ubm8Af/uEf/v2///cvaVQXjoAsYzDSYcH8hBdPwpTynIqY7VHma1tSA0LoEFn1MzotVVc4Nic9XRc1JcuJUp1xd11dvCjmAlMBCGoV3rnHG68vj2QU0u7jufSGy6GPsqifZrAetUDSHhAl2shMbYwWhXZFUPmh4YjdTf22PSdZhi1mFsVwPRz8hY1GJiedfZTDfRpR8cNUfHwXLwoZhVR8pOCgRa2qN0aKnDjl+s6sLnDqF6E+x7V1rZtCFX0unRPHwXd552l4QqupUyetwbK0480MQZxwMtalq3Kih37lWkmWKPD09v2USjCxH1FlcBMnGSb6GcfBStfZbyvji9Mb+v0hYTyr6xACC7DpDmjW8dxZQnTKYMR7j2a2G3nOTpOtjXWx1DjiwRHVgDghTnTKXAUfqrJZ5fOGY+3hWPW1HpfJ3lchkcWynmfpYIXQGgzXKV9HDcZ0BjqvH8a65kGtYFUE6ThEic6pT593YeucveoHJAvSDIkuIlQPte8xHBMlOrZW/rm+j+tiO/SGDMc0qtSr+sJNawTjlCimKAh8XqnS6uqnTNmGqMNZtYM3v41zftKMKNbeqfNYQjcDUl1gVaPQWkWX2jtz4j0LLMFRBwn7Za2R16AWHorpUy+mmXU5SbwLbZWoFmxAmmMLDk70Ltn0t1SpsVrwWxaBj+/q5XG3r7sRq3z5uKCf06zPVGTzLZxde7nAVE0KetgFvsfelk6XjCPtArm9wc7mute+Gv9oPMmsM7GEktj2bHk8jdoLqduoMVe4HCXadkZ9kW2R5rN9J3Wilq5CMfc3yk7ntAK+kLguJz29TTf9qCnKfKn0Da8KQrpzVVWjkMGYVlfvD3veuhjaFnrnczqYehUhCMOFOoQoIYp1lT9o6aBqbaFq9Ku+rngZjsgKPniE57K7xUbtjEdDL18n2RPfe4xKKoPhsll4Jkej0fT//+E//Ic/8zM/U6+/GHtPEuLSpOnkLaayNSXh3dw8pPSvKm2mxJG1Ct6SB4sASJJy81rQljXz05vCthEgc+REwDP/VioknqVrENVm4pJsQ6lNSnN+YjIxJCnjSMdPepNBaJthJSrdqJEX+pzsbpZ3RV2FlAxD2n2ciRF7GAkh/vet6L2+F0XStnCQQIYV9dPXr9tbyRicmZK7ViPLaPe5ua8lRkoInuacdOkOCOYKQ1X+2LK1aUOalbcttCx8j8F43R6rEmRHcw6Pp13Dw4huH3eujK8oaFRngXKe6e5L8/sDUvKoRZLOJj9lRdqoaW33dMxqiyCbLD9UBs6x9e5BoVaMQhe6reK08UUU0x2WT28q17u7SbEYH7f7HJ0s6lZdRhHHHT5xa6VgoD/SYpVpgKJOkbqNo4kzo2VpBYJlabm5Zev43rUQEMXk+SySKORs8aAy3PcOsG29yb7ZWFYcKVMmNQwVtYu5IDKKEZZugNUfEac0alR8XGvmZq3+O1+6mubUKrT7+I4WQkQxloNgVqWqluv3jqj4+hRlOdsbAO1JjbJyPXJtbGfycpCMIrz5IkgWFWsOUbKyI4/jzIph5pk2GC5pJyTojbSJeJLSGxD4dAcLY1BYFuOQrq3N7Acj4oRWDwHXd2lUV4oobItpOCcE9Qr9sa6gUQsnVVGtD8HGdUkTHfJub+C5FPDgiN1NdjcJYzp9+sNZYVKcEriEyaxV1iiiVqGQuALPYTBC1HQUG4YgtI8qkiLXlSST8YHEdSgKGjUEFEIvnmsVLaT0vTOSNYMRYtLvWaXV84IiJy4QOY5AWAihFTVS4jn6DnTsWf7IEtpX3pr8cT4mtq2Stqnzq1yl51lC5V8Q+C7Dsb4ZAk93cFMUBVE8VxcuFxRKts3hiX53dfoctPD9mRJyOCZMqBXlxRil7xxr0ZxHTT2qYlitKCTkhf6ZPKfTI68RJaQZlo0ldaeFwxN6Q6J4ZcVqktLu0R/Nsg/9EfePtHumwXDlMRp3APa3eP/hsucA6PR2luE6ZDneqeAvK/RMnGa0ujoMUi8lFQqHMRWfakWHwlrAt8K8Vn1gluGcSqIICHzCiKzAW3wZFYXWv6ryR8cq8ag+blOv6n3MJJ314/Rc/fIaR+QFtqA/wveQBWmOkHrr37JIMoahDoYK+XjNzIHekJPuzKAmz5Xa0kniT2y4mZd1MjvNwce32bBTNwnxPa17UW3PAQtswcMj3nhdWwSe9EgzwpjAJyvwHJ3qdp2JXXpZOkrFx9oT2iaKVwbu44g793Gnqy9JK6NZZ6c5y2D1hhyeaHGq/nzAojcijAh8bBvP0/HZPKpqudWjGmiZ5lFbD1U5jcYJrqsPpzugKAg8klzHu4UkS3AdAh/PoxjSXJQtSbSlDJIkpT/Sqtwpg7EWlJeiBnBjrulYGHPQKpmJLaHL766XWdAUBSddfcNMu70yl2Wc+uRYgmySBFULtmrAKNQntiiQi1O7WqhkOZ0ejoNtEQRYAh+imDs9PvbS7EbNcjr9yeCFXg9IqbOb6nFwlCxH6pBXPRS1gM0GvaGW7kzLVNSQ4hjXxXN0uJkV2r5GncAkRVhkKVmmHd+VS4xrT7ynJjbbtqUdadsdrm8jBPP5SglSqSnmnjtLLEgmlqj4pKku+Z1nFOma1NJ6SsciSXVLBDV+a754dA5VSdzpMxjje9iWXs71hhy02N2kUSsxH1QP9XSBpzL66iypz1TrDeW8aSt7GZs8Z29iCCsg8Gh1EHBwQjWYHYhSpPRHAJ47y0/HiZbyqzJ3lScOY3KpN3NsSSbJJUWmUyTM6XZ8j4q/IPVmYpl69wGfenXl2inLuXdAvUqnh7SJEr25JNQ+bUEhZt2sZKE3iwpJni9fHcvSqykhtKZoSlGwtUEYE6cIdKWQmNQDpDmBW7K6kJPckJhbBngu2xsMxxPnysU3Z5azMZm/slTbYSnvnYPWrKRVzS9pjiwYjKBsiShlSSbFskkzXHfSr6pgECILfSzK8VZOg36BLOgPwdInUL2i1R5yHNMdYFmzUqL5o/jx+9SChS0I1eDvwSHW9Scs3jAYLhATuAOwUSvZ19MvC6lzOacTlnnO3haOQ5zwP+8wDnXnC/X2VLu3FZ9xqDfflbeXygMlKUmi361qClTvHSV/VDmYJbmFJfAcXI/haCa3kBLf02la9SYSVpmpsEDCOCLLZnMPyj8hw3NIMgKXKJ8Y2ggsQZLpCVX1PALafSoejsut649xetOMh8fUKowjpKWnCjErNXNce4+EmotbAGSAyjEXi5Oi0PvL//M2GzW96uj0sCyimPEkKFS1hnmh105LSl+VZ9pqziaA406JNWSSctLl7kMcG2LqFb0qCDyimB+9z6df08nUe4fUAiyb0Vj7M0ZKUwTjnAKSFM9Z6fbtuxy1GUdUgtmcodxFahUCX+8YKKmGZeFCmmNNagfjhEaVOGGruZAZVds+U11KljMOaXe5tjOr4FROfI0q4zLHbgHjxSXNcLwyp25Z9IY0KiD0Qsv3tL3pTLyL9kgBnbCcfpFcbJPJJJr3XfoDLFevVZTNvB58odNj7a5ecleCBRlGLeDOnBl2MVepbKl0uECgQzr13UqPpKpRVWpfyaArPvUq3QGbDf1EKGO7Zp3tJu8fzM7DUqxjCZ0wtl39T0rkoArEVaXK/B3uOdR8BmN9aOKUxaRqK+t7Ose8RgxgWdy6wcOjhQ6acqKzWtlEefJU6sNZK//LCg5aXN+dfX6SEGfECR8c6H2JRg3fnbSe9agG3NznuKvvVcuiWee4S55h2RQFvksB9mSFFvj6zblE4HPcXa7DVn7hlsUwJPAmRkwFUnU2kPqGVJuKSYZjkeZ4DkVBXuhjVyGpNVHYN6pUApJUS71n50kgBI0qt+/zqVvlOrEwUr63bNQ57syJWwRYOiQNHN3rVI1WN/PySHMtGlKvL3vSJSOKdQU5c1KWPENAnOiLlUdUfF2DUa/pWuQl5pthT5uCqwKbow5VfzLayc+oHTAhGEeMwtkkdfeB3uZVp3ocE8c6Qa5K6pWN6bLXcMbeXDQ/juiPaPcoCto9ZIHrkmYUORKE1PPvdIWPLtzFAgrUwc17PdkOWU6rS7O+fPP0h/h+eeKs4vPeQ954/bHlZwbDxbIcuP+P//E/Go0GkGXZD37wg1arpf7+zTffvOihXSSBj+/P7K6VhC5JtWLVcYhT8gFbjdlbIM2oV9hq0O3z57cpVHAvoEAK7Qc3VakmIY5L4HPQIo5p1BmOZxOnkmmqxLxaJ6g9+ihhMNLCEqAasFFjHPHKdXrDSUsaqAY6hFVMGyWq9FKgti8lYUSS4k+mBIUQ2EJLZaTEnez8FtOFSjGx1hFaFxTG+HJhR/VMlFeAEGzU6I90MkaVean5L89BkhYUE/9mmWPZ5WGi7hle6NnUmqxDVEyv3MEKyVaD7lC3sJnKnFTgsr2xEONOa8vGEcMxR23dusj3qHj6FZ8kjENqVS1rrgR0B+xuMgp1UjPwdDGcWhopLEhTHViPw5nGRimOrMka5rizkKtWof8opDdkd4vNBuMIz9V9c8WkBZjaT1eNHl/eR0ruHU4MmyVtlYSeRO0qT1yt0Opi2wuNVFQfUBW7T6U+at59eX/hKp/ujjRFSdLfvU810HdsUdCs02xoFzzNZINe9ZlSi2U5kbCrVWsusS3ynDghzahUdO2y0gWppgdZTr1K4BFPhB9piudq0apSErs2gcdgrA/WsmbKt1zOcn5SIic3uRBkmS5+8D2ERRjS6ZNVuLbLret6A0o9HV7OSZcsI0wRkxTvVIjC5NCULEdFTqoQYrPBKNRRoNr0mCIEjRrtPuMIz9Hdf9R9opKC6mqGg4luDXpD/apR8u75mGOjhtzj/iGei2uTSwpJkeMGVH29aZOmM3WKWm2qoFAblaxVCSeJ7oqlCGNdm6GqL4Yh9QoHx0jJ1iYC0ozNBtsbNOvaRQRwHK5tMw7pj/WCRAiu71AL+OCgxJpQX8Gcbn/B0kpOlEVyUrVcCPKcJJ/ckDlRrC/6MMN1/n/23uTHsiQr9/2Z2e5O521EZFtZZNXlIuqCeAP0Jg+JAcNiWEMGSEgMasbs/g2IAfMSEvwHiEkxQmLE6AleQ3OrzaxsonMPdz/t7szsDtayvffxiKwCXSqrdOWmUKbHiePn7Ma22Vrf+tb36UyTBYdEg4mRzGpxclax3rPZH3lZDF8nmcm85HbzBmQXqFvaltu19qVoHcaAJRMMouPynK5TOXNn2DfsGz0kWXKlqCJzQJb69Y7FXJva84xDoxtH07HeYiyisykogOwj96qOXT/BlSOPJnpTecY3vqbUF3kcgmVesZxrq+hUVckY5iVXt0S4PGXfjPNfZqwk7dJPMuDusjIMofzNWpXm5xWhZH9ge1DTkqHhQUhx05TSgIlp2007QtNRFaqLf2g4XerWNh2fv6QqNRN27hjWMT+DfvYwHsYvxziKvS4vL8V6CaiqairiPkTw/3sOY3jnEbdb1inUE4w5HwLiyKzkZqMGqD7wziPdfj55hrHYoSXfQdCffY8RgmzG6UKZAK3n85cKoGZpjctccoGx9F434FnJrNQOqgH3enyuwffr7I4Q2Oy521KkauO8Ul2zsxVPryhyosEnevF0xKCIlCBPQdQ8EqFwWDFl/fWBH3xy39jvp4yu1+PxgYiWp4dOyhjwRoWBm57TJTdrZssjCvJ4nFENa9Z7rME6zKRUIhueGHacr7g80bq5aBHEoD5TY8Ghp+npPS9vaDruNsxLqkItnOpGkWPREc8ytgeMocrJLM+uuTxV+3EZ81Lb+Ia+K+lxzBytoUmsg+1ujI8XFSEeRT91o4GCgFjXtzQ9dzvmpWo7CGvCWKyhyFnMONQKNr91wbNrZoU2bMicES3wYfcqCz57zmqh3XJ65BV5ptLmw7Sx7n6N++rmfh2574lG0b66YTE/gh4PDdd3fPjeWM4qc3YH+l5J+W2PlTp4o7HFrKTv6NAZKCGC0BKyjCxjPqNpOF1p6iUYuVTYpUPDJLR+F5iX1A0IhcxxfqL29ZLvicQqKTGOEayKfkgmLJQnE8Gq9tHJEmtYbzVHWs7ZN/iAD9SN1s2m9a4QlJo8dF1GuL5TrwYSUWGaDkmt4J3HygGTizC9WTKv1htOlnz8NOkIRTrP2eqIxAWcLllUvLhls2VX65yRXsk84+ZOjQ5kCFrx5FLnSd+TF29ujBEoerMf9f56z/Zw5CTV93QdeQ6RptHmv33Nsysuz8gdr+5Uvz/Co3M+fF/TeznZaY/H62PgPY9Tcdp9bpSwMRDYDGApS3wPlnnBrFQV0duNPuAihxIjIalSdr1Op7qHYSlIE/I0JYQvbnh0fr80sa/55BkRNY7IhjlmjlADIcKJEqI11C250+RBe2ejXjdp12k7Hp1xeaLRpxhsk3h31QUxKJemrjk9Yb0hz+k9LiXkIXK6GFettuf8OLR1lkdnXJzStry8GRuE7omsyxwIiYC0OdD3R+lNluk0EACrLHCGpudkPiqZHho+fzlWTqwhz+FAiNrQBQSfmk/SJquLBpg4/qKkRtLqXRZaN552YMfI3Yb1jrrVXM5HyowsU45c5nBGi2zwhWqqD+Nh/KLHUeD+v3l0/tPHyZKbNU8uaDtuN1QTMx1pypmVSvZ4/y31gNjsuLrh0GCFHjDZIVS6yykUJ6aYmx3RaFmz7TUUmHIZNzuspwg/wAAAIABJREFUwxnanhxdBKeQgJTvTxZ8+oLs2Fq167m+w/sjB3jhxljLejdSPMuMztP1utIJ2VFKxvuDbloRnFPkUoauZcnsM7Mjlvkzh3z1oaFpKXMsNJ2irSYtuBLaFE5tMttONToEUR72A7FDFyDTmdHzclBSE0BIqLoCUH3tPb7/E00MRnwusGuoa2KkOOH6VkP8PFNtR9mQhIQjrkBB9MgaDZeF4ik7sQzJGTJ3vDFb9e62sE+R0zBaz3Y/Km+27X09mczRNFg4NAkNla/rCeCjmgfFAI6LU6qS9Y5XayV7zFIX73TkuXrZyJuV65+RZ0cV7UN9P3B/dK7ClCGodqSi1EFDjXuxizHMZ/zwU957zPUdeTbqx0kAYdMlkp+dTcKXkSxTrFp6MCRMKXJ+7au0HZs9z18pd78slLgyDRqEVyNZ0MDqWsyUpixXTKO+qFG1SbNLZD02niKjyOgNVUHdst6xb1jN+fT5Uaih4GKvxKRhRgSPT1w4eclImSWq3muRa+npfoBqKHK1eV8aukkGK2lbjLSepuNkkr1nGYeG733Mr/3K0R2/27HeUCbPSx+4vmN/oOmYl0eYuoGTBc+uKDKWcz58nx9/jo/cT88jXc9qARPToqY9WqlEkEovhaFuKQqahrstGOqXZGJWYOgDv/LO0YkwmRVfNOLkquorSVnSDLNL4GozhncG8pxdfSQhMivxXiebyLaGqOSrEChLOslAMupGtarmlXqlyXCv2XL1nh99xrxiV6fDlWMz2rQjN2guPdkGY/jK2/zLj6lSOicVD7F59oa7DZkFy7yi7fjoKRcnWPcGvpPEuKAUqYszXt2p9IqFPNdGJhGjFAWk1Zs6MkV19PKMH3+m6ZnIwPukeS9dVQPvXPp5jo4EVXgEOs/Nmvcec3HKcjFeus1Oiz/jpeuocigIgbolRFxG3xMSg056cyVqn84H0rMmVTiZe9MV6XbD06tJn1Wga+lbIlS5kjMzy75RIQcfeOcx56ujrgaB6t9I33oYD+PLGl8qxz3GuNlslsul/V9U3/t5jHnFk0teviLEsdkc6HpduPe1ctbFsaXpeHmrrqWvF5RNEiuQ+ECo5Lmj6fCeAPRa0xwWcemHE1noumYXtXo4XdTqlg+WOMfX3+fHn42k3hi5WethKEgJXautftIU6z1tR9MpvCqxae/JLa3H9xQ5XeqR6jr8wKhJpI4Yx+REIlr+fYG7bFebPUVGjLQ9LiOmllP5/D5QWAxsd2o0Y63qDPheqZ/GEKGPhF7xUWvxPT4B7SaF5iZ1XMVIVfK19/n4qW6T8o27hrZVQbHccbPWeFrst6oCQiq4B4VpBXyVYKLtaFo2B73FEtr4+PpE0AhSbnrrX3MkiXpSgiTdTXi0MrWEqOpTgSJOlPsd9D23W1bzIxL5rOTlLcs3WWYOhyTMjdWcT56R2TcwPvuey7P7m1ORsQtgjjBjYV94T9Npf0U5VX2GwpFnLOfcbVIfQqTtsEbrPzZiICYFwBhxCaNuWlylcy9Gzk+UE1KVKmdxdcur9Vgog6P0TAx06kZDitWc5oxn17QtztH3qpmjEYDRiS1hXzmsjYlUk2fcbbjbUExCDUFG80wlOw+tHoDkw7o4TOgcIemRS+YspN7zk6NQOwTyjM2OzFLMOBj2tQrhdb0+hjGy2WtFaIAGrWE+49WatxJzY3fgxfUR4cRZzldc3ypIP3yvNERKRvrR5/zGf6EseO8xHz0d1yhp+ykLVkuNbAYy21TxRvKKacxkDFe3xIDLdFbnhXL3q4IffMLjc2aVgiMy8vyntd6a1OA+DAEUhp+9V4KKUNUlPdNgLhJ6KABFsqX+EAKHFsOoLSNPXGZH+CB3LBevtc1Mmg1iZF/z8oa+pxUOuhtpgfKZUqYLSXHFR5VROl0QAvtaKUx5QZXhe22X6gNVTu+53bCYsd7/NNdq8SJY77CWptOeYDlNOYybNcs5Fyd85a2fVtmYV/zKu/zwU2Kg70f9WamKNB1lniLmVAnU6xBoEkm9tJQFuVW/6unEeP7qWKIKlZ/vA77XFbWLuMmvyApsorKb4mvhu+BoIrc1JDZNq31W2z2g69WQdtadqsT2ntNyzEBu7ug6Hp3jPTcbXq3JDNGoeMPX3vsPizQ8jIfxnzG+jMB9v9//+Z//+V/+5V9+/PHHbds65z788MM/+IM/+O///b+X5S8TmUyoz9/7mAjRE1KZb4pL9Z6PP+dQsz2w2SeLu/5+kDS0uwG+pw9klsbT+UlbXvLy6ANEZlUSKMy5vtPGONClQfaDr7ydoJqKX/2A2w0vb3SdEhX5YR2RaE9W5KEsKK2BgyjefMbcst1RZOw9gMvoRGNENjyTSIYCsST3vtfhrjeOruduy9Mrek/TAPhJ5Vr6OIfP73qKjMbjI2crdvu0zaLV833NYqa/IpbgPhAmWItg7dN1vO34ytsYw3LOh+/xo0+VddB1HA5EOFmqAtqwdWUZuwNVoW7kkZFhKcdtk6ahc3z+gvffpu2YTXb6ySRQX0/J99a7N4X1QKTIqdvR2l1k4zoPCdQfkkPZqPqgLc7WKH/DHAdJ5jUhnXtfqnGe5Wvv872PcG5U4zFG2y5ft5VZLfjsJQZ1ZJTDqzvlpmeWusEHNpHT1bhlWocPvHXBoSZEjPizOs2QMyFQSSzbyWUbGUE+cKjJMlYLTpcjxbbpNNXJHJutap/rVY+qKSQBYlWyT1igMTw+Z7vnZq31dxsJXvE5uTQaLJpkrBa1YLKv2R4wkbqjKohR+96yjHmp1sJZxsxQFTQNNmO3H0k4Jp2Xdq9GRf2FyC5tr0PKfX6igZ0kaYuZ6sQTNL6UwkWIrPe4GmdYJS9Ja7i64SJlAtv9G9RjJAwViXF5XuYzLU+Ryln/7/dUBzCzlDN1ZHM5mVPRxqY9comWlEyo5H1IGiBpf+l7LEQ7PgJCR2w6Dg3O8clzVnOc5eyEx+fqTPTuY23VeOMoyyPqdmYJgSiPrT8K9ZTBL92iOcvlhEExwcIBZ+iPFzZpD5XZ2EPbatg69dkYFkbRGbxZs6tpOmV0iJiMj8rHIME6VaVJ7P7Adk8A3yuN0MBqruUI+RxhdrVCze+5Xet0mpVK35JRt/Se3V4PMst0XSXZDAt3aF+zqJR18zONOGYlj0652apwE1CkE9ntMXNt2dJuVIEbIk1LSJj34UCekxXMKn78KV//isoGSBY6vYltr0VUIbDJyzahGMPNlGV5iNrv3S9J6mTFGCb/JjXWrxbsa+pWNx1It6khy1RYtir1pjvH5kDnWW+Yz46sV6rIT579DF/kh/Ewfj7jywjcv/3tb3/22Wff+c53fuM3fuPk5GS9Xv/rv/7rn/7pn37729/+i7/4iy/hAP69wxhWC957wq7W3se6vQ+uAF3P0ytOTzDCse4A7a6zA1sGGDiFsujLihyPxLw0UBP9ioQLOsejM+qW7Z4uKetfnvH25YiciQ6XVHVFZF3E+4Z/7VJvEwZjiRIbGfIM55hVZBYMbUuWAywq7arMc7oOa7TvR+gZAmDPJrJrbzRlnA4RUpyVrObEyF3g0E58EyPWYLNRlY+oCI0oGS9mrLdj7I5RUKrtMYa+V46KSWyfkLbDYR/ygdPVqMs7r/hvX1fdietbPdMhUB52DpNU9oT+wbizH921puVkyaykrrk4VQG1QWtZmJ1tj3Psa/YHrNO7MB1SihHWuJBr5RTqVrumuk6B28gRoUKugJBkSLXj9U5pss6pOOYXeQUIQhwjNxuevmBWKdWkrgmBty5559Gb9YzzjPef8G8f6RYYUlThB1dXaFuM4eUrVkvmpUZg0gk6r3h0rmL8IoAtSQJgnN4F4QaY1NThLEb4ZpnGHFd33K6VNhAjuz2HyUNqwFgtLs0rVWu9J6khOoPOaMoXLV0AtJwiyPHAo5Bb9uylqtRJDilHst3jA/OKWUWotYZgEjXu1UajDYn5ZH6OOrBG05Is0nsyqzw9oK55cg4TBhFD3a/HRPxAzY8gypU5O1GunAEarsktfnk7SmsPQy61hO8ni2OwP7I/KIF7YHxJqnB+xu2aNmi6e7LgdqPODKDOr20yeJa8qG51wek9ETW6EthehEqt0fZQOcc65SpPLrCWsxVtz3p7X7Ol6zld8uSc568mRSHDyZLtXml4kozF1F8rM1CKabOSqxsl50yf7pAglSl87j2+JwbaxLQWS6D1jsVM9d3futQq1v/4mHlJiDQNLsnmSL1R7hQpTHROXcZkFp0uqRvqgDGEXhdwidFHdpxkO0mzRcLTzZ6m1UxvX2szjzQA+EBfH3mrFTltx8WprjlNp7zEnz42e7YH5hX7w32A3zludyxKuo5OOrzT1iPkQJMccKVqPa+oKj6/0gqSNexrmkab/n3gdq23MkaNznULS3C+3Jp4r0fLHEX/grOISubw4qAZUBW8Wusl0k9LO7X3usdt93RdmjmB1vPW60ZjhqpQ1ty/X6fhYTyM/4zxZUy4v/7rv/6Xf/mXd999V/56eXn5O7/zO7/1W7/14Ycf/nIF7jIUZ8pG+sR0tB0R+sDNHd7TTSgZAwAQUz+NrD4hkQJN2mvvQQRDw2XXj040EhB0LasFjy+O+Lttx/WdkqGlzrjdcWjpPYXBe7qeEJVELhuhc7psyXfdrhWyPTSUBUTOT/CBzRbnMDlNc3So1lAUmpaEyLwi8tNWq97z489YJBa+MZQl2wMBlZCX5lThWUqE0fXMCuqartcuQ5epsI+g+xJCCdCvLbNBuwmNwUatKphA1+M9H7zN4+PV1iRlAxFXnr4+Bd5CVBkEpqZF6VIMd08CuJc3fONrxKg9wTHgoe4UvR4K010PQRtVRTc9wnLGyYK+Z3vQHbcPKlwNOq9yRx8mk4ej4yQqg+L7P+F2qyhjjOQ5TXsEOE3nW9fp7nV1yyJdhxmcLgCa7sjU8N5wlvMTtTTvk/Wpicr7Eql1icPWG5qaxYwsPxLCk1B+aFb2yaVcylxyzUM/ZowOcseh0Q6T3o9lpaZWyaBp+5oEBELlenxxf7uVBjWRWBF+TvTakxKVDzWOEMakTtzUJb+S2SKtjdLFKE/T/qAIa9uxKNnHlBsMUkgRl+Rl9SsioaeNesA+aAsNUJVjt9/dRk3Zghxi6tuT2HfvmRUc6jTlUinvi8Qcp9fknuXNoU7NiJPXRbTxds2vH/ejn620oVl4R3Wd2qyjNk/HqPJW8tT0/djsLuxzH8e8DsgzNnuAsuD8BGt564Ii4/MrMifnjfe895izFcbgIy+uNXZvWlqvPmWqNQnRadYkV8YadjVZxmLG9kCZs5yNTfCScgy0QEFbBLOQmFtqIDLTRCzl0LKa8dV3AG7WGrUfmnEaCXlPPjB4QiDLld9vLbs9u1qXKWu1nUDKvG1HK1QTWdzklgWmC5I1BE/vudmoqpUbWlpTMCoP6bBWi4OyhKei0fQzHYdEutSg9Pr7D5RXSbTYqo6+CEMJjWfUlIwqcSt+IMsKm2MsyzldMg9G0tQJjj7kXZAy3qjiV8N2IDE66ZmS6ZdZ3r482jSvbnXNPzQ4C+GI5hoSZdEY9YAbuADeY3qu16OTwDCMoSrY7Lj4Aqnfh/Ewfj7jywjcP/zww+9+97t/9Ed/NH3xb//2bz/44IMv4dv/w2NWcn07yhFMh9R2Ra9DwilpFIvD9oNu0ioObXRFltVTA9AJVwHSOmWIjBIlsuAKTXPfUDejWWMIXN/pJj0Oqz4jB68xBGnFkwqvoO+yKwsEUpUY0d3rdXOqCoozZd1UBW3LriazqreosAQUubr2rL7YqGK9TX39MkQh25GBMGsJo2+5/KlKdnt9u/ABrFHisk1oKKlbsUleodJCIE3Awg+pCrKM958cyUvfH8evO0tIHXhdMjERvMdO1CcH3pGY14z7BLx1yWLGribP2e4pMgWHQhL1NxAgxEQjnviP2AwLbcvBKvwcJvxgaxmceKYIopA6JA/59AXz8qhNTUDNzU450NPX9zUfvk/X8/z6zaaGZc6za5aLN+t8e+G3FBS5Mt3F3WaAgRNoqTe66albqnf1WsW0QYIWJeKg0Bw05pDNGKn5eIwlz7S03fZHs27TKHwevBZeMPhAH5XNEiKHfXpCrarlGEtm6Jr0YBrNOkya4QR1rbJW3X/kAZEHQco+eWI0hYgz2rssXJG3LrhZU5X4qIr+gI0jXi4IojGUGTajbSGx3b76NhFu1iq3crri0NB19J4s0/KaMakzL8UcUaydYd9oGryca6j6xv7OMQk8dmjuEzEpvqmk5rJRb9QYDT0lNb1Zs9lqU75QOFxUpoRJze5DJmw4Ai9UoTL9NXf4oMXDQ6PJzNsXGCgK1e0Znp3LUxYVL254+oK2V8zFGeVgyEqY51oNA9pe1W9mOTHwaq3QdZlmS+5oo5bCDFqz0oZ40RdKRp7DZTw7UfmU569YzmhqnKFweqOnF3w+o+8195MjaTveSrmlyMmbNJfGLD3ihy0jYcAhUa3kWvqeQyDPCV6JZ9GoTpRJlPoBPBo6B4bw96ePq1S0KXL29fhRoDtUZvCBCymP7HCG6DGJDS9JmjP0gVd3aUMMhJaD9FN5ikwdALRKLNmdOYLSdcoYnWMxLfjyOPeipTNE/HC35eUN7zxS3F18dqVGJ2PQWZalXmCC+ljhVGesI3Nc3/H4XKeWXD3JTNovhjkexsP4+YwvI3D/zne+861vfevP/uzPfvM3f3O1Wm2323/+53++ubn5m7/5my/h2//DY15xtuL67n54F2HfqN6cVn6tahHIaktK2e2gU2HU09Sk+J4vIh9HJbwikh116nKzeM/nL2h7PnxPgSKRRZ+O3FH7ETVkeuwGInVLVWAgON2rhJPqI7OCzLHecZGps6bgoAYOLX3EeqLXysBiziznUHOy4vpOmQNlznLSHwlHqmFA3dF05Ble4jBDiKPEuJIinDpTSkwszFf54xPtRy61c+QTGfiYdtYsZQJ9z6PXK5uTcXmqUo8ybNJqkB5iQbI9Y/+TSRNA4uApkCPSB/taD/K9J3z8jLpWxJFUoy9zSpGIaUc1dxn7Bh9Zzak7iFqf8YIbZalMHFNhwU6us1Wq9z13WAlBXEYIvLxVq06TXv/VD1jMeLV+g4+9nI6PuIztjnLCce97mk73YAk41nv6nj6RxKah2LQy0LRUhSqozCputwpz7g7aKiBIJENqNDFmAo1OhD+z2bGYTWRMGuqaLMNCMFpnmH41hrs1BuYz1Xd/daedJD6oF2ZMIJ9J+bZJl47ULJsSpQkXv6fr9Ba3LZnTELVuifDJM2YVXU9mCT7JUTMuFEOyKkL7+QxQcu2PPmdWauThPasl2y0xFSgYPGjQ/pPpjRu+xXuubrlZ89V3eXSayPrHY7XQloPBIzNIe7EjQlXcBxfFdmcoxXQ9P/qMMldxVe2WdoTUfREh9Bp4TQUx3zjM1CHIsDsown2z0RxYXGO7nq+9T3mcUXQ9n72gLBQi9Z4mkllF9xdJHExqehKOx8B8joGqpO21jFOVWqfKHV0PEeOwVtsrNdcC64heOygEer+65b3H2mIkN0LUgbt77blDkcFT5CznOMPdVhM/wFhO5ry81eTcJEBH1vSY7rtAACZNSgk3u16LMMKTGQh7krnJrHtdutf7o6XsZ448UyOOIXb3QRk7y4WqJEungWyFgmrJyoyh67RqlKWJKhyqrqNtMaiUgkVZcPf2SpP6zgtx1JZX4/hADaCGsZwuNXF99kp5Pm1P09AF9ZeN6ddjapQawDXDkdOWvE2ypufXo3CFrHsnqzc7ED+Mh/HzHF9G4P7bv/3bP/jBD/7+7//+o48+urq6Oj8//+M//uPf/d3fzX4mu+4XMiQ73x5Yb5V0GKMKAoqEyGBgNOAiw+4unn/yFxEwDh7spLfGpAL9sCqlXS1PnWH7ZiyRC25UFOQFH33O196jbo6wdgFv5I98mgRAcVIwVe1bq2aBColZvOdsoQCMxJSzgkOrYt6DWaP6aBgVKLgLBNi91NOclWq8Om2xv74bmbUxst6SZ9gIUVfnwmlF3sCh4WRB02m3ojRRTeN+QWuU9u0VynKC6kXdIeQ2lQXL2SiC8UWjKu6rLlYF693YCZrlxH7kOdgkbDcrRyFnwWvzjE+ekedacrnZcKjVoHEQLzeGplWBud3hSIig6TR+Qs4ujmBeSLzMaTIWkpnU0JopQL5oksaExsmmGAIk8LLI9ajWW2Vl3Hv6uo66o251Nu73RDg/wXtu1lzd6vu7nle3zGcULvkaysxPG61JCjAAQWtTP/iE//Z1VnN2cw4tRc7NejwAa/BDS6DRFFFK3gKQd8kuZ7pHtqkjXGkGfvJMyb+iwp1DRzWG2y1NQ0xVnaGb2aTkR4DzuklRV8oEpOKkwqNB4WQFR9HjF+7yvuHQJm6GSzU6m3RvjIZlTLQUI3R+tNSRkWe0DTGZUArcO1xnvUrokkJCJUUD1Hti4Psfs1pqwnMv1S/Fx6ciBnYtu4POZ5lXs2O1KHEFEj3EkwVdz+2GKidC27GcE9FgzuVYMxIqfOJODBxCOdRhwRzG0B8iN7Tp2B0mPjgO5yhyfvwZX39/nAYh8P2fUObjzZLkqkszs26Yz+hTtinZr2TOJvFn5iXrPZenXN2q0XIfVPd2cv/15jpHTE0OoAz4q5v7bfHO3ie5iaiUFt8CN3f0ga6l6ZhVSqKLae6ZdB0YvHjjWJudpugSy4rVAEazRBvUP0RyY4mJhzrP8Ou9/0J/q+l4dEZd6wQrC84zVa0F2k4dJ3Z7DvKNgdwROo3dnVGOvhoVJ/PgQqrKPZ0HQ+4IaLeYT41V/h6RPUXPqq9vkjlgKkUObxYNSqku7g9stlQFGDa71PBt6UKq4sbxykSIMfZ9t90Ea0yeZ4u5c1niTfXa9a4zFnC6tT2Mh/Hlji9pzmVZ9nu/93vTVz777LN//Md//P3f//0v+pXD4fD06dN7L97d3YXw76ju/S+O7YH9AWPJnXInYlR0oU90umgI/Vi+HEYMFMUYXQlRofdjcMlEdQ40VpANWzChrpugRB2ZY3uQj+b5q9EcUSCotqXzZA7r6BNPWhgpsqQFj8s0TB/oJQPPOEa6oCIhPrKrVbhgf8BZ5aDHyKxQHQAftJ9piAP6nkPNxSkfP+VX3mVe0bS0HS8Oer6zaqzz5gbjaTucUfktHzGW2QxjmBW82iT14imuZgm91uUxquUHkOjUQToTInmOsT+Ncdh2bPfULVc3LObkjqLQ6NCC5D7W6SYtEvgS8GUJ8tSz9mQZmx1VqawMH2h7mpbc0vUKzPuexmMiXgQQk01j8KoKfzhogVhUgMxQCE5BpGy9A3gvB9N7nKPMdTuUeypX0qSCft8RjeZdzqlJkHP85BlPr/QUlskItm7Z7MndqCgv0oefPsc5FrOJWlFLKZLqmSY2MoYsETPGZyJWkzvalh99wn/5gMszXt1xfUuRa3omxW6XqXuu3NMI0eNcekwMnT9qAhMq+fDoWaNyIi71Agr8NiuZVUSoazZ7TWbqjsxqWy0TpwIJrJ34sDjantKMOfbwXxGSUlA5TQZJHiTaIGCcXqIqx6VHdQgu5VrNJ43mTU/XkWXUa70sQ1Njm3zZlNijPu+T6G3ymST309YrbCxmCLsDs4L5/Ki//L0neM/TlxQFea40nhCYVWySzre8U9hfJN1xMQmSdazpyFvqJEUVAlnGvCJErTtFnzgMhhjG7GwcCU6uG5UeF8WV1xFiY5jPuNnwTjqLQ0PbaRwfo2b1IYkSCk6/O6RLFLFOFZxiHMmHxlDm2u36as1nL5QWJVxzUhaapTYhk3iMXatg7Q8/A5QtNkyVPMd6mhasTkiJ9a3VTcEmgpl09Zwt2ewVCxBq+0C08wNnPj1l8nwJ4d57bfURepXUADWjM/Q9RhQwg8INgiB0PW9dkmdqF+09r9Y8OqMq1SR1GPOSu83IuMssWaVtTi+uaXuKqNuBN1hRE0pyqLLjDKB4SF0f0ucjd0S2V9HzkY6dIcEwqRQm5y7piTWUOfta6736sCcIQRAKEYBvO7D0LU2nEziixRyh95DyGQyRGPz+6uXdRz+wRWmzLBrju/bkqx8uHj0xbT9u2ffm5HqrFhMP42F8WeMXliz+wz/8wx/+4R9ut9svesPf/d3f/dVf/dW9F//pn/7pq1/96s/3yPY1n71gKWpcSUtLxbwHpHx82lNUOvxgdFOXYQzWUBW0DX3i0YJqtgyGiCLQMSuPYtZBvlfNQSPPr1ktlcRZt9StimOEpBijdEwUN8osiAN5ShhCUG92EhI8n7HdYwzNTtVpPGDwKesw4r/dKxzrk91PTAIRxrDesZpzt6Xv+eS5ZgKyPbctsupJU5EE34sK7wkZTasLaJGT5ZytuN3cvyPCTxC1xMzSCL6S9nXvtTqcWbqOplV9zNeBkO2Bjz5nVuAcb12yO7Cv2Rw4XeAT27JMEt3yXSKgPkidyBAB5qbB2WTNs9FtWCBYZ6nr5MMVtV8zRqyj63h2TZFBpOkU+pWbbgfK/oBWAmANTvq9Yqp+JL1zuaGDTpFQvY0QxM3YpCinc7dlVlLk9D0uwzlVLjpdsdkeVYeFS912WjQYwizRKS8y9j1NR54neZ8EXNnUIUpCfyU/NJZ5xc2atx/x5JLe42Oat1FrLJjxuyLKtJZnRAKUfBrJGb10PnHV5CkTBU+J9a3TdrT9QdU2hZ7uUtGpTyC90tAdRGX2O4tLALngeUSdw3F4rlMCbxjJA6JIKCdSd5SZph8B2lZ/scjTNi9c50BIrSkxcqi1/iZ9h+LAUGR0ntzRTGJ3uVAD2d2kQs3+ANL3iere5FC37G9YLagK+qDCQf/2ERenI00lzzlYBf5v1uoGOpS/BJ7cNyqqKEOKYLOSXa0HIPmhzP/g9QLKtLBm/JyhSjDUCgQWkWj75AsoHAZuN5z5MSUYAAAgAElEQVSfqK5R04zC4V1PL/5ZTn9AenmDPn1iPCzLQufZ1zo9ZI69uuN2S2bVoalv0x2x2On9lVz6mIYuPwj1pSrVCgNUv0vqGOL7W7csyvFcpP/VOYqMm7Vi5yaBBUawHplpx/Cz5PBO+CepjCOW23KOferzJq1m8sd7tnuC5+1HnK94esXzKw1wgXiLhYtTLib+u8sFpzW7+n7bg0Fv/bBhDciUtIIMqJb+IC22Sc5FDrvzGuJnmZ64zG7JMQacK6Q0IM90hoRJW3MQlQJDVY5O59JjOojJiNSMJAa6SjB20kPo+5sf/lvo+vLsHLQEl81nh5vr2PWrd9/Vr7g3QmCxYHvg4iFwfxhf3viFBe7f+ta3vvWtb/2UN3zzm9/85je/ee/FP/mTP3kdhv9PHhLfGMO84vpW6Yx1o0CsYUzuZUy7Z6RPTnpxBkAdFGfVtyWj0JhazURprm1ViLAsIakxHPHnDFnG4aAmSqS436TtREIcQdO7nkfn7Bt2uxTkRZW1nkJZMXGL205pNhIEO5hNHHysZb1jVrBvsYa2x4jzUcAZAjQt3nO3Ic84XdH13G410rLJqqNKEVKRqX6isxS5apZvD6yCOn3erMdLB/ioDHj5tDKn80qXZyL0ESJNhw/sa/71R/z6145i97rh489ZDIaXluWCrqX1bGuqgnml2j7DsBbT0UUlUnuPF6TW0e50b75ejyaRMSrE6NNuJHdtGOLJZSCztJ7FjLpN9quaAh4JR8gInmBTzoNq6UiFWkJ/jgMIM8HkQkLuDw2ZEI0EwfVaki4KNrujs/aefUNV0BplgTcdZ0vKgj5oAiP0A3HpGiansB2GaGZoaK5bqhJjebXm8kz9WetWFSclBHl+hYMuRSdW4EmrGzNweUJZ0DRjkCossq5X1Tl5p7EErzhokSksd2jIHH2vd4pJwqCJgaEoCF6LVyQYfjEjBDqvlqguxQSkGEg+ZHhRYpGhBN/3GlVLxjWvyDLW2/EB7MNYZzDJsk2Y05J/CglYijBqJctYBBiSnAHLj2KzOiCUBhKSPS81q3x8xmKOtWz2lPkki4AorXsWjMqPiFaJpO51g5f6Ya+rjcSCh5qqGokuQ51qxEFTh0aYLInj0Zvx2zXzhO2BWaXQicwxa5VxJNGY2CcNxVdpvbDJ91RCujAhi8s0G+a5gUNL62lrQtT8PMtYzSkLThfaK+w9F6fcrjU3Dql/ug/jYy2FGgFHvOdQM59p6UZOVt4peWOVT4I/o75I0qbihlZpo3xxM+w4k1RNE2Mjd4loRj0lEWiyqdlAajWS0w4GfIWQCT0XJzy94tNnFIVi8MOd9be8vOEbX08lAsPjC7jhdk2WYcX6NygncEjq5DY5o7N02AF1ZibfMYUVfArlE5gle6KxuNTSUGT0aUEzKcGOUXP+5YyIkqCc0Rs0pBYejKVJz3vXK4lICDYWLbGa1N0Ltx//8NX3v/f4N37Lt01WVrYojDWumkVrrM181zkmKrEyXbuei1MFjB7Gw/gSx4Nz6vHoPTdrrWI7y8Updcv2oFugAKISnWMmew8QVSZFlu9olAUreFXTKjxJ0q8YGoyswURmJacL+sjdmhgocu21f320vRKdw3HvjjW6ZWpomAEsKxVl7zyFo+3xkdBPZBY6ZVPIe0T2S0y5dTdKI6SKdh+0Di4rb/Kr0UxDvNDzjEXFoU7SXVGJifJfeyx1EgJlzu6gvb9VQVniUqV4wL9JDG8fOF/Q9NSNWsqL1QgRH1lUGlN+9DlvX1IWGpfcbTUVidC2I8qYGVzB3ZbFTM0ah7jKQJ5jE61cwpcQsUHpJSFBwiT+N2KlOcmIkIgkTlglsGtUjmOgpI+lG5Nq/SmeM4k6EpP8juhFiLWK6JMOnxxT+D6QE2yqPvsI6eykQ05sdEJKJ6Qro+2pCgXtZNfPLJv9Eb9Wco/ouDzl+k6xtxHqns5tq7wdsUSQSkiej7Or9+xqDU9dUnMfb4GhbllUXJywr7nd6o12jkVF3aVWQqPCIG2v4UsE62haFcWXfxqWHfnqptUn2EfaltMV1nK30cBCJrNz5I6Go3iLQRvHpvgj5RJimDAtyskdlLAyiyznykEXAW959MRQWVD84cQFLfaeCD5S5uQO75KWyNA1OwS+KVae9q1K76N4ZzpL0/HDz5jPcIa6pe01JRu+9OKUmzVZrm0DMvqerlc4Uzos5XqS2h/lexXdNIkZaGFoxrD0pEB7gnRM01qSXlMOzrLbs2/GmiTQBzVpGiJC4YWTGovlSMYVQ7Q+jTJJpjyH3tO2epAxid70PTcbypwyT/02Du+ZzdjuNCswhtAn1r4ZDlzPXd6z21MUNB15asuRjv9iGrVPjl8iWq07pVEUCuUM6/woXzhd+VNDiEuk9sIqOC3qYb3HFYSkvm/Ssn99y0+evoHjnjm6To17z1Krg7O8fcnpkn2tu0yR4wNXN9xudYbIPJdp7xO5X/3CAiYq3cuHccf06UmR+VyVehdk95H1R05f/mk5x8LdjnnFbq/fJca0oQdoOi3F9J2uaT7oszxYfziXjK7SxDAA26efRmvz5WJePYm+j1DM5liiMdbY0HlsoGkJme5oyzmny3GFfxgP40scD86px8MnKYAQ6XoV5qsyOpNi08TKHXdrQIANp3RDQQ6sYOoi0pxg45i0L/qBcR41Ws0zStg5FSh4o3uO9+ROgcbeH2HnJpUXR1ZMkozQtdLqZizphEqMJxRcFAZEGFHi40OjgIpNmOKI6KBA70TxTMFOLHdbzk+0hHq3VYy264hQxJF4k6Uk4WSpROq64W7L43Oix+ZHlKHVnNutBivO0fT41CUsWJoYahYZIapGwdMrdgdi5GTB4wuublnM6HpuNrjkRCgyMqSSSIjKqZhKnrlk99iKO2YKN1We3+h+mSXRTIWlBxW5iUxKHAI+TxPGosGIPDEGx9NRFVhDlC6uJM88y8aSekzFHMIY0pHaH2MikAyXNEai1/1Vftc6Oq979mDhaZMTSubY7FnN8ZG+p+/0xO+2LOfsa4pkpaTN2VERcSnjzGast5wudYeblXQdRcaupm6IQSMkiZ8iybM2UmS4nADbA9udUnIzR90qTTZLqGSbXFeLbJSV5NhmIZ28SkzKtJT4rCwoCw61vll6GNqO2Crrt+voeiVmGIszmEzdbZlEz7o42PGaDwCz78nnvHXB9R3VjDLndpt60BNHXFYMzfQgpI+V6EQg2zpRbqbZ4FBs4XjyDHhwXeMymlaZSzGSWa19CZ1Gvyjj/Iy64VBDpMm0KFSVI4QcUlgGo/tbVap0Y0yh0nBsutR0mEEj0mhWqRct/TfPWVTsD4TI+sAsH5kwQAbrLb2nbnl8TlVQlZRFqvPE+/GTtGyOHcBBL4X3WiHUboqhamEURrWpt9ta9jXnJxBY70aCx5BymCSbI58iBMhAMiaLeMN8BpHcsd6PHUrDyB0k3cYstTkJnU9cWsckMExak9NNNwZnVLZlqIVqLBv0hp6t7n9v5rhev6adMswZq0pZZ8c9yrNy0i6cREtFet+k3VBat2XRMFGxm8WCTSpRBgi9ZlkkEzSZEvIsuILMqcTWrFSdK4V+OsqCecX2gE2foJcCrRtnTpcdlZdlhOpVR9+l65MWcAhd/+L/+cezX/+GsRZijDGfzwGMk0qAyzJNiPvAk2O72QGgeRgP48saD86px0MW4rpls02Kfoa2I3iKQu3TxR/HHNt3Z0lMWhL6GJmViU/SauMgUdXTmo4sxWciViNxJ7Caa4eoHImIIQAYCkfv1W/P5HRbwgDHBnzQzGHfQKTIMUlBvO2ZV4p/dPWk0Q3KnAh9z8mKzT65Myaco+vpGCM5BUhiEqqf0C5jIFit6G73WMtiRlVQXrDeQuo6yjPqTqO0tqMsmJUK+FWlRsBdz9mK9U7VkcXE8W5DkVF3xEiZXI0kOZnqOst+nGd0EaIKGN9ueXFDmVMW3KxHUyQf6FONu/N6eCJRP3QVy5Bt1SYkWNB0Y0YMzCfmQEhGp7Kn+iGc4njHTXFPjK+xV1N9H6MBVlkcNWWGJEpokhicKExrFJRSygh5wiMlFBbmqBDxiTRet0x598ADFiTMTUBKOTrp12waLZfHqLRd6X6bz2g26VeilnQiKjBKcnvRvdny1Xf5/k9AHGHSzheStSQwLzUBaFpiVO+CmDp3u27sS1MkuOfQMSuJkUWlYf3wUPfS8J1y8sIC5G7sCVlv2OwIXvPq81Nyp6qskq6TrF4kdJDu7abXJhMzuTtarzeJ/xAwkTyDnLrl4pQIL1+laCxNBrl0A/Vf5tUQiXY98xJXaNFfEnjr1Kl0JFsnKMFMzl1zy6gd3oJ/G0Pb03UUOZudPoxSfMssyxmzgjzj8oyrO55fj8qGIenuD3mRzN7MMa+oO1yWXCejVvDk8LSXY5LHmqFNH8qULYeANWNHqcx/ocd0qUFQHItvN9QNVcnV7SSBGR60qKpB+lhYWo/1+KBYu/SMqprNhKWtSkGeMqfp9elezNnX+rwP0vj3QvAwnJQZWYJ9YLcnc4QMYF9T5sdhH8wLzla0LfOKZ9faWeH9lCCjabBwIAdylPDlBHGQOi2iNBXwXu+1s+wOrLdcnI4VVGPe4Ec7Hdbw4hXvPv7CN8h7tnu2B4qUJ4Tk94TVdljrlKXmJik0yex5GObYXc45TgutQRWVrth9oGm52aQaC7ryuESgkiJ205LNjhbnwdFc0HU1CM90rTYGY0LXmjybXzxq7m5ba2fnj4y1JpU9IzGGaFyi8WwPRylN54/ymYfxMH7+48E59XjkGfuWrsMHTILTZMsX2YeioMzZ7BIVAZwhy3FWIWoM0bGcjSxVBbYNVaUL7tAxwySAk1EWrPcaIoiJ+vDOLhlVZhmZ5WxF02tXq7UUTj/NQutpGnaWusVl5OlbjGFeJRGuxEYV+9XMKbNc1rgsw/f6Vw3xC23sE+W7e22LWLW9FCxK1B6Wc61Raj0dTYGG38rcKFdiDYsZGPKM3YHMUTes5pwuqVOjWG6pKqxlL5I1E2oBicxjLZ1X1baQEKkyp+6I2zFqj3FkQMrdkVhQLlHbUzd6KapCEzCTIstpqWWguIRkWygfHpM24lAX1oqw/KqBQJ+ifDMJtYYWCJl1hqO6ikjaibuKSfJqUieJgzij0WzEJFp8SMcbEhQdk+ADojgR1Q5dlG3qRlUU2zhOCQPbA3lO12vmYCN10NAqRopM5fC1BpVUR4d5LvwcGUWmt1g7p1PEI629A2U2QJbTt+Pvxsi+JhqtQoioyKHWWdq2XJxqqiOOnnmGD6rR4VC6+bCRR0MfaBvM0AsYsZbdnvMT5clI1Bggz7RpdVdzslAdHuVWJSK1UHgFz45Q5JTpzgovPEQenbGa8/KWptXsNCb4eWCBT8smQAgcWhYVriDL2O70rMdox2j2FSZckYGH4CfzdgCJpUtPmh82e42VnWWV/OcfrZhXbD7jZMHdRk9BWqVjegTshMoiU+srT3hxQ5dKagN/SZjWfafJiU1RuyCgQ91PHKCGmB7oempp4HEKoOwOCmc0HetdehblWtgReneZdvarLlPUyRkSAGFe0wmRK1M3OEcfWFQYmJXawT8vef5qjDKnnLR7hQ4Zh5bC6UcVRqtDQiobMgqZ2CGwrWk98xl3W81R7VC8QvsyhRg2XJmiwBoyyQcKVSsW/p6w0XygynSJuFlzfqKxu1SSj8pQx2NaMPmiIeqxwmmUcpnqx6dHSZ6LYUmUGoIg6wqBJ7UZUv+AimwGnOPQ8NbleIQZ3Bzo064k6U0I+E43RBFpBZqeOGk1mbrGdmkZzwolqrUdBpflEU7eea/ZrC3YLIshRALGxCjtYSbLM50z2z2rxXioJ4sjH+6H8TB+/uPLKPF8+OGH3/3ud++9+EvqnLo/UNcq3WXTn5D8DttO7ZmeXKhShIQastDMSxVsOVuxmHF2wryiKrButAL9mcNaThfqAj1ghIIeFTl5Ttur5LOAowMSI2+zhjxnXlGU5DmPzzhdcnGisMdA8ity5nOKjNWc5Sw1+U1gD9GrHiqzKv+XQBQtbU9AOJJ9LGAS8WZ3UB8lUXgUiR6T9vtKGrMm24MxlBmPzvjG1/nN/8r/8Ws8uWRXc7eh95QFl+ecLFjOFLaUHqOBNDmyXYfO4MlVlZhgeE/Tp+KpV12aPnKo2Tfsa5xlOefJBZdndAHfK9AowFI/FKwHyFRPQIuwAynFTP6JOP5fwmuTLrV2UAxle5LzVMBlR9NGiJ6Dw64xFE435twpeUAqJEJCHdrLSCVjw2tBRiSiTHEzCRwHREpOwicVak1Zk96Ls7Qd650KyHivHAwJc/UbIl3Pe0/GOXNomFVcnlKVuAyLtm8uZxQ5RYbLOD1hNdOEeRh90GivEapMRpnz6AxnWc4oEou3KplXHGqaTvv/pMgzJDMxsj/Qd5p4KNwb6b226D2/1gAuzyhLThfjTc8cbc/pUlu9hX6WOaoqPZKpmXjKapiVo9p3WfD2JXnGckZmVTV8IGBMH67xLgW1j90fWC64OMFYZoXirHYy54fE6aiqk9r7RGz7UOM7vfWDfHvmMLCvebVmd2A512xEtP/71C8RIaT624BVixzqxQl5oaWeYZWQNnQ5BeuwcHnK5SllrjJHA1FYNIskWdWneKKLKmF317HZ03QqukWCRfTqpaKNTQrixuixgQrjDv3E4xVLUgExmXFaS2bxnl3NYsbJgtMl1+s3iFSS6GT3RgjqrCTdkyLyK4KYfa/hbO+1RfvqlsKxnDGvePsRJwudD9JMVWTJ981QltqyLCJUMlfPT9LS5Ol8aizpVWVBhsjwy2h7nDtae+9PtsjZF4vqypG/vFHe0UAfson6Iv+Rf5VcxSXjDkmqZf8acsuYylmklqe6HmN6GYeaPNfioc49oymZrOE29cc7owI11qqHHWkqZpmW7CKcLIi6KZtZ9e7/+X+FtsMHhVtCjDFGbRohSMluIIlJGVDigcvTL8x/HsbD+PmMB+fUyYiRZ9daIbVxDF9kiW/TyivLfZalLiWYlap+IKzr7Z4txMjJgqpkFahb+smzLfXNYVs1x/u0MTw64+XtKGtok5aidIY1DecrMsshoz4chUeyBfY95yusZVerC8xiRpmP5nBZwg6HtbuTbsWglpAmYTwiY+ccec4y9dpuD5PYb7BNEUhMMNpEkxABaWlMLAtcRpH4u03izNippElq18PgSqqSsxXf/8nIwZXR92QW7xKcI1t20mSQYY/XfZEOFPJ03SixW6gswk7JrEJf4hIqvbZnS0ykKEcLEhKWY1PaxjRAT0inhS4mKD1FuiSMnCHan+jiOUs0kDxTpNC/LJNvixywx0eenHGzIZOtK6M5aMKWp21J7IeM0ZJLSMok8qI1dMeArjFK048pjtkntrfLFNnNxAnIpC49i09SRXK1pQ/PZexq7dkghUS9p6o0RpHRttSNZqfCj6LHoFZW0iGXWW4OSrAepkffjUVwgXVDwGTMK41mBoTv0OgGH1Ng4VJXZeHYi5Kg16RuOAvZ+OWo6o6Z1TqMtTw6Y1ez22sTYT/HWd59xG1iHUgnnIS2bmKlJFn3rGJfHzXIPrlgvWW7T1igue9BO71BUuVvLUTefQyRR8natu3YHVQbMVp1oh1rOClRjBErOLRXrogmiqmh0ICxdJ7M4grqhjJnu9cWRrX0ipozE5W00/WUc0pLmRMjznB5TrHjZqOxb+dT+cjg+9RjXbDZHZ2o5D8uo+sxkVmlgEU/kbgN4ThKTpmkcTiSE0K6XDFZqAo0G8GBdUc9kXIyIWCnVz0F9LIF/I+POV1yqNV+QXaBcFxJm56IJNV+8Is1GMtippwZCay7Dm85W1Hk3G1VZT+dE1XSBa47otfaCAm3lkf4dKmxr6z/IiV8dceiosiZlcTt/YCybvRWnp9wZvjkKXyB7GYfOF28+Z/0o1q9ttZO8p/J9RuKgVWpvB0h140CVjHRMlONSKziFjMyp658wxAKqBt7SdO1MkjHVQRjcXC54uKEuy3GcHWDT7oCcvWIKod6Mme5UAG0uw2b3fmvfHi4eqnVjGHRwGCI3meLuTo8ROgidcPFCWcnnC4eCO4P48sfD86pk7Gv2exwGTNH36t+y1A0lFLg3U5dBotcC22zSpE54cIuJiqK+1oF5saFHhBaZ/J9zFLHqowY6Vp6x+lCwZ5hiNKZgARthy0oMhqXpKxR8n3bcbbS9XFQqjaGPNdtg7Sd5I4m6RjIOpU7laTsvDo3iaCHgD2Zxc5pWuoO36dlOtlkyJ49FBY0yo0atfugnuQ2pR/G0Hf4wMC0jJGz1RG5PEYti8fE2Shy5RsIQChqJHJK04AnvIZVi/2qCOZICBLSO01qThUJGtEtqTsen+ODxluGSSduQonMUFM2uqMYiwmKv/puiIuAUZ55+AwJGuTwnaMoiIE6aKoWgu7rIiAjUNY7j3n/LbpOMTPvyaHK6QNti/f6g7V6uyUS7SM4rQsJgm4GOTY0iwvod5F8iAYyrmQybasnrhtY2q2t0YknFYzckc1pWw255iXOUTjm85En03Z8+kIJA4N8REzAv3DHRR2IODIuul5V//RKRuqW2ZD9ptRIUoXbLXWrxx8lwpCbLhSLJAeJU1VTM5BihY2Gzmqx3jRpBRDYryzxnpM5WabyI/MZu70KnuQZZUHTqgXSrCIrNah9fHY0J89P+PwlvadNXgSv10PGWR3B0HQsSuYlL260007SvF1NVdLJlRR57IEiHVVYU5oTeq+sKhIkMTBzVLLd0Afqhn/7MZdnzGe6DMqNVhZTJCS68MXJ0Z3NM6qSmzsuTlhvtJIjeVGe4Qqqks0eYzg7UQFZGaK+IsOmco1z+FbPIgxZegLj04M0nKW+Jnm12C0Pi55kp/F4ocAou2PkjcRkcWWVrCjxcUBTDsVuJoGqmfy6pChhYtkhx5g5Hp8rIt627A6cLOm9QhKr5dFNN+ksfK/SkHqohr4nRMqcsjyaS1KGqoqRfm2WvFprKckmtyaJOC/PaFrmFYdjH24ZvedsxfnJ/den1BrZIwS2Hy7ssBIOj6GUoG2mxZypbA6GWamEUnlbZ7g8xVo1k64mG8FQ7ZEbYRLHxkySNO85P8WnNpU8461Ltnu2e0WsRH0BQ5Xx4fuaX3U96y1PLmaPL9x8cfUv/1+ZFxGj2a8xkeiqypaVivHLAXzwzpg2P4yH8aWPX5hz6i/jaDpchu+1vGt6bfQJabcg6qboIm3P+YkKQi1nvLjRzFvCelDHSsF7qkqRnoG6IDif4AGzEt+rVveu5qvv88lzXba2CVDvvEpuSbYg65HgmnmmeP9ypk1RAmHKp12sNE49NOwOunJJjDWbsawS1JqiFi0lG07PtMMVlE6w27EoyGZkGS9eqctSl/wFhdEoJea21w1S4gNR7ZCdLIjNSgoXDrUqHgjK+/ajBC0HNnuub9gdxgpvCGz3LOd6VLmjNeplO0AxMTlmxzjWtSUqwqgVPGgcMCRTITWEudSRfLrg6VVqzI3khTpwgda7JZqREzTgI7EnJgBJ+944AlDvAalD8CGYXN2wnJMX1A2LMhXHociVHrpvucxY75hXPLngZk01yev6kvWOtiPLVPdNitSzktMlr9ZYr1vscNg2uedKcCAQ13aPs0cZowR8+6iihHouqXk6BjJ5NCzLciyIdz2Xp5plHQ689/a467+6YybiIYG61XpCGLgKYA2HlhBYzIhR3XmtS2JNjMcgmic2CYc7R1WwO7DdjeKSgpeXBV2nnpdhkI9s9OLfuzsioBkiWTZW4ff1yH4Zwjbpzdjt+dr7KqL3/JU+vNNARyoAb11oEij8kLuthgJIN3BK76e/aFINR8o14lP20VNN3mJUPt6spG1xUR8uuTjT/j9ryR2NdLoPHczpMRywYcGJQyB3+MCza6VAFJMT77xmBAFyw2ZHWTCrtEJYFTQd8xkvb+nDxInCEDzzGbOSMufqVmlCm/24/gyfIMo5cim8P0ppRluxCTGDiJk4ncWAzYlBSzeS/sXEyBfVLDORiJmixaJJENL3iqvX7qAC+X7au2K1Y+ceWVwI3zHp3ztLMBrQSz/3rMRZ/utXsYZDw65WVYDhxknhqPM6/RaV6tUYoMCLG+BkYZHGzaZRWMQadjX7RjegPkDU83rnEU8uNfd+csHVrT7vJjU/SL/+B29NTiew3lE3XN9pnWdeYWB/UHF6kzpip8UQWSHtZLkoK2JDm4Qa5ebOSp2Tcqk7T+zJc86X98sFMXBojgrFcVJFlFvsDKsT7QQQ8U0ho6/36QE3AKuFEuf6ns2BqpRlrXjvnYsY7n7wvcP1i2J5QozGWowxLoNkwhWjcmIfxsP4xY1fMsz7Fzukv7CHGNgfAEUfzeSZFz9Fa5kVWlYjuaX0aTUZGq1k+fANZc5bl1y9Gvk2UmSU3dTAvuFuy9uP+Pr7Y2fhrKIo6Hp2BwyqrmCSQ4fY1BvIMpZzFau5XSsTRoNXz/Ud8xIfj1oDgWjZHxQte/EKogZA0iQkWO8wJGJ790mSZ8k5XbLeps7CBDj5oA4jg2m2BEBC7e17dZsXxr9UxuuWF69YLQiBr39FVUHWOz56RttobmOMZilZhjXqx36o9TpozhCxER8VgBQ0V1o5fbL7zjO6DpfpOcZjgFOyCCGZyMYmQLLsSXlGI3t8UAKV4ugyc0wSazO6R/apsiFVY434j9FTkzgYs1LFcL7xNUJgs+fqVgmyks9I4+DZSl0Fup5HZ5yf8PKGMleZ0UNL3TDLySabZZZiteWc9UYZ25LSeBFlCxSZMpiN0Z+nxd+Y9CKsI/RJn5uREyxTHYPxWjsSAow11DXOcbbi3ccjfibSEGXBegcTzxSbQgcpsi9mLEo1DdjVE1lAoyGRxEZAD4XFWTyKcwshagBogTyj6TDgMrxUk8TdyRlbPGEAACAASURBVOkMManoNFy6gcMWUtdpcxh1OeQxD1Gtf2Pgsxc8OuNkiQ+8uNHeWX18PLsDJyt+8gxrIeIj84p9zaIiBHxPm0Q2h1LGdM5otmlpOopCVSzk0RCezNkKgnJ1YlRowBl8nzhvQe20TMKlx1AYQhL6UE5LJAQ1dhCqm3D2IrQ9mU3ME6OLw2av5IRHZ/z/P2Q+I3fklr5j32lZYD6jnCu+K/KvAeYz5jNdnYZJLhWnptUrHM3kIR1yfrlN6YkaUxShsliKnLbReE75VAMj3yUZLvnAAbtFk5kAq5leenXbTZF36FSlRDpAxLQhafAmBk4cP0pidx+oW/JszHsZhGV76ka3gxC10qsWfiiVRbvwh0DWMp/hMnZ7gLbj0LCcs1pwfcf1nZanSIajzuoh+j7JEIMxPD4nz/j0ReKrQIC3Tnl8Pi7+Tcf3P1YQYTkDqBvWO+alYu1lrivMUAIZTnDobRDlNCAzXJxra5NJrUfyV+meqmuAyyeqlDAdh3bs19cnNGiXvy6khrsdXc+rW+qOzZ7TpQboU/Dee/Y1//e/cb7EOfYNfUdXMSu3L5/3z59niwWZKxYL3/cGMKbf7fIYzWqhJcHMsXhN//5hPIwvcTwE7pMhteC2V3dJJtXzgScq8ZY8vfskb1y3WjXuJpIpUtkUgOF0xftPeHLOesfNHXdbdSmSKEp5IAtFxCVSlCGJBHGU1Og6mg43o8xVFGJR0Hvqg4pSR/AJZRFRmpuNxnZTe+oQOVmy3fHuE371A243fPpCg7bSUre6cYJK/i0eU5X4wMsbqlz76OsWF+gCVYEz+i1CIpKTcobO03bKvQG6IapwqfMvZzHjg4TI3m755Dn1gT6Mnxkiu4YqqEq6wDxSPJXWxgBFqT1DoJRKie0GVZyI2labAZlLdzcOiKNX2ow5KJvIGOYz9jVVTtOou+EQkwkeKcIsOj3EvmcK4h5Lx8SkpidbtYjlqzIMVKUKh292vHhF22IzVgvKFAjKtBHj96+/z+5A29N7+g35sdLcMKuFMOojq4rNDmOw4M2YDUZ0K+o8y7n2A+wOmrGIVub/ZO9dfm3LsrS+31zvtd/nee+NuDeeSeQLQ0GVqyRsCQkJITeyZAvo0UQ0kF0dOvwDSJRk0aBhJDdRdfgToBBgWzIy2K7C5YKqIjMiI+LGfZxzz2M/13tNN8aYa+29zz43IqMyC2SdoZQy8561915rzrnmHI9vfJ9koOuW0APXqqtPZ7VK01rKnNlYp0xaMOOQVcZyrZfVrZY1ZgMu54rC0lydhAEtswmjlNVGB79xDSGyosSTbh27s0U5LiXZbHfcBwU+1E3vc+P1kdV2Uu8ux4is/7ZhOt4ilXOvT1MzX6mgsoWqoixpWr7zjGfnLDdc3WopYDokK7Dtjt7NxTVAFBI6Ntiq2VpIrXPiLdbTJSeuUpYzSglDVhutAEjP+mBA1VKWGo8Bvqd6CGW5GzRuoTj031vsFj+MyEyKJFASKVej57FYa2JbZFxbq/2+4qT6HhfXJBGVaA/5mm5vWuKQQYy1FDWmJa+oW9JIMUUib2SgKLmqVCrIQlFoKt3bdgod+fpO1K2zAp5rwzWq1yuBnKEvJjQOKWRN/0EhlpU0ymxCHHJ5Ay5lDopRlMBPFp4kzsuKpqFssG7BSMofF1vKdleWFCVVxDChaXl8qlcuVjr7ZaWxJSgEq21EAnSLYxSs1V7VyYDzI97csMmZuvx0GrFc65uoXDpSG7RKtHWzII05OwIwRovGcn4ZT5V0+0Xe8kefM0p22PQxRCF5pcGt7xNBXmq4ogRWVg8yMelcynLee8LFdQ+IWmeqmyHgH6nyWcvr6/00Uw89MoACbxrwrKINfY+8YjJgnWtMXjdc3WI8Bltcja0Tvk0jWksacrskCqmqdr74/f/5fzr94Z8ZnT0KoihfreLR2LY1xvODILu5TpPISK/C00eHepQf7MH+5OzBcd+yMGCzhahml2O7q7SCJrqSSLf19Ua714VqvXEdZm1L4GGgqlhlDBNOprx6w+lR/6ON64ozzsl+dMy757y51eyUyjWj4X7TOB/OcURkGY1VAJ/Fwb6tKyXLrzQEAXlJHGkSSEjfsKwzxkMF2Zc1HqxLzRuJIygddfLgUiddZ7y+xlhOptwuCNpepS+O2GSKfwDySineQZ1aeZC6JgwVRT1MyQryUvurnr/SboFubxTXRNQ35T6NpTEKALWWoiKOmaTUCW/mOpJidavbese2W1bunHdZ1W2srKTNAk8ByrWvp2BVaZbROHltMc8d/8YRsHjQOkJ3OhqWrXR7t4QkyAkcQFwaAeMpOK2TyYjPnh9QNwSikDc3mmazlnXGMmadHV7YQqIvBe7zY60/YCgK/Uhdk0Zscg3tfEdbvt4oTbLkYuWDZaVch6bj8EHrPKBirhLXCavgv/+MJCTwlfRwLa2uAcbTWFdfro7UyLDZ4INvGA6pKy1SC/ER0l9Y63MZ0w+vZ8AjCDTmVMLBjvWo7aMpyRZvSn1MJwuk9X0JqyRnby3DlDQmy3svv64ZDZivwQkGG0PRaGDzez8mjVXX6WjCIOH5K4bpTum/48a5XnA6VemrJFSlAhw3f79aUKCd9Lxezzk7YjxQKJ0xFAVxQFUxTKkbokipNjX29lgX2KZPRnT5COFJ7OjFZLl67j0NA+qWwCMrOJmxyQkcb09RqNyEEig57qmyBkNVKfZJLtjk5IVG763BtkoYv8nZ5OqieR5NQdOS5aw2nM6IArKCptAb80Aw0jvQFLv1MEbd8dBXSFjoeqlbhwcTgL5x9a5W6FDdlUcThVhIZLjdVdlv1B51qxQu0kjdtISe6gQp17tL4ePUf6qaOHJxjmU6AlhnrHLd2KW9hC4YaTWSNK6pVNaA0CVhaVuynKLs/eC6JSv6ikS34HGotjSmrLi4ZjToqcc9b7/1v7OVKEYdar4MfH3To0gz0GVJ1eKDbVwHrSu6jgYUJR891cz3V5fEIQaFvsiNdfdgDMOE24WS9Is1dZ/ap6sOOSVEmRppZuhqGpJQaxqyQoGaEkBWjotZtjtpajdm9fplPJ7UVTF/+WU+mkSDYTo9HkxmrW1b2sa2RbZJTk959ojxW9t2H+zBfvH24Lg7qxs+/0pZmdtGq+dm76KtA0PLuKLys1UANUYd0Loh9MCjqskrvnql9HaBg6HnJVnmsrAtoxFpxOUNZ0eaBRE68+5ga2qFXW5nVX2PssEYypogoKr0NDIuK9zBWA36wUFMGPYU5m9uiSMurjkas9owXznuedcOOBmRxvzRF3zvA33kQcIn7zntyZovXumtWgd8lIcqawYxebGVO3RD5zu0jJwfAn1JY1YbWkvos873dWE9H1trKNVC5ONHmqPyPIqCq5IoYjaiaVllOlOS7hIXRLKenqFBpf40y7vVUGWckyp/FR4JdwcY65DrzqPqvsE6EKr1doR1cYSPimi3ehD6jsKlqKhr9fJvF8qRp0dLRhjpLIDqfWoWzdK0/IdPVTkyLzTPdNCkFB4FjIesNv1JP0iJI9YZTx8xTIgjbpcs1wB1rQldthRnOgaJyuHHFGPglDhloDJHXlE3fPmK8RZdBj5JxGLNzUL7DTzHgtI6312cjOsFUczxlPkSY5RCrtFZoUHDVBnV7kj2pKvEI/DUjas7gVuroaCWVlzlRwNdtwYEyiLBWxJR1kShOmRd98JooOSqzW4aXhZMY4lCPd3zgssbh4reMrtdUmsYJWxgUxKHVK6Hzzp2JnHx5XGEaLU1GuhaWK01sM8rdQGHQ1WZ3d6sIp/K5fJ9V9NTwDduubqQUhZwJLPfaJ2qww7JzDboqypAKVkjQjckDQmBp15sUTpiWRdNScVjviSOe09LmhTzUinzNwXDpPezhQOxX0muXKZOu2PqlPXQNsQpRaEtN0VDECknY/eYYqFoNfjUrarRdZGStf2XBx5eqIoZxiNwggNRgPHxfM6mXC9YbPBEGdRl33Htv2VNGIBhseZ7H+ibJT4llje3OvL9O+vwNxKtGUhjgsAdHy3G8NVl/3IBeY7xaSsQqBiYRinCrIOmSI5cfNavtYOtq51JkB/4ZKWKmZiGsiIIHfCmoWoZJBQVp1N+8lyPlZMpvs9ivaX5tZvANobhgMGA+UJLgtJeUrfK4167hIu0hUgTDk4Cgo5SbKtHZZAQBOSFMonJNfL+2grjZbfXUZzSWuuRL+f5cr54/SIIgujszI8Ta21gquS//i/3b/XBHuw/hT047s6ubkkS1uWWM2GdGg6w6yiIdWnCPvVoiSNll+uLm2BbKvj8BcajbRjU5AVBsCM6nees1gwShTufH3ETcHHtMAmWotT0xrYP0BrCAGuo8h0HqKsjd+XF1hL5ykThb3kbBp5fMk7BZTsah4IIhFLNV9DIp185TU1L3XI0IQ55cale5nKtmH45VJqG0YBNThDSNtStnlvbv5tXRBWLNa1lscKixNvRwWVpFYVifYXZiHRL40DnkUdeqxshROadgqDv6N7DQB01DSHkpG+xnpZ65U9d8xMiBOsIg5vdJdHN+54ZT9W7NGqSI8RXV0/yYdIh1wrsRL4qJ8u0Le/JKUcTVhlXN06vBPVQRwOigOs5no8xbHLFYZc5dUsUqIsjLv528NO2PDljk7HcKBC2aZiNefaYyUiXRBJxMyeKlLUGN0q441C5WRzypHFNfmGoyS3j+jhFqeQuqZzvaTrWkyRlo0esdY2zQg+PIS+5nHN+wpevFATsC2VKrYqMsipaSxL3xTHjqeJYsytJ2wFtreVogrXcLGgbrSD1tReL52nD9GjIOiMKeHOrja3iQZY1We4Q4W5xSsLP88Gy2igVt+Qdi4Ii2KFLkt+SpZsV+AMNouqGJqYoWecEHp7vcGUe6wxjNAcp4GAgjUlCyoa6Ik2wltFAhd/3lqXUN8JQefEDj7pRAj6zBazXapXFEzrLlta4vsMebUPr5HvbLq3rIuG2dlkDQSFLUbEFrw/MrCOVr6q+7RUIfHUohbW9qilK4pi2xngE1mXx6V9VXLCh7yN4qDfcWNqKtmGUkpcUDkbVhbeSLxcotq2ope4R6QxFEWWhtOIyLJETUTYGY4kDooii4rvvs84IQ5JQ6cUkNyxhPE6rGEuaMEr7OxCfsqO+2RZik2t8T8mjqpqjiTbnGJQIdXsbb1pulvgexnNZia5u7MoO64zAwzbq/n6t2UObG1hrNy9frL/8Ih6Oo/EkGI/C4VjXjLzd65yzI0UTSU9LWTNKVHxqmVFVpPFO1LFnwp/26ERVeKcjffsKo5T8uoH7+LIhNAQhWdFXUKXEJxB/YVozhnXeHy5a8wxYZ4SerWsjClZbFJn1Jqs3S7IVMP/X/9uj//ZH32jcHuzBfsH24LgDUFRcLYgDDc0F7tLlqoWxGyHh3gYyWs1deVvKmp4hr3ZOdONSF3GkOZvVGovLojnzPAIBqxgA3+d0xnTEV68pKpUguZv/sE4XUHrqPU/JZ/oL3E5mXHmxaXemvWoZChS10XBi70eEi3C5wcLZkd5yBLcLblecTglD0pjAY5UpYdl4yCAhL3TfzCpwenh6V1ZL8PJQ1pLEXM+ZL/TmpZ1OQ45W3W7xDLyWyiENcN2NAveXZGdVAdRGk4XyVaXroOqATHTa8rvYZdtAoEhZ6xhjup4/zfNZ50zvTUeXZXfpRiGwtygEq0Od4hziVpr8HLBqk3M84c2tgqSjyAFs0HzwOmNjCAKdl9g1P0gFuawJrIo31RbfxUsWzo/xDKOBMmzMlyQRZcXFDV9d8vSc2ZjRgPGILGeV7ZxwfoBt8AOigLrSF0TzalYFicTJkJvZ5Pg+cbizwsXyQhswcJ6WdQDWbt0KiWrk48HFNdMhm1wfUPD3yitnHaClVT1O4/6DkA7t0s/JyAv0BUuVstjQtqSxgnSB2PVAlxV5gUEBIWlM5QpxyxWt3Q2KrHLayA8ZQ1G5pKbF95mvOD/ury8ritxJSzZUtYKjEqmJJdpmKoSesmg9Qxz1G8sm02yiLjzDaEDW8YrcgTd4hsriG3xRsWkIfPyEoqRqdZeTUps0NiiTpiGJsBZbaj6i9bB2B4fTj65VT13TzOA7Nwu3Zyq0SbBkFoxG+9vfI5SveUndcDrDwtWNq1E4fKB0lEpqWesAFguDhMhXgJ8RSSmfdUYUKsHX9kpLk9739X1lOvILAqOwrrplkPSPKdPROFKaKOJkShiw2rDcsMqwFlsrA0E/LJ7eYVEzDTWk3FmTco6gcA512bsKg1VgzCojyzXm84xWMjuTzdbzME4n2bi+CJz2qlDiLjO8gLOjA4vkG1hxc/36X//vV//Pv4vGYzNK05Pz4/N3/PEkfeeJPxhQVBxP+OCp7kvLNa+XxBFZplQKQgLmG24XnB3v07NIE9fNCt9TLilp2J2O2WzIG6XYyh0+DZdjaixBJ3sHoD3ffqjvo56e1v2ppWnJC6KQQUqW+3HS1pW3vaVLsGQMYNv2yV/5K91NNkUBeHFsDgU2D/Zgv2h7cNwBKApCX+XKu7r8OnOZsW0wtNW/ZgVJjOfhoWnppmEQ7+b5BCXp9w53FJCVWjLOSgbxjpPteeQFZU3qfIIw4GjKxZWjjbtjtkXIqiQd6wc7KWGxni3D7jipgLWM0h59cRDOKPKBkdNtMY4oQJhebpacHWlgE4YYCALWuYIlZHtNU4pSXWfjqszCTWG6o8tTicr5Ske4bnVsuyx1F4FINbzaUsHMS0Uz1436T61QT5YuVd8RwG31LwrDj+3cDrnMx7iARwZModUiPNSq1JS0oO15nPI9OOde/l1QyKHvdGQFn+3rMO7UT8AICiLh5SWDRMsX22ZQt6lulf1TP9tqbNkBi2WotZEXJWbOCj79kjTZgc5HAa+v1E86mfJHtz2WQwfKUBsFw2jB3SOMsGj6vB8HS9syTAhDlit1kZWQzoBhsXFaTlssLl3AoxPdUrSEPrcrWsvap6rxDa3EaVbdd4GvSApceELwdcmNHFykdCx71mpIKfBiDOMhq5zxAGsJI6qSvKSs9SMnU6qKOFbdHCAw1Dl4+D5tqUwssqhkOrat6y/vRkaIWbCsc/KSONaWXwlBhRzmdIbnUdU8OtFOa5lW36OKt3hRLWXNeqOzLOCiV1eMB71C3J75zn0E1aatnGCqX9NaklA58r0tYI+0FbYtHz/F8/CvqSussPc4EAsOQqPZDXS0cSWFfnZdwrvzKSVA6rw3Wa7yCjc1GG4WDFMtfYiSgN3q7TaeqkMYqzykga/clKMBZcliQ9tor61xWp6eKyk0Te+4G4NvePqIk6nG2MWMF5e6sfQvgoeVFpSUcUpVc3FDFGgbDE5Gat8cu0te7KiZSsGwGz1vS4lWWqo67Y7a4mV919N0ws1C4YWSMBLFNJnorvu2dSMv0yH9xBWsN7y+4snZgXWybWHAOtsOUKvV6nf/x98cf/Dh4MkTmpbBoGzK168+9y+C/H/553/qf/jvo7Mn/Wxay+cvGcYs1yw3Wkbrvq1tuV7w6HhnfysqlhviUKNHpWQIuJ5T1rrdCb9N41h9LawqnZedkZdO4rZ/R0ATKKrUZmlaNjlNQxwPT87KxTyYTpREK4kYDTpgTDWfD959t1our/7Nv/n8n/wTPwyBtqo++Bt/4+RXfsUf3F86eLAH+wXYg+MOuKZ1T2q7rsCdxBQlbUcJIiDXAJzMpMiXBhFHU5oaz6OoyDfqGlpLEDqIiDNxoSQ/6pv9JHrbMhqS5YAe28JLPZaM453zuGkYDlTZVLzD/c3LKlEMjvpwr/qZFcxGPWvyQasbB1/eMuG8lwqyRDjLNW1DFCmkoXJtWHLKRiHWkTqrn70lLdm4cRCYqfyiyi46RSe6yq+wCniqF+N5SifSUQD1o+1poss3W4NjtvZxu+VqSOrOQUL1G1DxGsnjKgDA6qGo37YFZ+9IoOXD+t8GoK45mbDO2VRbccIWc5x8beZSrRKqNa0imHU+rWa7JaqpHV+KgDQEt2BwmlwiFNowG/HJ+1rZmC8Z3jlmjCGOuLxhmJAmfP9D/t1/7BvphCkcw2KFD3mpsY1kWBXB4h5BQBrjoeYd50tsV6RqXe9HgEHxqcbNQmdtq8FSa3VsxbczBhpdHtZoZakLaI2vvJ8Y0oRhQhKSlRRzjTSGqVI5bT/1s3MWG2yrjEzDFCxVzSjFWqxhtepbSjxDmlJ3fYSOYjWK9DXpn6Lrw26pGu24uFloUkCmTGRcpUtbbkbaMKKQ6YhhyvOLHRo7z2O1IYTWkBeE0U7KP40ZDVhlNPXOgumsbpiNWOeaKQ9D/d2m5fUVpzN8j6sF4ZbXbq2yuwj3iCSwf/wFRaW1u25DUgj71vbS++tG3xGcmrLvWsb3dqvWakZZCI5qJ/WVl0QBsxHzlco5dTGSAKBxFbwkpGn7+RIt4VWJ72uJxhglRpRdsWloXd2gW72hU/dMG15dMh0qMsq4is1kRBxRFBQ+hYPWeJBEZKVb0nvND1b3IqlEdbWsYcrlDaG/G964IBOjfQLWaC9EWTEdqXhI4JNXbDJtRxau/UbYbFw01aUkWncDkfCYweevSOIDKkvbNhrw6mpb0uHy//4/R0+f+bLg3aZtra2byhxNLv+vf/vur//6zpLzfTYlC0cVv22CYJmvesWopmG51sGXeWwa8pJNrkdGE/TdWV3ElRXadHsX2OMZp73ldonQ16PHWkVAyVlfVunHH539+V+Zv3kdjAY9kaXMRl1nL19Gjx79zt/5O4Nnz2Y//KGbJXvxr/7VZ7/1W7/09/9+fHzMgz3Yn5R9m2LZ/w+tgz1Mhn2qTJgKA0+Bg1LyrmuFKAhMdpUR+Lz/WOllxgPGA8KQSBRJIOzAuM62efQkCS1mHZHi1ZzPX3J5w/Wc11f85DlAkhCF0PYXVzXDlFHium1cVdQ3vYsvyS1aAn9LWsVlqTc5T84YDnrChL08a/db3dnWpeRVYKilKMhyBc6KyJQwW4t30g2mZ0gTJ33XYZA8sFQVx1O3sYYKVRKeDaVgd+AWuYHA09uQjBRgW9V53Sv+mi1eSJzbbbq01lZPKji3w+4HSMZhWjovXIr13UFrXVa1GyvP8WYI8kqIlsMQ4+mzNCjBhUjqyrHtu+cqGj1dsoJBrC1ZZcV6Q14ouYoAG8T/qGuaGt+Jn2O0NVBSp+MBJ1PNXWUF89WBKRZLIpYbAN/n2SNOppzOODtiNCCJSSJOpgTiK1uAIFDwhvHwPCXuxCic1EJRkFcKMJBsonSXNo6KUWUdfR1YHUCDcVQ23foRVh9BA4c+ZYkf7pehOuSJuKS+zyjlZEYaE4W9nHBnecHJjPce06KoIYFtHE0YpBihRmHnJwyEAcNUF5sxKqW0A06zhL62vb657XtOpAlPNGglwAgCkliJLAWAsVgzHnB2xDDtFXmAqlbCkHVBtqFt6Yr6bUtVKylHx+nZubbW9cEPEwap+t8qhVuRFQwTfvgxZYWF4wlhoM3QVa2r+nTG6VEPYOsggtbhlPrdxkGrtVCwDReRBLlLkwt5qN6fM0mxd7FK07oKj1G3bDbGOFVUQTusc/JCB1AWfxz2syyRhvBodfuVbVwTBa4E54ZRGki2l9OzJ9StrqKjMccTzo9JIqqa4UA3/84GnYOrsbg+oGwFCpOzlFV/ZRpzOqNpGSRahpIhqZyahOdU7ZKIJGKQkhX9LjdIWK6V7QpU19Zz6hbW1a+smwMZIqlnRgE/fbkrZXrH4ojHpx3HblvXz//5Pwsku1zV+pp3o5UkL/7pP603m/7jdY2B5Xr/BRGTp9hkfc9xWTned8swpWm4XmhTbxRq8iUrtNfZWuVo9zylqLqb2Oq2egkDilK7NaREtj13gW8Wq8e//qPRD75XLOY92y9Uq9XiD//wB3/37/6Hv/f3xp98Ek4mW19vwul0/PHHr377t20HWnuwB/vF20PGHYA4UrWROFbX03MU5pqyDXpdpNZyNHFZmZjbFXnB8ZSXb5Scq2kdNVWE2d0ZBcwN1LVuWOLEtw1pQhRyvWAy6GEMPoqhHA549pifviR2W3nkcg/TEbcLjsa0cHWj7CvqGRuF8Mr/wCPyyAtay8mM0yOwFKVSVYpWebULkW+2WvqGCUWpXldRaMVcWwxrOiSu+NNFyTAljjUz2jTKs1FU5AUWzSuHIeNhnzuU1O8mp/UUqC3Mg4Kl8YJdIRInsV6UihfSNPBu2UGQ9Irude61cLA09Fh2HAhn+8Pi64MCkCSZLZB0jz7pDv2AC1+nCalqjqecHRH4JDG3C5YbJiNlfQZ34lr1ZvofhSzTPG4QUK2xLZ6vlCnWBQlhV1U3GE/bPTvoZxwT+gpWvpprWVxUBe4zY7i4USj2ZMTF9Y5+KuD7FDVRwDAlDrlZKHBlO1OYhCpKWlW9Qqf8XVwulb9pCAJaNJTqh9z0Hnz3nViMT12rkk7kU3saFav4i3WkNBA75j7598CnhfFwn/4lL3h0wjDl1RWTIYYdpw2XNM2LLdGcLQsDZfJZO2Korm9BXpDbpaJ3YkMcaxlN4grP1zRh3XAyA5QaXGKV7lY/epfPX5LEFAWrTMOkoGHjkPfirY6HKpQrMxhFPDrhi5d4HutcV1fgsylYZ0g28U+9p+2JcaT72PBDbpe8eoMxxCFNw6MTJkOG6c6CWW4YpoxHLNbUazxoHAkPW1gpdVwFh+P1VOg98tvDb6kNrVXSHpEoGqS96zaIHKcqeJ4KPEn1pm3UCfZ8JVKMY218bFtVLUhirKWse75O42Fr7VUwrhogq6xtiUKenO6UOIDJkPce8dkL4lABNvJzj0/7tpnO4oBhokjuRlDXRmNaUMRO3fL0fKep9GSGMXx1ocTtnqvveb5LOrTKLiomiWqJw0Of0ZDVxvFpGtXcAN2rqw7LRy8nJzNuPEKf26Vyut9nJ1MCj+cXBH45vw0E39W2/Qm4zMY0mQAAIABJREFUZcFgUF5fBx1uRGuhu6FvF90JSrBuWG+YjFxw5dE0JDFRwM1yh4khCPEMw1CXkxRbwoCLa41V6lq7JrZ/K/SJI6Yj1huKCgvDlLzc8dot8qPB8ezZX/trow8/XH/55et/8S+MMbZp3vvrf/34N35j9ZOfJI8eeeGBrcBPkpvf+Z2jP/tnJ9/73ttG8sEe7OdnD447AHHIyVTFnwcpnsdyowlLgR6ezMgy4kg1gzprW4qSmzlHE06mNC1lxc2CxPESLncdd+Wta4hCgoCyUq9aKAJWGb7pS72dBQHLFcMzvvs+n70gjfochiRunz7mZk4YMBuzyjA+VUPoE4bK0lhWDAe8c8ZspGfVasMXLwhDfaL5EmsYJjvona6eKOdfWWud3UDTKhS4rTUtJC5X06hPJnm7YcKbWwKf2MlEC1XFOudo1scenZUVec50iG3JS93iPa9uvRrfjNMoMOZq7sj+HGZxkOjNyONIUCSetGghCQmJoHUlBhDBEb+lBdtgXMllH2sESNLdeYG+r8pQxuBZLIq3lk+2DkWTRjw548mZeh7LjdKf1Q34iMR93w5x51f9QDHE8xVJqEFR5VgjG4fU77H1LqcISl8zHvR/PZ31E3o39YVD4Ehe/3ZJGhNHPH3EVxc7kFzr+E8l2XYyY5M5tkpDFGgkBrSWvFTt+u0ftaLKadVjo1G8EM5T72WqJIPlMqO4/KiBrMJIz3Srs2M8PEsLSagZ6Djkas7pjNmYj95lueH5Bb6vydqjKWczRgOalqvb/fikj8eshmfenUGTgkbH3iP3XLuuUCGEKUot9zcV45QwZJ33DC0WJiPH8uQcgl5EAoYpH7zDH32u0al8qrGEgSJYmsY12m6vHA/f4/13+INPSXZbaPBYbnhyThzue6iBz+lMs7+GnSBn21Sv3jBMVVfB21KpMx3m0MP39eI4dAVGu+W4o+QnkaDSXRNzJ52TRMQRi1X/EeFBF6XbLhiwaA2nrnVYxNa5Qt6L0gUeLUlE45OVWkStWo0xiorA4/0nrvlh10YDfvCRaipbSxiQxoQBr97s710YhqmCuX1fvVKkHtiqBnYS9cgQnRPD6YzJkOs5zy+wrfZ5A3WN7+2rqnk+9ZY4URxwekZZK6WMQMKKgsZ1vXfxvNcVOdHp8H1eX32N4w5Mx4yHZIX1W5PEzEYHTigdAGPbrZqtbIzbC1Bky3AHq0Cnikr7RIuSJGaQKtNLsJun91xPlKggT4YuXESfbjLaWTBSwcZyPOHZY4Df/zGjIUDdUFSqOwsMUoaJtB17QXDya7928mu/9vRHP7LWelFkPA/YPH8ezWbcY9HR0eb58wfH/cH+xOzBcXd2MuXymiQiCEhj1SVtW4qKD94FuDE7YbrYJneqh7WWINMYpqw3ZAVJgt0qGbctg0RdCjnvt4Uw6kYlJw5ui2HIJufxCd/7gMWKouRqgW15fMrknDjiyYmWEbOcyznTiLbWpqWjCaMjjid9Iv96weWV4gGAYYLnsd4ov+8mV0LcNCGNyTJsi+8RhP0uLIdE24AhwJ27Bnz1nCSzlURMR8ocLO1TZU0UEMeadNk7/ApX+hwkpBVZsV5VV1VwkXm+Z+y8aaLoo9nsuF4Z8d0HAZMRi6VqM0nIIcwDrVVBRM8QeEyGZB0j/paj7IEX9mQOfe4QdcS9VsssSUjlcocSGAjztOiAak3DUDekCR88ZrLlB6wzZQMMPGyr7NfGtczaLYcVSxTh++QZo1TxPOIMlRV+oGlF60S15BE6YuOuCtydee3Wae17B8a8rrlZKDo/CHhzS1lzMuV0ykfvMl/x5lbpdNpGMSfGuVmSvup0Urpe247nTlrl8HtmZSP1Cseh7nkYS+OiAulg6wiFxDq8uDUO4GQxvsZ1Yahz4bn8XJZzerTTe3c04WiibrG/VSVvt3p/5WUXZdk+hb9Lg9jZpiAKd6JccY+qiigkDB1/PBraVQ3DAYOEi2tdJFXNOgNLY5kM1els250M9yDh/JhVRivCnEY1m3BAo+W630DKiqpiuWGT07SkCZ6nQqoaTCaMR2Qblhsm94jI7K2NpnW9BL5rlZHg0COONWz2HFU2RrliFfESaUCaRirLsF1Walt8wwfvMhkxX/LqmrrW7tswJK9Uv0I5u1qAqnJSdK2G0LbBengenq8dop5bmUVJLZXPWnFKgC9SQTVVg3D/TUeczDievK0S5Xv71Rg6ZN3uwgh8pkOyiqrUoqi0OYYhUYBnGKaHg6Io5PEp5ydsMl5cUpRgiEOigMub3d/dKkYBLQru8j1uFq57NeF67vzmrinIABQlSaScV7IbHIxL98zzGKbhO4/rtrnXa4e2KLaRJBjD6YwvXvabqpC6qlldbKMBTcOzx+Qlm0wHdpXtV7ok2yIryvf6V2+UkhWMh8rLlBdKKIRRltjHp26aDGVFWekFBpKkF4vdxbp48U483OS5OZRu14ujqF7dD0F8sAf7eduD4+4s8Pn+h9wsef1Gz+Cm5WTGeMAw5eL6Tn4FqqYvurVbm2kaYSy3K61cS+1SAJRJjIHJiKXIuW+Nf91QN3rBnkma8+ZST+4k5ni6zwngeQxThilMeXJGXmryLNwlkAaKkpeXO1lGYxjExAFlxabgyZmyx0gocjLlP36547XjUCXaytk5NsYJrBiqmk3GdMRszGSEZ1iu+elL0gg/YJlBS5YrBYTvmhfl5JYbjsJPlwHrRen749hq+jPhVeZ9UQz/zGP81YbAssmYjFgXO+zv0gOHT1nTtkyG6t+sMzyPsnCuedcEadQ799Cegd6RtnoGxCFtqV0EfqSMxXVN6zNImAw1jbrO+P6Hu6VYy5tbRqkO0WTEak25JYmyfaWEH9biQVltzZ27oS5b2UH/cdB5gUXV9Y4UYlHx+ESBHHHkuE2cNQ03C51c5QH01SO0LecnPDrhZKZhRhBwce1QH27VpVvwqn2SxJbpmDhUJgcc7kUy8V1YpR0mTS/TIwrw/UoTT9rguwO4sdAQRoA2e2ybMdwuCEN9BeKIQaJ49D3rXJam4WpO4O9wYqzzwyQtcsYLTEVIYDYZg5TFmiSmqqhqfZbGEjtqxaLERBrbSDwjzroP60yj+qrZyYXXDbdLBsnORr19PxL8+D7rje5FQcAg5XahjIHjkSLFO2C3F7LO7nXcOysrbpZcXveCcWfHPUmuMaQJqzW+ASe1i1MYbd1lgafMfdMxTU1W9sj20Oc773EyBVTo6mXFMNpyhX3tuaxd1lZ0vppWddCkuCepZdOShBRVL8FTN05Nr8XSu5uCBaoMx1OyjO+8d6+kjrVkhc51FO7vooLauuvup4l2GGt/OToOgcc6553zt425pHJm454iRr5wG764Fy3Utd7Y8YS6YbEiCikqLXRktbK1dh+RBRN52lpaVl/vtXdPPBg8/kt/af3ZZwdd2LauT//CX4hmMzY5yzWX1ypm1wIuTNr22o0jZZJa6BeveO8x82UP+9n/gZbZuJcb68p0gnuUt0Yai8cDGscaNB44ahpLFLFc4W+9403DvGA8IIkV4HqPeb5v29bcU4myTeNF0cE/PdiD/SLswXHfMqFOVzowdvpXDmIM6rrfX/b+mMScBYQBUcSLC8Wvd65/Emm6tGkpKoylahgkzMYH9o665nqhMhzLjZaSZ2OlED5o3v0q1sA63y+Ud4+f+gQh48FOPbesSCIyYczsntMlUWR/3N6RZSMuat570oM08oLPt0Q0j0fcrhSYeHWrLHgi/DQdykBdZfyzL6JfHqenJi9FFEORIMbE/qvCvDuK+eRD7X2sG+ar/dGz4Pv4aFJ2kBBFVCVhQJbT1A4yK9TCHp7V2q51fM8KsTUYAfRDGLHOGLpzQqyqFRliXELoLZaENDGtdfyYDvcpfk8capw2SLBGnQ95Flzb3zChtRRlj80QyG8U0lhGg/5kKisGEfMVn81Bur6SHiMrrkkXktVN750EPssNccTRZOdFGKXcLvoUO5DEbHLtBkkivVIw92mk8Ovu+qhivtI+2tGQoGSxIQqIAlpDGJFl2kgg86I0Ps7jV3o764BJDiojVa8ueIhjvnzdg8VFWOfDd/f9e8D3OZqQFW55b02cRLPqu29X7S1lRRJqw644gqOUuiHPCQJCX3Hbex0FWQGWOCIrdE32t+EpdcazRzv7zB5bqNh40HcoyuLJcxVdApJIURASqKzWHE93BdcMNwseHd+LhwHygh8/Z5DsZJrXGYsVSaSzGXiMR2w2VELbKh0OAdME39OAOfA4P9EcZ5AwaqlqmpajKe+c9M70fEWea8fztgW+5jKq0vHKWy2tiDWu47O1rHM8j6rEMxhL1QJsMoX2VZW6s4HrhN5kfPDOvb7aYsUXL3XfMIaq4XjMbNyv5GHC62sGdz4uifblhjTG1Lp6swzj88n7BzbejhW+u5M4UkpcsShUeQ2x7di4brSFRn5XGmc/f0lWEHi0EMfa5r5tUguajcF8PU5m105+9Vdf/ct/Of7Od/b4y621688/f/rrv87ljUpxj1xk2FrmS9iqblkXRkrVRd5cAdqV5Zbe3M4PkESkMUmkXVJZQVVxfszZEfM1F2+oWm3OFo4H4YbqDqD5iqo8UDqTFjIJv+8/NOPz85vf+71oOj3412q5TB49+kYj+GAP9vOwB8f9jkl/5J6FIavNfn6ldahicSD2nHvfJ4p4fMLRmJsFNwtH8NdQNzw5ZTamrPuMTlnx/GL/d+uam6Xyo3esw4HPJuPyhh989DU+4kGrqrd9KvD2m66qmjhQQaV1po8seT5RtJDkltbTnZPn2Z1fuV2qzJNYGHI0Ji/JCzxPC6NFTRp3R+Ont/75wL5m4Ft76uW5DXQztzb1mnpRzn/pg2mXZX/2iHWmvAQdNiCJiIfkW8n4wCNISGEQ82ZOElLX+A6hIbjYHh3hhEswlLUKdFelinjXDcapbQc+ixXJMVXNk7P9GE97Xvv/zyAFj3LhGEjp0Qh1zXDAdEQUKmyjrJWvM41prJIZy4E3TKhrspLAEZ8JgbpwnJe1piGlJaubzeWGQUSS0FqVBhP+++PpTqIr8PnqYo87gmHK8ZT5svc7A5+TKeucTcZgopn1ssQ3DNP9oYhCJiNulwpilnrLJlNa0sZSVSQxvk9eUFWONcjuFvSNjpjMl6FnmQx9ioLQ8UCLKYfGCz56ekDpfZhydbsFhnYmPzoe0DZKwaldvxFByCDZQf/jKjM4zIy80XtfmJUKxS723kGLtdpFt213PRjQBnrJwko4J3R7dUXTamDWfSrwKcoDHkmzy1dY1SzWVBVXc44mvLpiOt7PenqG8YCLax6dyC3jGYKQyGhWOwz6RH4S0baMBpwfa3xYVtprnsT7G+yXrxmlTEcsN/uetOx1UUgaUdR9pComoCkZ+LrBs8ShFjqkQV9wF5Ii8Q1lRdXgG5qGd860Xf6uXc+5uGG41SUiTJ1Xt3z4VAcziTmbcbPYL+NkOXXDyVRrtoCx+DGBxzrb0Qrd5CzWXN1q0c9anj3WhuC8JHTyfKIQtMl1ZJpGd7O6YZio6hZOtUpCi588V3534HbpuCxdqqW1jFKikLzk9LAnep8Nnj377t/+23/4D//h4OnTYDTCGGttvdnkz59//Lf+1vjsMa+v9l+xyZCmZb3BeNrWLyhEEeE+cnxiAoj65AP+8HPSiEGiGCdc6/DQaXsnEbbl42dEIVXN1S3rDaMhRckmx8BqQxDw/hNFEMlTP79gOMBuduSxxIKAdcaH774FLjX9wQ9++lu/FU0md/N31tri1avJd7/7M43kgz3YH8ceHPdvZsOE1296XSQxY2gsba1unADEO2iKVSIuJdU6mqj7JTh4v0uPOfM8qmof2JdXWm9t7U72y/MYxNwulJXiZ7KDmN3+obZq8UKju9qoyPwwZZDqczUtt0snesIBJ6a1/Q5e1VzPt+jSAAgChj5prCoYzx6TRPz+p93f/48X3nsT21q+soOFjSamfMdsrLWv/fGVN/yyjn+lCPpjJ4n5/odc3XK1cHAdj7bl/Jhhyo+/JIn6s1B40N89Z7GiLLFO+VLgub6D8zZW8TCSiy0L4iEmpKyp617mqak1mVRWTEb7zWdij0+ZL3fIcwYxdkRZg1Xlo+3jZJ3jGW67xJtlPMAPNHfVP3WCZ5hAUXM85mTKJlcd+zBguSErdxwLoXOJfa6XJCVtS91gLeMhcXiHTNP5Pdsza4wm+V68UdiuoO3PZqSPdeqF+jMveXGxk5sXi0KGMY/PaBqalmHKkxMi11Ky3DBfEQcKo1pnANxJPBv0p61T1wpDqlqBQIFPuUtsKvUWCRj2jt7JkDTptY2QWLSibBz9v8V4fPCIMNB86mKlCJCDJkFFFBBF2orXDb7veCqDVptJ5GEGCYOUvDiAmW53HwTHrEpOVtBaZQhtDNaSSiWnJC9U8tMYVpvece8IPbb94/mK56+VpmOYsljTNFzdcnSHQNP3GQ54+UZp9aUrYBBjPJqao92V36UwZfDvS2d2Da9RyDBhlfXvKSg25t1zXlxSOfKofqidmJrE6oGnipht7RhjXWLFuK8yLSbA97ma45mdJLpYVvDq6sDdGsNgwKdf8sPv6DSdzjBwcaNLzkJZslwzHR+ID4HbpQIv64bXb7i8VdrQIFB03KsrsoLzIz56l5++UHwXMEjwPeYrJR2S40ZoBj5/obmGpuX8mOOJ4k+6oGsy0l26ewrB45UVx5N7Q5f7bfKDH/zSb/7mze/+bvHmzcvf/u0nf/kvR8fHR7/0S9Fsxu//5HAzwNFYGWxaR9ro+wQex7tFYwNRyA8+ZLHWtgc55sLdSK9pOZpo/8Obm36LCwMGKW0LLXWj5I/iuOelCpBJW1dWOF55S2u1+j1+m4hSdHT08d/8m5/94388/OCDbcCMbdv1Z5998hu/EYwOdTY/2IP9YuzBcf9mFkecHXM933GDhCBZMvShy4IIgGGYqujg9jfcTeRvm+/x7jmXNzsIvCx331yT7G4Nvs+LN9/GcRfc532FcoH6WcvtkhcXBCFtwzonK0k6PLpDqkaBstrvORx1Q5L0z1vdIwpjpH/RV8Cl5/HuGW9uZQSMgiKwmIUNF43/PJmRuAM1sNUec24c8eSM46kKxEhqU0rMP/yIxZqi5PKW0ym+z3hA03I7JwpZ5XhgjcIlPUdIl0S6vx+Nle5mk/ccGlWt5DZSSTeWKFQhm7s2GfLqimHSD5QASNZ5D5XuTCKlQcx0pBUJfLKSesN4yGKtR07Tkrk8nECnPI/RQM/OouSrix151Kbl+ladpDQmTTCw2DBMDriz3U0qh+PuPx5PmYzICwWRCwJ47xvCgEcnvLzU6ALxnBryko+e3evGSZ/GFy+V2C5NKCtqcc7QL5Fl07qIot1i4axdlu4uKsYYVXs5mHSva+YrDdi6l1q9W4/AZ77meMLxGGMoKlXS2TalsRcH3QfDIOYq38LwOKbLqmY6Io72vZy9DL3Y00e8vj7QqDdMFSS2WBP6SktFly8wbPJenwiUu32dK5Tr4ppByihlk/PVRe8j4vqbjeFmyfFkBy64ySlLJYNf5xinBzxM9yPPpmE2PjALd62rWwpuXnxK0RMwMBoQx4wHPD7lx5udD3ZPyhYZqDxpV4sQ7FrtwDwCrZYWyTTeT6KLiSD0QTMQhGzyPvt7esRkxNqRka8NJ/5+tNNZFJAVWPjxl5QloU8J1NS5oq3ikOWa0OdkxsfPmC+VkkuSCO89Zpjql68zLm90Q+5ssebVFd99f0eOw/c4npKX5LnWFaUJ+J3z/UDrG1s4nZ7/xb8IPPurf7X/1208z/64OUU24XGSJvi90kq9Jb8greSDlJvl/spvW7Kc9x4DrDKWm/3ERFGwKTCG2zXXC85mTEe0VttjpD9YUvWyk/uuo6Y51LGwZce//MvBYPAH/+AfBNNpOBxaa5vV6uRXf/Xpj340+s53vunYPdiD/TzswXH/xibVz1dvlNNXvOrWErudunHNgptCsyB30w9vt6MJTcubG6JI2Kk0rVU3HE0OuNrSXH9/S81hGyRcz++NIqqGJObyhttOYjNUBdOqJpsr6NnzSBKqmgAHJOjyeZbxgNPZvQ1VbzGBD63WBIFTPAJQ9sAtl6tp7YHzUbzhu1lez9NEuFT5gU3O5y+ZjAGijR691lPqgygkinUKpkOqlk3hABvS6gdeS9MSRcrv0dTbEtn7FoV8+A4//UpxIGKBz2Sg/JKVY7svK+pWASpxxGrds6aEAXkOYFvKhiRgtVH4wWTIJmeQ9pk2wcB0Zi1Xt4q5koFqWpIQzygV+kEf6y4FTWeB/zXL2xiOJqQJyzWvrzFwMiMKmIzetmKNYTLkBx+z2vDZc5KEtmG5oawdL41gvXyaruRt+8hZxL+Mt9P23ZnUT+467p4hDDk/1rqZ5x0oPsQhV7cMEoYpo5QXlzthmHyJiG3VDszg+5xMVfoRSxxq33Dnfu3ZXVQMMBlRlMxXPfeF0OdtcmYjVhnDIZusJzsqKq04CeWLlE2yXDPZEmmPh2Q5t0uOJvutzGwV3ERmcuQWRlGSiXNmNL4SmF9essrIKwYxoM0bsxFnR9/orfe8HUdTGiq2b0m205MJz2OyXCNPGS5VNPMwXVzXYjxXojFYlJCndQgNucPI53rO6dF+Eh12O3bumEgHbL8sUdj7ju2hVubOBFh/cU3gQahbTVVhDVXJesN4RBLx6g2zMUlEcsLxVAd529Pd5Ly+PhD6+h7DhJsFZ0cs1zv7zCgljahbLY69c37ve/2tTTqJ32Kycg5G7NZyNNmPl86OCAOeXxC50FcwSE8f6evTsYR1N3Cz6InqZcPcFFwvOD/eebk6cdz+Bu7gZw7Z5Pvf/5V/9I+yFy/qxQKIjo6Sx4/NW939B3uwX4Q9OO7f2IzhZKrkU0XF7YrJCGvZZDTtfrvYZc5HT78mxX7QTmcMEpYbLq81+S2p+sN74v2HxFtsmDIbH4DsA3WjaZjrxc42GsdkS1Xz6c7yNFJM4fkRrdW4RTLo62wHMRIGtA3cS6eloBSkxeqIwOf11a+d2y+XfuA5Gs10x09aFxyPvu3ZYy2fPu89kmGCgU1BXSlzhe8r8DQWDpwFYUDp7cyC8QiMPh1OeVF7Rmswqrzb3fMw5ZMPmC95eaUpc2HOHg0oSopKeeJXGau1fsr3OD1ik2vevRFy9JA0YRowX+EJb7rly9dMR1Q133lPJ24PxFxUO2omwCZjlGh6dZOTRPvrQVR4vmHEdZ+J4uPP2AOHZ5gM+d6HXC+4uMbzMY6YXzoKgDCgbtQ50zt3WlpxuI88FjPm8BsThTQrvAADZbmfOOzaAeOI1UYzdk/PeXm5k+8EkpjFmqMtIKzvM0yJIiKfyYjnF/dGO3XDO6eHh+LsmDDg5RuaxvUdOp7+pmW+xDNKlle48EaqWI0l8rEt85VGs+K1q2fjcXFNXTO7q3vvUuBZrvGJtSxWKgrWrQgZlmGq/ZTHE73h0cnbmuP3TGUQ7rfW8SDFEaOUVUaWa0FOUuAiC2AdGRQWa1Qqod3ShBITKJd0DwugaDuJDry5fVtEau6Rl+7++pb3xcLlLccTzaNnuUpMdDeWFWwybaEZuEV+N8Z7S03A87he8P5jLq57ti4x38fCJmM24g8+42Sq+JBvcUjd99NvP44Cn4kEmXeaSUTDe88k8pfAtavs7eTXd39PGDC3S5pSzBkkvLzC2Lc9aYeG/zrzgmD43nvf5MoHe7BfnD047l9nghmtt0jBRBjy8kY9v9Zyu9DNyDiGkCTiZs50eABEKAgHkfOIAgbJ/kYmeNBHxxQln351GC4pZr+OwOQ+O5nRtCw3RFtMGkXFdMjpEW9u9guUYcB0xO2SwCcvSCJ8Q2N5csLtkrolDPB9sJQ14wHvnu+cN6IM1cGCrVWYePcUR+Pey/Q80c35+Lr4nX9bPh77BPsZ0LLmv3gvOBp+W8d9IwAkt8ULk6bxuC2Vs6yqaH1GqVKmCLhImD13DmZDXWu36GhAlvPvf0IQaMpTyH+m496JCQNOjzi948Vuw6g+/WoHbSnolySirFisiQPShDTiatEnojAETif8x1/wyftEoQYe3QhtMyCJDRIw2hHoe8ps3ZmFrFDhkv9UFkc8PlH/Mg5Y58QhFgrp+XNyiRKQSD1E4pD7vMbmnvLUaMBXFwQ+dXvA8er0bozh8obzY4xRAqjPXqggg4GmZTrmT3/MpuB63t9VWXN2xMlMJbduF4cQBZai3CH+3zbPcDzF93l+wXECjpZbEupJRJbTeKqBsB0z0IClFQhBqTAqz2OTs87UB80rSgfdEZPg3HdpCIEZtK1uFO0h1rzAJ004nhyOl95uxvD0MRdXHCTUK0uePtaHenTMcs3JlHZC23J1q1D7ulYIimCxZMSMry67DK88jN2iZDGG9YY03k+in87I7jQbdHaQAnJ7HN5SAq0q3RWFNsrsCgwZQ1kyTLXJ/i2Rz8VNn3S4a1KG/e4HXM+5XmiLlLUUJUXJeEhZa/9rm3NxzTtnh9tyflaLAur6sMyw2PGUsxnXniv9GZ2vqubjZ/eGIv5bGdI6E9WqvVnr/l8SqhQaKK+RMXiO77gsd4LtB3uw/+ztwXF/q602/PQFfqAUY43laMLxRDtdZDdcbdSVN64nUnRbopDPX/G9D3ZAoos1X74mCvSIFd3sd88VNrpnUUhTwz2Oe9N802L0nmUFixXXC9qGVaNp8scnnEwZDdQ7uZtzikLOjihK1e8MAsKQJGY8wJqeuTmNd/CyYsYwGXHzQpuHNjl5RWD0KC1q7avb3j0D//h88Bf/XPS//n5xPt1xObPCXi7b/+bP3x/PfK3VzT7m3hgVz1uuleCyg/qsMqKAMFTccFPvkAYiXIQhZckm53gL0RSGFBU/fcF7j38G0NTB+QwClcw0Hr53h5oTvWdBCd8seHTQFLl0AAAgAElEQVSi8kDb5fWdZJVTx5SlK/2I2+OTl3z09Nv4YT9fkwaD61vShCQmL8lyddHkP3FMEhEFtOAZ4lCp+u+atQoDu2uBz3uP+eKVYtO3TfDoPevrVrfuaMCf/pi8pKoBokC/fDxkNqIotfcjifphVLLtpTouYm1LVvDhu/dio+Xmv3y1v4q6/G4cKUX63d1AXDTfJwoYpthW/UItExlMpdSfTaseUhgoENmYfjS6p67bw6vCQ0lUvoVNR5SVUu9v4+uqitmkZ9qZjri41vfU8/vHDwLCRtW+sly1RUEB7h60xi0Jg9mi8zcuJb+dRI8jlplG43etbN6WSRmmvHxDcI9XXVREgYLy60NdRvLo8hRvc6bfmtmWiF06TGZjpaJvLS/fcDLdWd7CGvzyjfb8/DEtCDidscoO55LKmtmYIOD8mOmYLNf9qtNY+BamjLEeQFPvf4m1/SYf+IQ+Wa1YGpEfkbbUJOb86OtlDR7swf5zsgfH/X67WfDqap/SLsv5o1s+eoe64fIGK0wdzpMIA5U7ETB07LHO+oNnvuLV1U6yRDpjXl/TtKpFsm3G8MG7fPFqn7NF76TgvSc/80MJg8Qg2boNS15pZrfL4B40QZBbmK8YJni+9vRUNefH2hx5nw1Tnj3h8xesM6LQjVJL3XA6JfC5vOmR6M6++04wSc1PXtW//2UVBaa1Nivtf/W95L97FkTBHyNBYu0B0mggjfFgvnacZQ60GoYMYqoK32BCykrxsm1D67yldU7g8+aW2XjHs0ljfvqC7314bx5u3+5P9Ql1hrnjhYttckYDfI83t5wekcbUFdZ5QoPEeTMA1HV/VCcxxicOiCPl1I8ixvfj9b+51Q2LtRsuiCPGw5+5RhSFHM9YrRU2kMZc3erp6xnKmtGWGmXlqzzq3felrHl6P7R3POSDd7i8YbHSxl9RrolDDdH7RthdTnTRa9yz+zrRPY/HJwwSNhlXtxq4Pjrh2eO3ee1AUR6YDt+jbbSd2gPPV0QBTvBVPLO8wjO6PLJyn2NETOBSoj/lGY4n3MxVY0gRgEYJRo/Gh90sa789bNoY5SCX2Mk4Bpj3duWHo5AP3+XT59rSMEyV+LJpGI80YBN6IoljA6O6ob6n72mn17N923ZXNWw85KsLgjtMpgjGevI2xIUQiL25OXBNUXI0IZPm4JC6PDgQQA/7uc/ejkjZXqLdOry4Vhnmu5ZEfP6CH378c0g5H0+5vGWQ7Bf36prJsHeO4/BtiflvbsOUqwWpcLixn0+pt8ghjFGdhNGA1QadbauCEIH/c3j2B3uwP0F7cNzvsaLkxeVhbopRyh99QdMSBVQNrcODSnOhhciJ6pktpoiq5quLwy2AccjFFaP0wHY/GvD0EV++JI715JYya1HxnWdfc9jftU3O89f79yDxxs2cMOBoov9yn5UVyzWzUV/XloLjzUIh0W8xoYZ49UahxgZ8v0eBRyHPL+46dk+O/CdH/p/7KBQhkXHqBX/8rqrAp7GH134ccxKCJU30yF+sNcgJI5oNUUDo07aUNdYjRInJ5BGMYb5SFnYxySqJvOs3sUfHLNYHfCCDsmcY87YACZQMPo74+D0+fa4JLc9TZmugafb7aE2raPvZmMWaF5d4hrblZMYo/RaccQDLNV+8JIr6c1GCxo+fvS1nedBOZ9iWxVoFKWcTlms8qOodkJWFsuCT9/npC+It9s+2JS81AfkWE/D69YKqwvOU7FIQZU3DyQwDj9+6wr+hiRPz6ER9629izSEMj+cxSPsO1CAkwqnPGjCkkfLkiLUtq10WDmMIff174PfKXIHP8VTZKoVdtKnxPab3NBaLn/2zbkd7Nhnxw4+pGyVXPZjXj0JlVr2akxdEIUnMdITvEQdcLzTAENSEdVG38s9YrN1plRG8e17vLMjA56On/OS5kjB2VlZMhl/P4nU8wRheXhCGGg80DVXFk3PikC8zgNAjb+HOSEoUMUy5XrxNY/XRMavsnq4nYfTaPUesfRu6RiBnRXUvWKWzstKoL7zDCSMWBnz3fa5unWiJ65D+2rTOt7NhyulUCzXsEtdWzU6hrKxYZ3q6JTFNo233Alp7dcVk9MddvQ/2YH+C9rBY7zGRvrvP8oLxUIGVOyb6SmjWQc4zsXX2tlSNCDwdvGAy5JMPWG0oSu2TSyLNrf6stlhvMTpbqpqyUv0Oa1nlfOIzHvLOKTcr7jrI1nKzVJzM/v0H3CwZpl+DCanqey8whiggyw9eMIy94R8DGrNvSUx9hzK/M2s5meouLyb4Gc8wHbFYKemybP3S/5TXfQQSBtwud1BMvq/MLd/ExgMubw7UWKQ5NY2UHu6udTT5klkE0piPn3G75GYODgYq2rTbK01w2IOE+YqvLkjiHSKRxYrjcocj6JvYOuPLV46VyJn0lv3kOZ+897OBcHyPRyfEEV9duLZdHyyziUIaeqLJpwwSvv8Ry132z3fOv94vwdGwCDOpmDH4Bs/jas4w+RrJ+p/J3t7IePD6u5ZEbDLXk2edxs0uLiiNqWolgTmwaTjlYwNZvlVgNBjDDz7SqwKfxZrLmwPuJlDVvHv+c0hbyuDfZ5ucT58rx+vJFGtZZ8qoM0gIAs6OKUtWmQL6PY8ip6hpLTRKhrPtPgrt/d0k+iDhex9wu+T1lV5/NGY2PgxovPsIxxPGA7JcMVRhQJroplHXEBGGBL7ikbbBSEJTOBl9DY3mZMSb28Nl2KblZLb/cjXtvV6+3rO3U467a+uM5ZrrJb471E5n+yzsYgLROZooVMzzSKJfoE98OsMzSlrVNBhfATDT8c72XlT9FHsGb/d+BF/3cwH6P9iD/YnYg+N+j9X3k4KJYogwAa82By6oGu0hE54Q/UfnNkk+bG/P9d+6dXa58G9hvUaJ4c2t+mTSyJ+XKsAp1jR8/pLHp0yGvHxzoLQqhF97h19nsv293XG/mr+trcqYrzk/fl4W+Dw55/L6QKRkLXnO5J3+XxRZmwLEoTbpSgbUtvgeVU0a7oyV76uQp5hkAb+hJTFPTnl1tc+tbgxVpQnmu9/WtKSdKPpW7jMR7d4JVcX1gtV6XwarrlluMB7/709Ybfj/2rv3IMnK+v7jn3Pre093z33vOwsrGqGoEOAX5KJWMKGgNFKF0VBomT+MAbXKSqjEpKJWQSqVRCqJpVVoYYhEohaSqiSgSCQhQBE1sJGyRNEFd9n77lx7Znr6fs7vj3Pm3t0zOzvT3Wd4v/4aZmb7PDOcOefTz/k+3yebXrk/VzSiyWlZVtAzZD38ovl4kyVl8aimZjTYu95X8/ktJnI9cueLWEqVpo0mrVXdP9fpyEllUyqUVC4vW+jpT9n2JNeV/reC30Jn9bsdv+n1xHTw1iXYOMxVLLKYMv1dP4Ot05bzPKUTijoqllTyy048yVOtqkxae4aWHTGbVqWq/Oyy3h3++/9m+45tolpNR04uu7z4Dz8XdiaKRSRDrqed/TL8FZC2rLhqc4qYciwVK8vya7UWdE9vOInu2BrIqT8bdPs+39lix5az6gmbYWjfTp04I9sKum+VK/P3Ak81N9gLzHWbVtj7YhHtGgzeY6/4iVIJ9a/6cdZ8P2V4rb7Hfz+fiAbtPn1+I/mDextcQv1njJvVrKY1w1BfVj0pzc5pfFLluhxr2fkpBRtj5ZrvEWuawVssICQI7k2MNVqg6fMnWT1PiZhcT/nZ+YVcXrDvtze/PXulFtzpXU+zcxqdCJbFeJ4S8SU7vCyZJd1EpXIwSea/eC69uAtjqaJSeVV7BEMRR6OTijo6sFtHTioaXTLv7qlYVtRp+iDCX9W6RlRq+TO2s86wt0euq3OTii3sGOqpWle5ooP7lv1mIo72Duv42WCKy1+ke3YiWJ+QiMmxNVdStbr4A/g9RhYyj1tv8PiiBX9fwPxscGr5mWywT4O9OnFWyVhQILFwz3ZdRSPBDJPnBh1IlvKLSpNxTc3o5GiwNtrzgm1x/Q7KhaLiMZUrKhTVs3xKPuLo5Dll02vM2y2o1jQ5s+w2v5RlanRyg+uqpaCeWxttNNlCqRxU9aRickxV64sPoxIx9SSUn9WeTTva+Yk46s1ortG6W9tWb4+ScVVrmppRJCJr+R5AtqlMUoYkc9nfmOsFC2pNQ8mEIjUVisomZZqKN9qTy69E908G/xflearVtWtI2XVMRV8gf9fblQzFY4o4mimqLxvUuPsXqIGsihXV68oUNTapZDx4Rurvxet6Gsopl1ljEt1/3rKJ0gntGtLxM3Jsea7suFxX9boikeBK4jc8WLM4LZNSxFa+oPGp4K+y7mrnoLKpRtt9WGusG657TZ+A+fu4re7r4pdpTc5oqLfzBeL+xFYipsPHZDrLxuNv2NSf3VjnZKA7EdybaNUUzJBnBGE9HZe8+d1D5ydmKjVJcj1lU8EWqqMTmi3KXvIIvlrVXGmxGNprvpXpxkwXgm3MF566Bts9msGeOM0aXccjmi1qR78u2aepWZ0eC96T9OcUcVo1SluP/qxK5aYJvVnDii3Sn1Uyrtk5ua5Gp9SfVS6qdKLB/4h0Ugd2a3pWoxNBu2LPVTq9WB7jd8lcjMvGsrco1VrjZiYtJONKxDSQm1814QRFDpapoydlWapWFYnIc1V3lYwHYcXzVCg3Lecw5vsil8qqVFWuqFTRcF/w/9dfNOy3n58uKGsuC38RW+XKemvTa/U14o5pLnsi0SUWH7IZikYVne+YudhSxt9ecbNLddept0fjU4pHV56f/ooFv0llKqEz43Lmv8F1Va0pk1ZfRjMFnRxVrSbZwWIJv+2sMb9Ex7G1Y6BBr9Kl/FMom1a5Ol9JL9Xqmi3Ktpruv7spzow3nUnxqwcjzrIKE8sKHu5lUurPBouki2XtGpTjqCdx3n+Sm6UnqTft00ReJ84qYsuJBKuu/TdCxbJ2D63rMhiPKR7TQC7oUbtimnmFXYOamGq8s6nnKpdu+sc406JnvKGpafUkz6Nn/5aKRvTmkfkCJ0MyVHc1mNOuIU3ParawcvXqgoYdToEu1mX3zu7hb7bS8EpnGnJr818ylIhpPB9sJuqLR1SrKZUIHsKOTmh6TrGoypUlu8cbcmzlZ9WbkWWqUtPA5l3+imWdOLuyCNJ/suwvNWv4JiHYJtPQRF4DuaC9V382WCtmGJopqFBqWOMaWP2UdoVELFhiuJo/e3e+yxYv0EJLkDVrKmIRxXrVnw3qhcamVFrSFyLoZTG/w9HSRYd1V9n0Ru5t/s14xQ01ldBbLtJcUdMFnZuQ4ygTkWUH7x7LFY3sWuMhtWUG216eHl1sLONq2bsp21a5suzQa1bBrhp9qy96LR/Nd0yj1Z/Lvt7RQUccXbxHE9PK++tP5ie8e3vUnw2G2ptRMq7ZYrBJgt9Vxk/nvRnlenR6VFOzweLCFT9OqbzeyiLDUCyiak0T00GHH79BZ62mPcOLTbQ2kdtobe5SltlqF6eIE1yadq7a5acj/ELw3owm8hrPB+16XFe5tIbOZ+8qSZYpax1FKZmUyhUVSisf/bmu5pq/1ZeW9SBazbFVrnRLcJdkW+rPBk1X/TpVfzLFb0XV7K1apda0rg/oSgT3JvymYMlGjaJMyVqyrN6yNJBTqaLZgmTIdTWQVS6jZDyY9i6WZZnyPDnWyhk721K5olhEmfR5tPpe00xB8UazX46jckWzxcYLTxeK1/274MIPuHDhjkVVrjadm6nW1q5zTSc1V9bs3MoZDn+qaWTn5mQjfxNTv1vC5jJNRebbn8/MLati78toPB80k/arzP1h+EW0m5j5LFPppNJJDfdrpqBSOejSk40onWi1O8xSQTXL/O3KWJ5aDalYXt4I1VtvnYwW9sJsPmvYehebTnHWrChYa5HfVvN3pPK7ntdd2aZi0ZXv01qUFxuGhgdkWcrPLi8n8FSqaOfAeSSwSlW/eD14V7DAc3R6TJXqZtYv+YwmW94uHtprOp/atfz43pdVtTbfSnjL+hJapgZyMqc0MS3HCvaHrteVSWnHQKu3+uNr7SPrbrR5/9ZZuEovSMaV7VGh0Wbh1ZoGch1buwJsCMG9CdvSRXv02gnFl2wFH6zESiqX1djU4rp1v51zLCLX01xR+3epVtcvXlc8qlhUtflmDq6rckURW9bCBdrQ9Kx6d2pgrbnq9fM8nZtofLWN2IpGVJuTayybOPd/rsx87HabtGR2bO3oDzYsXH3QcnntbSwMIyhunpiSY8u0JE+1uspVjexco5fCepTKmprV+GRQ0FKva/eQMo3qPi+Qv329tWRLV8tSf06lsvIzsiydGZMnxaLqSW3+6oXgiP4SzA0tCqzXl2VQ/wReOqfu35IXzvxa/TxWmzl20EywYcytufP1OV0mGpnf37fRV6t17Rro/LANY2VcPi+mocFeRSM6cTboJON66stoqPf8/vomppWINXgiEYtofCoo9NpE/hvjcsPe55K0Cc0oO8W22lSnYVsa6lMmpWI5eIIRizZuTbNUXzaYGmiovtkVnlvEv+9ImpxWNBJcl1xXpar6M2s/KAa6TDgvdu0Rj+qSfcrP6sxYcHlyXe0eUk8quLX723RbC0sba+pJavegDEMT+WDCslpfzAF+I5pyVfGYCkUZUiIuQxro3czCWbf5xdQwlIzL8zQzF9Toe5LrKhFTdn5fFb/bV8MaIc2v6RybWrz8eVKtqnRSuwbXdRG3TA31KpNSsaRaPVjumYxvwm9gpqDjZxWLLOtCODqpUkWDuU2e4rVMXbJP43nNFOQ4ixUy5YriMaVTMucrK2bnNDapvcMb7Ia+RVZPYfpPvZe9R60Huxsahvqz5xcvcmmNT65sBynJc1Usaf/5bxzWHpmUJk4qGVtZNuO6Kpe3pAik/QxD2bSyadXqqrtyrPPOXuWKJqebVrVFIpopbH75RDzadGWO5ymbZtJ0XWLR8yvujziaKza9eLa/uHHDPE+xiBKxYJGVbSkZ045+imQQRgT3lhxb/Vn1ZeS6krEsXPZllIoHe8WP5ZctbZydU74QzMcvX6a4WLi80A6v2R7RG2aay3bwXsEwFIloT48Kc0HDu6XTxpKqNe0dbvXPB3KLazqDTTp7Gq/pbMFvCbKJyhUdO9Ng1tC/8YyZGjrP/oNrijga7lMyrrmixvLqz6hUDnbwXsqvKT92Rhft6aJs4dhyl9cERxzFIsEeurXaYqM6f+f5dKrVG8LVohEd2KPXjitiy5rvMl6pKpPWrqHuXQqWiGn/Tv3ypKKOHEve/LCzae0Z7sbyngux4bnecqXVJcs0NDp13o0415RJqVRWYVWI9Dvb7ujf5MPBl0nq9JiSsQaT7q6rXE/H1viel0JRR04Ff9TRiOSp6mo8v5nlqUAbEdzXwTAa37OjEQ1EJGl4+W2jtGRhn2XJ9ZbVpZjGYktm19XgFtSD9rVs3lKvazCnSWtZlbavUlUmtXbFy8LD+uGuuV9OF5rGYsvS+JRy6c1vWWMYwS6Yw/3yPL38WtN6g3hM+RnFNjvNbJhparBP07OLJ7ZhKJmQWdLUjFzJcYJqmURMvT2aLsh1NdR7Htk9HtVbL1KhqFIl2NQwHl1sY9K1knH9ygHNFVWqBO0mYmEYdju53hq/Db/j7Sb+xup1uV7Q53R0MuigYki1unpSGu4PR3wMI9vWyE4dPaV4bHnP+LpKZe1pPsXTPcoVHT2l1NLHaIYcS05cx85oZFdoHhoA8wjuW6C2pDzGMhWLBB27fEu34ylXtmSuKBFbnPJfoe6qN6NoRIO9chydGQ32pnalWk27BpVJhzKjnBlf7JGymr9fz5b2miyWW60tMw2NTgY9+7pELq2zY4qvKFIy5Diq1YPO3Au9kkypMKdJR33N9zFZzW9QGLpprYXlv2jIX2rfwprJfp38vVFn5jQ5HTy6zPVouD9Y/y0pGlm7ShsXKBnXwb2amtG5SVmGPKnuateAMumOtUY9L1Mziq8qfvPFo8rPENwROgT3LeDf2BYaJMdjwVrMxeyuYPubwd4tqbHztxrJz66Mqv5uFPuGJck01ZdRLq1yNaiC2NI2zFut9cjNre9+sGYliWGo3k0Ng21bl4xoPK/JvOz5NtL5GaWSSqxqFu5//5kx9fYs+1UXiioUgxjnSYmYUokOt17BVotFVa01fRvsuhrepCdL4/lgOc1C+VmprPys+jKb37gGLUQcDfZqIKdqLXg/H5Y7Rd3V2FTTB6GGoYlp9WebrukCuhLn6xaIOKrVFztS2ab6syqWVCgFO1aapgpF7d3RapL4QhiGBnrl2Do1Jmf+Iuv3vdozvOwi5a+X3fY8bXmaXM+drNsSrWMHC4XLlaA9XKXSqruIZapSDdrL+M2LJmcUtWUYqtRUrevsmJJxDfUxXb2d+Ut08jON406xpN1Dm3CU6YLGplbWv/mNaybyijjhXivsNxpfsb6oy/mNBMKlVlvjsYBfuUpwR6hwvm6BZFyV5TNSpqlkQrGY6nUVSzqwu/Fyn01kGurNKJtWsSzXkyFFI2HtmLYegzkVik1/pQuLCrZOxFGt+TSk56k30403ab/03H/zViprdGqN71+o8hqdDNYVVGuanA4iiCHlZzUzp6E+9WXOo4MkwsVfr5+fXfYg0fVULGnfrs35WyvMKdbkdaIRHT+tzMFNOEqbeZ6mCzp+ZrEXZ29GPclN6ISLhtbcAUBrfgPQdbovSWwDtqX9OxZLCBaYhqo1HdijVLxNjxpNU8m40gmlEts5tUtKJVRs0ubZ9ZRLb3mIdGz1Zhdz7QqVmhJd/2TDstaoXfYUlPqUKxqbkmOr7mpqWo4zvzWBIcuS6ypf0OFj57nZKsLDNDXYq6E+xaIqFDVX0mxR6YQu3qvUZmRQf4OwFvvrWpYq1U04UDv5D6n8p1KJmOIxJeMqlXXstCamOz24bcq2VrbPWqFeV2Rb3xmxHXHKbo1UQgd2a2pGUzOyTMlT3VM2reE+GsdKfol/WaWKJNmW4rELLf5OxDTUq9HJlc/W63UVy9oz1I53Sn0ZjU0qHlv5cDbo1dP1T/ZtS7kelZv0I6rXVamqXJHrqlAM7nalcrC4eSnLkltXPKrJ6e1Wi+x5KpRULAX9YaOOUokuWrfQToahTEqZlIZ6gy3bNvFPzF1rk1rTXGOb2y40Ma38rCKrin/iMZ0ZD7qMh121ptm5YGdfy1Q00uE/kNXts5ZyPfVv9hYfwNYjuG8Zfy/VvowqNUly7MZtXt6A5kr65XE5jkwzWDZaqQXFFRdy7+/tkWPp2BnZVrD/eb2u/qz27mjT0wbH1pv2aXJaE3lZlkxDrqdqTcP9yoWhV4/fBCY/u/LNT81VsaRCUam4To4GS5wTcZmu5kqNf7eeJ8vSuQn1dWWB0MZUaxqb0nRBji3TkDxNF3TyXLA77xuWaW7+g1t/5+MWNrfdZBu4rk6PNX0cEY9oegt2rWqzmYKOnVYsGuwQ4nmaKejEOR3Y1ckfLZfWmXGlYsFNYYHraq6kPZuxHgNoL4L7VvJX84RuQc+WKpb1yxNKJhbvu5Ylx9FkXq67uC/VBhiGelJ660UqV1R3g19+myd7Io6G+pTrCZqXW6bi0TDN6KTiGsjp3Lhi0cU1zZPTMkxlkosPi1xXs7OKr1XxZZih2RR9Ta6rnx9VIrbk7bchx5Id06lRmQbrcTeTbQXLN1usWgnXPEi5Kqf5H4JhaHxSQ93ULvZ8zZV0/KwSS64JhiHbVsrSL0/oTfs6dh+07WCX6/yMbEeWIddVta5MUrsGt3kFKbYpzlq0kefp1eONe+k4jiang36CF8IwOr8bS3jfrRmG+jLB9vJjk5Kh6VmlkootX9lsWTIsFYqN6xn8vkmSDG+NovkQyc8qGmnwJsTvc/L6ab31ohCnrm5jGNozFOy1tFqtpp0DIftt1+srZ3xX8N/lhrTsyvM0Pdukp76hZExTMxc0KXOB/F2uMymVKqrXgxoedlVDaBHc0Ualspzmd6aIo0IxfPv1bD/+zrgDvSrM6eRogy1pI45mZmWZqtQadFKru0Hecr2wBpHVlm6HvIJhyLFVLIe+1KGr+F1K/cKkpSpVpZPKpjs0rI0y19q1KnTFP0tVa5qYbnr+G6ZGJ9Wf7eTDN8NY3PAbCLlt8RQbYVGptUpyhqHRyTaOBi2Zhqr1xv+//MoQT4o4WlGM7LpKxIKGMwO5bVInI2k83+qrpqlarV1DeWMwDA32qj+rQlGliioVlcqaLao/q6G+8J1X/uYezXie+jLh2Ii0oXp9re3nTHpMAZuFGXe0kd+Lo7VQzzxtM67b9P+FXwQ/npdlybFkmPJc1V2l4orFJE+lknYPtne42F4MQ7keZVLzuzsbjauVQsG2NJDT9JzsRuOvVNWXafuYNpEho+XzBIOrOrBpCO5oI9uW60pNJt39R8lc37uHZcpzmz6Xi0a0b4dsS6dGZVuyI4o6MkzVaipVdNHubbUBU38m6F7akOuy+eJW2Ta7O/dlVHc1V1y2Wt3zVK0p1xPuxc2OrXrL4F73wrRGH+hu3GzQRvGIqs23F63VtWOgvQNCS/Foq/3Aq3VlUsr1qC+rmYLKVUkypGha6cR2u09Ho5qZa9r7slrbJuESW8eyNJDTpKVz47JtyZDnqlbTriFlw9AutgXbUl9GhVLj1eo1V8O9azTmB7BuBHe0kW1ruE8TeTmrsrsnlSvKvoH7YXehaETZHs0VG9cnlCvBNKG/c9P2lkmqXNZcqcGvoljR/p3hDl5oD79gprdH5WrQfCnqhLX4Z4Vcj8amGrRqcV2Vysru6NCwgG1oW1wyECK9GWXSKlXkLnm06u+3d/He7TZNG3aGof6sErGVKy/9zVMv2rV9msasyTTVl1UiHuwSoPmJ9kJRuwdphYTzYFlKxJSMKx7dJqldUsTRRXuClcT1ulwv2LU6EdOb9r6BLhTA1mPGHe1lGBrIKRnX7JzGpuRJ/Rn1pJRJhYNDdqcAABaRSURBVLipwjZmWxrsU8TRqdEgZLiuhvq0Z/gNt3eJY2u4T+mE5kqquzLU+R3dge4Ri+itF2muFLy5ta2gXTqATfUGu/WiGxiGknEl4xrq6/RQsA6mod6MejOqu5IX7Gf+huWfugBWW7i2A9gyBHcA68MjEQAAOoo7MQAAABACBHcAAAAgBAjuAAAAQAhQ4w4AWJ9KVaWKPE+GoVik6WZqAICtQXAHAKylXtfEtM5NKOLIkDypVldvj3ozb7jGoADQOZTKAABacl2NTipfUDIux5Zty7EVj6pQ1CtHVat3enwA8EZBcAcAtDQ5o5k52avuF6apRFQT+U6MCQDeiAjuAICWTo82rYexLI1Oqs6kOwC0A8EdANBctSaz5Z3CMlWptWs0APCGxqIiAEBznicZrb7BMOW6F3qIak2SbGuNNwkA8MZGcAcANGdb8lrmcrcu29rgi9frmprV6TFZpiR5nvqyyqQUi2zwBQFgWyO4AwCaM031Z1UoyWw07+55qrsbbOheq+mVo4pFlIovfrIwp9EJ7d+pVGKDAwaA7YuHkgCAlnpSKpXleQ2+VK5q304ZLWtpmhnPKxGXvXz+yDSVjOv106pRNw8AKxHcAQAtxaPaNahCSfUlNTOeq7mSBnNKb2hqvFjW5HTjWXzDUDSqfGGDowWA7YtSGQDAWvy68+mCzozLMCRPg70aHlA8usEXLJVXzrUvZRnBclUAwBIEdwDAOkQjGohoILc5r+a6jafbfYahsUkN923OsTakWveOnqufy9cNGXXPS8fM/YNWNsljagCdRHAHALSdacp1WzV/7N+kdwgbMjHjfv25uWzKTEVlmobneWcm6z/8Rfltb4leusc2NlbTDwAXjMkDAEDbxSKqNe8yWb+AFpMXrFT1vv5cYWev2RM3TNOQZBhG1DF29Fovvlp+7QzbxALoGII7AKDtYlFlUo071XieSpUNrnndDIdP1fp7TNtqMK3emzK/+1KxWms0bADYegR3AEDbGYZ6e1QoNdh1tVjW7iFFO7YH0zM/LSeijW+OhmGk4ubo9IXtFAsAG0WNOwCgE6IRXbJPk9ManZRlyjBUd5Xr0UBOyfja/3xruJ5Mo9WEetTSXIUZdwCdQXAHAHSIY2uwV31ZVauSZFlyOnxXMuR5arX21FOrdjgAsKUolQEAdJRlKhZVLNrx1C7JMIzL9ztew+J7SVKpqnScWyeAzuDqAwDAosEea6bYOLi7rlcoeb0pptwBdAbBHQCARQeGrP1DdmlVIbvn6Uzefd/b4ha1MgA6hOAOAMAi2zKuuiiyb9A+l3eLFa9aV7mqqTnv+HjtPVfGh7MdazAPAJ0vKAQAoKtEHeP/HYwcHLbP5uuVmmcYRjZp7MxZDZu7A0DbENwBAGigN232pnkuDaCLcEkCAAAAQoDgDgAAAIQAwR0AAAAIAYI7AAAAEAIEdwAAACAECO4AAABACBDcAQAAgBAguAMAAAAhQHAHAAAAQoDgDgAAAIQAwR0AAAAIAYI7AAAAEAIEdwAAACAECO4AAABACBDcAQAAgBAguAMAAAAhQHAHAAAAQoDgDgAAAIQAwR0AAAAIAYI7AAAAEAIEdwAAACAECO4AAABACBDcAQAAgBAguAMAAAAhQHAHAAAAQoDgDgAAAIQAwR0AAAAIAYI7AAAAEAIEdwAAACAECO4AAABACBDcAQAAgBAguAMAAAAhQHAHAAAAQoDgDgAAAIQAwR0AAAAIAYI7AAAAEAIEdwAAACAECO4AAABACNidHgAAYMt4nuquPE+WKZOZGgAIN4I7AGxHrqf8rE6elWnKkOqeBrJKJ5WIdXpkAIANIrgDwLbjujo3qelZpRKLnyyUNJHXzkFlUp0bGQBg43hyCgDbznheswVFnGWfNA3FYzpxVsVyh4YFALggBHcA2F7qdZ2bkN3kgWo8qulCewcEANgcBHcA2F5KFTlW06+apkYn2zgaAMCmIbgDwPZSr8toeW03DdXddo0GALBpCO4AsL2Yplyv1Td4nkyjXaMBAGwagjsAbC/RiOr1Vt/Ql5FBcAeA8CG4A8D24tjqz8ptUgxTLCudbO+AAACbg+AOANtOb0ZzpQbz7uWKBrLswQQAIcUGTACw7diW3nJAE3mdm5BtBTun1uvau0PpBHUyABBSBHcA2I4sUwM59WZUqcp1ZVuKOER2AAg1gjsAbF+WqXi004MAAGwOatwBAACAECC4AwAAACFAcAcAAABCgOAOAAAAhADBHQAAAAgBgjsAAAAQAgR3AAAAIAQI7gAAAEAIdCC4j46OTk1Ntf+4AAAAQHi1I7jfdNNNZ8+elXTy5Mlrr712eHh4cHDwxhtvPH36dBuODgAAAGwD7QjuTz75ZLFYlPRHf/RHBw4cmJ6enp2dvfzyyz/+8Y+34egAAADANmC382AvvPDCd77znWQyKelP//RPL7744nYeHQAAAAivNtW4nzp1qlarvfWtbz169Kj/mZdffnloaKg9RwcAAADCrh0z7jfccMMHPvCBc+fOxePxY8eO/dZv/dazzz773ve+96//+q/bcHQAAABgG2hHcH/mmWckVSqVY8eOjY6OSorH44899th1113XhqMDAAAA20D72kFGIpGLL774mmuukXTVVVeNjIw8/vjjbTs6AAAAEGod24Dp+9///gc+8IFOHR0AAAAIl7Z2lVnqtttuu+2221p8w4kTJ1555ZUVnzx27JjneVs5LgAAAKAbtTW4e543MzOTSqVMc+2Z/lOnTh06dGjFJ13X3bNnz9aMDgAAAOhe7Qjuc3Nzf//3f//Vr3719ddfr1QqlmWNjIzccccdn/rUp6LRaLN/dfXVV1999dUrPvnII4+MjY1t8XgBAACArtOOGve77rrr6aeffuCBB06dOlWpVM6ePfuP//iPhw4duuuuu9pwdAAAAGAbaMeM+7/+67/+9Kc/3blzp/+ffX1911133eWXXz4yMvIP//APbRgAAAAAEHbtmHEfGRl54oknVnzyu9/97t69e9twdAAAAGAbaMeM+wMPPHDbbbfdd999l112WTqdnp2dffnllycnJ//93/+9DUcHAAAAtoF2BPcrr7zy1VdffeaZZ44ePTo2NpbL5X7/93//7W9/u213rBklAAAAEC5tis62bf/Gb/yG//GDDz648DEAAACA9ejAzql/+Id/2P6DAgAAAKHWgeAOAAAA4Hx1ILjfe++97T8oAAAAEGodCO6f+MQn2n9QAAAAINQolQEAAABCgOAOAAAAhADBHQAAAAgBgjsAAAAQAgR3AAAAIAQI7gAAAEAIENwBAACAECC4AwAAACFAcAcAAABCgOAOAAAAhADBHQAAAAgBgjsAAAAQAgR3AAAAIAQI7gAAAEAIENwBAACAECC4AwAAACFAcAcAAABCgOAOAAAAhADBHQAAAAgBgjsAAAAQAgR3AAAAIAQI7gAAAEAIENwBAACAECC4AwAAACFAcAcAAABCgOAOAAAAhADBHQAAAAgBgjsAAAAQAgR3AAAAIAQI7gAAAEAIENwBAACAECC4AwAAACFAcAcAAABCgOAOAAAAhADBHQAAAAgBgjsAAAAQAgR3AAAAIAQI7gAAAEAIENwBAACAECC4AwAAACFAcAcAAABCgOAOAAAAhADBHQAAAAgBgjsAAAAQAgR3AAAAIAQI7gAAAEAIENwBAACAECC4AwAAACFAcAcAAABCgOAOAAAAhADBHQAAAAgBu9MDALCE66pak2HItmTyvhoAACwiuAPdoVrT5LTOTco2Januqj+rbFrRSKdHBgAAugLBHegCpYpePaZETKn44icLJY1NaWSXErHOjQwAAHQLnsUDnea6Ovy6kvGVtTGmoURMvzyher1DIwMAAF2E4A50WqGoqCPDaPAlw1DE0exc28cEAAC6DsEd6LRyVVbzojXHVrnaxtEAAIAuRXAHOs11ZTaabvcZhly3jaMBAABdiuAOdJppymv5DQZ/pwAAgOAOdFzEUa3W9KvVmqJOG0cDAAC6FMEd6LRkXJVq40l3z1OponSi3UMCAADdh+AOdJpl6qI9KhRX1rK7ruZKOrBLltWhkQEAgC7CBkxAF4hHdXCPJmc0PiXblAzVXeV6tHNAsWinBwcAALoCwR3oDtGIhvs0kFW1JkmWJYc/TwAAsIhkAHQTy6IwBgAANESNOwAAABACBHcAAAAgBAjuAAAAQAgQ3AEAAIAQILgDAAAAIUBwBwAAAEKA4A4AAACEAMEdAAAACAGCOwAAABACBHcAAAAgBAjuAAAAQAgQ3AEAAIAQILgDAAAAIWB4ntfpMZyHJ5988hOf+ERPT8/WHcJ13Z/+9KeWZW3dIYCtU61WHcfp9CiAjXBd1/M8Lr8IKcMw3vzmN3d6FOi8fD7//PPPDw4ObsWLhyy4t8H4+PhHP/rRRx99tNMDATbi3e9+9ze+8Y1UKtXpgQDn7ZFHHhkbG7vrrrs6PRBgI975znc+/fTTnR4FtjlKZQAAAIAQILgDAAAAIUBwBwAAAEKA4A4AAACEAMEdAAAACAGC+0qWZdm23elRABvkOI5p8neNULJtm8svwisajXZ6CNj+aAfZQKlUisVinR4FsBGcvQiver3ueR7ZHSHF5RdtQHAHAAAAQoBH6gAAAEAIENwBAACAECC4AwAAACFAcAcAAABCgOAOAAAAhADBHQAAAAgBgjsAAAAQAgT3ZV588cUrrrgil8v93u/9XrFY7PRwgMbe/va3G/Nuuukm/5MNz15OaXSVm2+++ZVXXln4z/WftJzJ6LgVZy/XYXQEwX1RrVa77bbb7rrrrp/85CfHjx//u7/7u06PCGjsyJEjzz///JEjR44cOfLQQw+pydnLKY3u8Z//+Z8f+chHnnjiiYXPrP+k5UxGZ60+e8V1GJ3iYd5TTz315je/2f/46aefPnjwYGfHAzRULpej0WitVlv6yYZnL6c0usfnPve5j33sY4lE4mc/+5n/mfWftJzJ6KzVZy/XYXQKM+6Ljh49etlll/kfX3bZZa+//rrneZ0dErDasWPH4vH4rbfeevHFF99+++0nT55Uk7OXUxrd4+677/7iF7+Yy+UWPrP+k5YzGZ21+uzlOoxOIbgvGhsbS6fT/sc9PT2VSmVmZqazQwJWGx0d3bdv35133vn4449blvX+979fTc5eTml0s/WftJzJ6DZch9EpdqcH0EVyudzs7Kz/8fT0tG3bqVSqs0MCVrvmmmteeukl/+P7778/k8mMjY01PHs5pdHN1n/Sciaj23AdRqcw477owIEDL7/8sv/xz372s/3795smvx90nRdeeOHZZ5/1P45EIpZl2bbd8OzllEY3W/9Jy5mMbsN1GJ3C2bPoHe94x+Tk5KOPPjo7O/u5z33ujjvu6PSIgAbK5fJv//ZvP/vss+Pj43/2Z392ww03ZLPZhmcvpzS62fpPWs5kdBuuw+iYzq2L7UYvvPDC5Zdf3tvb++EPf7hUKnV6OEADrut+6UtfOnjwYE9Pz6233nrq1Cn/8w3PXk5pdJVdu3Yt9OXwzuek5UxGxy09e7kOo1MMj9XNAAAAQNejVAYAAAAIAYI7AAAAEAIEdwAAACAECO4AAABACBDcAQAAgBAguAMAAAAhQHAHAAAAQoDgDgAAAIQAwR0AAAAIAYI7AAAAEAIEdwAAACAECO4AAABACBDcAQAAgBAguAMAAAAhQHAHAAAAQoDgDgAAAIQAwR0AAAAIAYI7AAAAEAIEdwAAACAECO4A0HV+/OMf/+Zv/mYmk+nr63vPe95z+PDhTXzxl1566dJLL13z21588cUrr7xyPS84NTWVzWYveFwAgDUQ3AGgu9Tr9VtuueXqq6/+0Y9+9JOf/OSSSy659dZbPc9r8zBGRkbuueeeNh8UANACwR0AusvJkydPnDjxJ3/yJwcOHNixY8df/dVfjYyM5PN5SQ888MDIyEg8Hv/1X//1n//855JeeeWVa6+99u677+7v77/uuuu+//3vX3XVVel0+pOf/KSkhx9++CMf+ciHPvShbDZ77bXX+v9kqeeee+5Xf/VXk8nkTTfddPLkyaVfOnLkyGc+8xn/ENddd9199923a9eukZGR//qv//K/4Qtf+MKePXv27Nnz4IMPtnjBhx566Prrr/c8r16vX3HFFY899tgW/u4AYFsjuANAd9m5c+ell176vve977vf/W6xWLQs67HHHstms8ePH//4xz/+0EMPHT9+/C1vecvf/u3f+t//gx/84IorrvjFL35RKpXe+973Pvroo9/73vc+//nPj46OSvrqV796zTXXHD58+Lrrrnv/+9+/dOZ+fHz81ltvveeee06cOHHxxRffcccdzYb00ksv1Wq1w4cP/87v/M6f//mfS3ruuec++9nP/vM///MPfvCDb3/72y1e8EMf+pCkr3/961/60pcOHDjw7ne/e8t+cwCwzdmdHgAAYBnbtl988cUHH3zw85///B133HHllVfee++9V1111cDAwOHDh/fu3VsoFPr7+48fP+5//44dO26//XZJN95449TU1L55/iT9r/zKr9x5552S/uIv/uIrX/nKq6++unCgxx9//B3veIefpO+7776+vr56vW5Z1uohWZZ1991327b9wQ9+8N/+7d8k/cu//MtHP/rRG264QdK999578803t3jB+++//+abbzYM43/+53+2+JcHANsZwR0AukulUvE8784777zzzjvL5fI3vvGN66+/3i9B+cpXvvLEE09kMploNJpOp/3vT6VS/ge2bQ8PDy987H8wMjLif+A4zv79+0+ePLmwkPT48eP/8R//sX//fv8/I5HIuXPnduzYsXpIw8PD/gsuvOyZM2duvPFG/+MDBw60fsFLL7304MGD/f39u3bt2oRfEAC8UVEqAwDd5Vvf+tYtt9zifxyNRj/84Q9fc801P/rRj771rW99+9vffvLJJ5966qnf/d3fXeerHTlyxP+gVqsdO3ZsaS7fsWPHu971rqNHjx49evS111773ve+t5D7VzAMY8Vndu7c+dprr604RLMXfOaZZ8bGxp5//vmXXnppncMGAKxGcAeA7vKud73r//7v/z772c8ePnz45z//+f3333/o0KF3vvOd4+PjqVQqHo+fO3fuC1/4QrFYXM+r/fjHP/7yl788Njb26U9/eufOnQcPHlz40i233PLcc8995zvfGRsb+9SnPvXJT35ydUBv5rbbbvvyl7/83HPPnTp16jOf+Yz/Dxu+YLlc/oM/+IMvfvGLf/mXf/mxj33Mdd0N/E4AACK4A0C3GRwc/N///d9Dhw5df/31V1111de+9rVHHnnk4MGDH/zgB6PR6O7du2+99dZPf/rTP/zhD7/2ta+t+Wo333zzU089deDAgf/+7//+5je/aZqLl/3h4eGHH374j//4j/ft23fo0KF/+qd/Wv8g3/a2t91zzz2333771VdfffvttyeTyWYv+Dd/8ze/9mu/dv31199xxx2u665nzACAhoz29wYGALTHww8//Pjjj3/zm9/s9EAAAJuAGXcAAAAgBAjuAAAAQAhQKgMAAACEADPuAAAAQAgQ3AEAAIAQILgDAAAAIUBwBwAAAEKA4A4AAACEAMEdAAAACAGCOwAAABACBHcAAAAgBAjuAAAAQAgQ3AEAAIAQILgDAAAAIUBwBwAAAEKA4A4AAACEAMEdAAAACAGCOwAAABAC/x9EQC93GFfK0Q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41973"/>
            <a:ext cx="9144000" cy="382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70" y="4122904"/>
            <a:ext cx="90881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SAMPLE DUPLICATES</a:t>
            </a:r>
            <a:endParaRPr lang="en-US" sz="880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16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QC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694840" y="1103804"/>
            <a:ext cx="5945673" cy="72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 smtClean="0"/>
              <a:t>Sample QC: which individuals do we want to remove?</a:t>
            </a:r>
            <a:endParaRPr lang="en-GB" sz="2800" dirty="0" smtClean="0"/>
          </a:p>
          <a:p>
            <a:pPr lvl="1" algn="ctr"/>
            <a:endParaRPr lang="en-GB" sz="2400" dirty="0" smtClean="0"/>
          </a:p>
          <a:p>
            <a:pPr lvl="1" algn="ctr"/>
            <a:endParaRPr lang="en-GB" sz="2400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2" descr="data:image/png;base64,iVBORw0KGgoAAAANSUhEUgAAA+gAAAK8CAIAAADzqQLmAAAgAElEQVR4nOzdfXRU1b0//s+Zh4QEQggMZZKIBAINSykFEQsCirRYiiYQnipdMa1IUeDK11vBH7jUWlFXbxrXvV6zLmh9AMkCKpdwSSi2ICClwq0Pl2jrvUkRQgkEyIMpDw1OZs6c3x+fmZ2dc2Ymk2QecpL3a7FYk5kz++yzzzl7f/Y+e85RNE0jAAAAAADo2SzxzgAAAAAAAHQMgTsAAAAAgAkgcAcAAAAAMAEE7gAAAAAAJoDAHQAAAADABBC4AwAAAACYAAJ3AAAAAAATQOAOAAAAAGACCNwBAAAAAEwAgTsAAAAAgAkgcAcAAAAAMAEE7gAAAAAAJoDAHQAAAADABBC4AwAAAACYAAJ3AAAAAAATQOAOAAAAAGACCNwBAAAAAEwAgTsAAAAAgAkgcAcAAAAAMAEE7gAAAAAAJoDAHQAAAADABBC4AwAAAACYAAJ3AAAAAAATQOAOAAAAAGACCNwBAAAAAEwAgTsAAAAAgAkgcAcAAAAAMAEE7gAAAAAAJoDAHQAAAADABBC4AwAAAACYAAJ3AAAAAAATQOAOAAAAAGACCNwBAAAAAEwAgTsAAAAAgAkgcAcAAAAAMAEE7gAAAAAAJoDAHQAAAADABBC4AwAAAACYAAJ3AAAAAAATQOAOAAAAAGACCNwBAAAAAEwAgTsAAAAAgAkgcAcAAAAAMAEE7gAAAAAAJoDAHQAAAADABBC4AwAAAACYAAJ3AAAAAAATQOAOAAAAAGACCNwBAAAAAEwAgTsAAAAAgAkgcAcAAAAAMAEE7gAAAAAAJoDAHQAAAADABBC4AwAAAACYAAJ3AAAAAAATQOAOAAAAAGACCNwBAAAAAEzAFu8MdE5TU1NZWZmmafHOCAAAAACAnt1uLywstFqt0UjcZCPuhw4d+uCDD+KdCwAAAACAAN58882zZ89GKXGTjbgT0bRp01asWBHvXAAAAAAA6H300UfRS9xkI+4AAAAAAH0TAncAAAAAABNA4A4AAAAAYAII3AEAAAAATACBOwAAAACACSBwBwAAAAAwAQTuAAAAAAAmgMAdAAAAAMAEELgDAAAAAJgAAncAAAAAABNA4A4AAAAAYAII3AEAAAAATACBOwAAAACACSBwBwAAAAAwAQTuAADQJ5R/fCPeWQAA6BYE7gAAeojweh/ep9izAGBqCNwBANpBhNf7yHsTexYAzAuBOwBAG0R4vY9xP2LPAoBJIXCHcKGpg16m/OMbuqMaEV7vE2wPYs+GTz5TjGcNAMQSAncICyYPmJSpd1lUMy8HIqFXF042woxmxHkU2U0z9V6OKpRM9wUM2VGwAPGCwB06hskDJmXsbnUhZIzXHg/RVwwz/A3xqXGgvctJUcjQ3xjr/GrvtXDSDF9kO9Wx391RHcHNm5zUhY9AkHdNdZ2nus4T8CMAiBkE7uYWfpvX5dYRkwdiLIIRmGhodbFd+KuI15WWEH3FYOEvH+HiOA8d91fXeY5Xt8pRCBHp/pQZg7xghSkyJj6qrvP8au81eXeI/+WFOxTwFBbv5Lgbur+bYr+7YzCCGzBA7zBq74O1XOiqXpwd8mmyvvRK72ggMP8HTASBe0/RhSYz/Davy62juaaH9sxcdUqkIicOE/k1x4u6GDH8eR2hl+9Ugxd+JzPgWso/vsFbUV3nabrmFRso8sBbKm9sdZ1HDuj5H3+diORE5JBaJ1jUzuG48eu8dpElIqptVN//3NV0zSv+Ha9u5S+GGbuLxYwdAyLKcTdQt2P32F9YC9glC7Fwd3Il79nQUbs4zHpBfRI+41UsefOPV7eKU4b8hcnH8PHqVuORE2aLE+J6Wqe+EmzJzlY4xgOyU11rgNiwPvfcc/HOQyd88cUXLS0tkydPjmMefrX32rSxiZFN01fZffI1N+o5mXbyx17iNb/QfUUQSwZLPPSSYl28IvF/iDyHWGPAPISzfJiLUfACCfZ14/I9kG58K8QO1X0qb508ssv4oPKoVNuktrRqjhQLp3+8ujXEkWw8bMSRaVxGzo8uM/LBTP7Ymg/1YHuKF+N8ymv/a53nRqtW26TeaNWI6EarxpvDn4rAQmxsbZOanKj8tc7T0qrx+44Uy/HqVv4640T4u0SUk2Hj1MTag0XtHMpc+rt3uMPKm/bXOk9yokJEtY3qeye/HjXMJqJ2t6p5VGr1aF4vuVXfP49KvHzFJ1+3uLQQxydHD2IbedXln3zNmeSonYiOX0q4cdVVe93ahUPdeLIbK4RgXwy9umALBKxeQpy/1XWev9Z5QhdUsC8SER8njhSLvEMDnkq8PB8DugM7zEqss1VQpGqnLtef8oksClnu0zZd87pVutqi2W3KjVaNTyvxdT6DcjLtv9p7TZw78vUluRLgf6J9kd+hMKrxEJ8GXFKu5QKWT7D2URwJnILIfOjTAYCVl5fPmDFj8ODB0Uhc0TSt46V6jHfffbexsXHVqlWxXKnxcmHTNe8vC1JDf+tXe6/lZNi4kRApBBzpEVUMt8pDUiw5GTaxOvE6HMGCDGM6utZLXp1YOG9yEkcMuu9yIayblxJwXSJl8adcgMHGunxVqrz2oc2UlRFsYV1quspXt5bQn0aWrhA69S2jEDM0xKdyaYjh5CH+uLPpmrfFpRGRy60l2pXhDqsuQd6P/EXxWnx6vLp1iBRAi0M6YJ51B4zYlSJLORk2MdLMfwbcUyJiEF8notpGld90q5rdqnDIK5ISkTdvrFvViMhuVYgoOVFpcWnJiYpYrPm6N9HeloL41Jhb414QUTt/kTMz3GGVMyDWPtxh5aidiLxe0jRSFCIii4XEAmJndVgaon7gfcq7Mm9os29PXUoQX2y09tednuUf3zCemNT+3NeVuTgZj1e33pmTELAc5LqCAtGdqgHrBCNjOYjqkYjuzEnQpRYsHRF7yTWYXA7yVovTR05BbJ1cS3MG5BqepBos2CYY349svSQfLcbKWbckb8gvC1LlbMuFLJ/1/OaVFi/5zym3qqUmW3RLytUOHzziNUlHlPhUXikfYDoBuliB9mOIopBPLnmNonxCHIfy1wOmg99IQAjLly/fsGFDdnZ2NBJH4B5UwHhdvNPi0v794UHBviuur4nzXFRYwdpmOXEy1IZyPaiLKkQOjbUJNy0icV3lKBoqOTwy1lC6lk8Oa3RtvzFlY27lSlMuBHnhpmvevKHNvm9lZQTsD4gMB+vYiLyJrZBzEk6dKwcZYdbR4XRRAn4rxLbIIULoZoakAWOSIjwicrk1IrJYSA55dfuFX8hlxelwChzayssYcyui/NpGVSzPeeDomUNYIl82eIF181LkEhbnjhwHcNSenKhw9CBSuNLi5UiCpGD961aNiBTFFyjzVnOo0eLSvm7VrFbyeoljd946IhrusIY4y+RDXUTtXLCaRlYrcRzTfN1raT/9kFdN/sBdI+LsKgol2n25EkUtQlLyn7zHq1tF+fP7XJj84oGb/s5vnmxOTE7wLVB73ZqUqOSM6q87ZXSBlG7H8QvOiRys8K4kf40kd+34W8HOqfKPb4iIXzBWJgHrMWPEpqseOVld2C0Wlvui4iu6mI+zJ0pe3mS5BEQHST6zBP503bwUcUmEpGpWPmbkDQ/2vrEMRQkEG/4QJ45uF5P/tDKmKZenOJbkuoJPCu7nkz9GF/1hr5fI3/NM/cdFd2KKfeBAPk44fS4ucfDIIb6unPkd+QAzRvDybg24H3WFoOti6faUnLIoH6OAO5o3TTe4htgdgkHg3iZmgbuxHhQVk+BWtU0r0sTy4hxeX3qF/DWUrtmjQGOWXE2IOlSEJnJ9x+SBw2BRl24EKFiDx98VTa/YRpFbOfYSietGc3UZEHGPWEauuEWVTUTy9Qo5audt5EFEXnv1P/rRIF+gL7de4ityjSzX6XK8LsqWDHVusKA8WPfA+C3jUJD4ltxFCdiIykEqb0iIaDjgNpIhWJcT5NcctRO1C2TJ38TygS2aW17ySouXQ1v+ui7iFyuSMyOCP271iShtgEWMSXOT79WIiCxSHjhNMaCr62qKiJ/88QT5A/RgPNJpKkJkIl+UzNEzSWE9b2NyonJnToJ8vssttBzNy1nizeRw3GYlr/9US7QrHNCzfgmKvCSzKMQRv1wOolRFvE7+aMliodRki9xvEWPtf7naz24jIkpOUDhqJ6Imt11kXnciyJc+jJ0rkrpA4uTlDpIIYeXdTYHiGA6L+bWoc3RVhziwjdVI6EqM2teE/NoYyuvGznVv6iJXeThZ7iNR+9FlxmeHOIZJuqpD/hjRONJBgUYxdIeZ8Vqu3BLphh7k4SEyVOZyEBxwv3Anlk8B0bEn6dKQVyOFyGolj0oWRX8GJV2tU/ul8OnTYhsgOqiirMSxqqr641wuSbnjzT2E741PlGtd3ZFDgQ4Y8ZE42kVbJqogan+Wyenr0pSbLfkCmqh5uLON2B1CQODeJjaBu66upPbX33U2rUgToee6eSkctTPxLXl8kaTLsiRF7XL6HHxYlLbQh2MCriVJqoB0wbTxwq4YqhS5ChjbyUOPuoFMeeiUDJdQAw7RiYpShIy6nJM0LiWH4ET0g8Ffkb8FrW7pl5ygDEmxcOwuBvDkKITLRwxbGhcQrax8bVdXZRtHbkTe5GvHxulGuuFhOVmmG9eRBxR5Pii/rxv3FcuL4EYXdclrCXat5sxlj1f6RJzomv/QEi0rUVtczsVF5Gu2ifSzO+SZJ2QI48TXOQWO0cVgs2AxpHlnToLcRRHnHccWfCKIr4tYVnQJOClP+861OOi5u6Kqvm0Xm8YfpQ2wcNQuX6nQFanuJLVbFXFsE7UNpSv+7RWrU6S1c29Bjt35/X4Jvn6UPCeBiLzt41UO9MWQp92q/GDwV/97rZ+ikEVR7Da6dMM2MNkXtZNhmFB3sotzR971RG3ZJvLFW7rrJBSIHMfI0aFcgOI1GUY0jFf2jOeIIGIpMRIstkuuqeTVMVFfcf0mqimSaioRjosOJ/lDT9GHEcEr7w65ByjS1PWEjcWl+1QeXBCxe8CRHd3FAbnDIApBnlYkypP3i64/723fpilE7d9o91G/BIV/rZF8pc7dL4WPbY89mYi8ipWLSDc2L/cB+iW0tQLcvReXp/iU4cECl1sbnW4Tu0xXaEx0bo1XAo3tqUweRZJXIQ7g9z93yQeG6KtwWjZrWzrRi923bdv2yiuvRDbNPu5b3/rW22+/Hcs1InBvE4PA3Ri1y/GN3JSK8QlRy5y57DGONzBj7E7+MI5rCtEYiP3Box0kNaX8J+chbYB+PF4MGXL8KqJ2Jlfu3JaL1otXIa7diwESrtmNMwr4hSgcuTmXYw6ussXxJcZ6dZEf+aNSt6rdP6RZVOXV/0iy26ip1UZEE9K145d9PzDS9Q1IiqV0414ktce8v7hdMU7QDD2MLfcN5N2ni06ofXsgNk0Xmoi9IycutoWk2F1cyhdXosWMagrUcuv2L0e9mn9wV44aOW4WY8+iyZTHxQXFMO1Etwd14/S+A0Br+zoFigZEREv+CMw4bV0kKPYdfypPYRfv8Gkipy/iZvL3QziGELE7f5Q2wDKk/Sx545irCOaI2kJnsbFyuy7PJVD955+I3Yna4hiithB5cIqvBJqve0WALnaQvAq5z+P1Uk5/X7ew2WO3W+lKq8WtWOUTVg5ARXdaDpiI2oJOXc/HIu138kdXTDcILYa9A04z0J1xol6S50jIFzd0Y9K6PSIHZGK/iM65btYHGaJkrqPkbeHXPK4s+pniQs3X/p8yi+pX7gPLZeV74e9P6sbjjS/kalM3uMCzz6n9yA5Js8Xk32/waZ6U0HY6yGeoaGvkX4nwodjZtp9PmZzjr//tlvs9/VKISLUlaBarl6wKaVabRUwYExWOrtoRPXBdzcylarX6WiKLhUYNsxkvBurqQ5JGguSPRD0m96VF/0o+6kjq8FD7S3ziZJfrQ9EKE1FqssV4TSMiNmzYMG/evClTpkQwzT7unnvuOXLkSCzXGNXAHbeDbEc36Y1rfLtV8XrJ6yVVJU0juafDte2Zy20/nuNalc98/hbjWqC2UW3y306r2v/Dr+RERVV9tYMctRORqpLHH45oRB7+UyNeUYtL4/85q3yviTOXPVdavO9/7hKhHifIS7pVza1qZy57WlyaaF18lbhGX7f6hkm83rZZ0W5V4y9+3aq5Vd/9N0SV5/X6FuB/Yqu9GmnU1hXR/JGcW9WutHjFzTfIH7W73Nr9Q5p5k71e+r/r/XgEkTN/9G9W3hdXWrxfXvTwRvG2yEHVlRavW9War/taenm6Ames+bqXv9t83SuKjojELb3FXc/ECxEoXGnxnrnsEbuPx3s4BZEO718RIvCmiQRFub138mvedpG4HIvUNqrHq1vf/9wlmhYenhRLcjZE6yW6UnI2+IXV6g9SlbajSyHyav4dROTVSFXJYqGvWzWPqo/aSdp3ojDF9CQ52OW1i2BIkb4eMD4Qh4fd2jYALNIRwUqiXeE0RaDDe1yEOMmJSnKiwset0j79tjxobS8s/tid/+SYNeCUVhFh8EEuh2Ka1i7yUxSyWUnxR+oipu8nxVJeLymKb0fYrKQobee1otBX17xE9NU1X8Sjqu3y3O4w1nzp8147dSOJiBpb7UR0pdXS4rXIpxhHMLwJYivIf5aJTXC5NZdbUw3XK8RZLKoy/p93ma64yDBbg9qfPtQ+ahdfFO+Ii0jV4k4j/ghe7JFgUTvn7UqLt6n9MDZJd+ORv0X+moq3mqN235ZqvnLmKlEEanL1qyso8p9TJFWeXNpyJ0rsF/GCX/Pu9npJVOZ85VYXtRNR83WvqpKqksutiZqZP+Z7JfFKxQCKKMCma17ey6KL24URO41ozIevN9w0qf+1izbXNdWW4FWsGlkU0iykWT2tV1q8YtUciIsiUog0jZqve7lmln8KIlpJj78l8nrpy4seIkpOVOQrvXyonLnsawJEpSE+kqN28lcy8tnEhcbHofguF2zzda/LrYl6hltGXX2o+c9x3zXhOg9htgzEHAL3wHSTIhLtim44XFwQJyK7VTlz2ZOcqPDJ3HzdNyIihqlIuqorIjkxvNR83SvHVbJgEQ8RqSp9Ld3Vjuv3r675Rijdqq+OJn9V7vX6ana5O8G/5BNr5xDNavU1QqJuFSM03LTIEa2IUURMYLG0VXa65kFUeWKQQ/QuLBYqb0jT/AHi+FTXpRs2u5WI6Eqrxd7PxisVLZy8IS63JjpXPLLicmtXWnw/E5QDIK/Wtgx/VzTqHC7zkqJOlwMFjnU4MqhtVEX7JAed5O8gcbKiDRCNCvkjGNHNEIUjXnPfQywvkuWji/Pf4tLEZAMiGpLSNhrNIT5HBnwQckTiG74NclB51I4bckXxFZo8kMllRdKwNBe7orQLo4MlKPIsFwL3SEWCqckW7mRyeYqLVxyy8xcT7QqHxQq1/SP/tQLuwGj+P8VAslV/i522zPBuEuOCvPc5MxaLLx1RAyTaFbtV4dTkmsGtaoNTLPJaLBaytK90Ff90ghutmkZkrAo0/z/eKIsizUL2EhGdbU3+RqLnusdy3WMhIq+3rS8kX5SQt0Ke/uSrprS2VSjtjxPRxeLM6ybMyDM0yDChTpcHcb6L6oL84ZccXosBjvc/d1H70VCRmhx/i7K1WxU+AXU5FAGxyJLF4qsQyH81RvNXfWLbRQnwHtQVi6KQxXCQ84km6hz5ZwlyB0ZknqN2gQ9yLiXRvRfb4nJrcn/b6/V1toWv/TW8qpJb1YakWLiJ4WLkPqque9ZZf71zhaP2U62t02khIqvmtpGq2hLEdvHJJQ420WW1WOhKi5cvF4sTwVdoIkl/fSWOELnfxXUjtZ/eyaXKlQZH27qBA026vkfkG2sTPSu3qokm7+tWTfQuApaARuT1+nZKsKlQAFGFwL0dueuck+ELFvkU7ZegyGN4ctRO/gvHokkQF6blmQD8RVEL82gKx5fGUZzQIyIiMuZRNB7n4BBchKTkr6O5HvfNEPD6Wl/OocutieBJhAXcEihSFc+XL7n1EuPrYhvTBljkOs7rbQubjBulm7bLla+o7ssb0ojIaqXPryQ6kzzkj9qJqMWlNV/3Wq3+mQ/tt/Hr1rYhHC4EjlE4z3KniytorsS56MTmyE0sb5Ect4n1ygNgjAMFORbhNOVJOyL+lr+oKw3xdZ61IrKkG5UXPxgg/wXfpmtezoAoT3ElXRyEmnQ131dQQXaTkbhAzJ0i3Yyg5ERluMMqTw/Qxe5K+6QYZ0aOApMTFd0EDN4i3UffG5/IGbgzJ0EOENMGWBLtCh8hVivxC4uFBqdY7FYl0a7YrG1TIKzWAPfYkbeIpCkluuG61GQL9xM4BY5CuKgHp1iM80k41hdRL3cyuQTEHmnr62pE0lRakk5M3ihOXHQGeBPOuJK+1nxRuzg8+AgUf4pt0bS2zHCniPyr4FyIs0wmqjIuHL7kIkftORk2njkQMHYXNaQ83Uj++eCVFq88qtri0ng0RN4jfKln1DCbfJzwBsoTVMQxwxmTbyciYnfyH5+aPxznQNNmbXfZU/SOxHFl8R8/vFKrta3DQ9RWgOQfodBdFpBnwMtVn65aEx11UcJcF4ndIq6H6PDQhqKQ3aqIDgD5x/gT7UrXxtoFRaG/TluhKOROTLGqrRav26q5iciSmCiaQoulbaeIf0TUL8F3JPBJxGclSeVG/n6sKBBR2YoQmTvJ8uQ6UT2K6yeKv7qTi4uJX8VwedqtSvN1r2izPP56nq+ABSsoTfPV5PJtoABiBoG7njgPq+s8cttD/kpfzH0kaaLhkBSLaBJEW8gLjE636aJ2MTQlZlsam8lwWK1tESqPmIo5hWI2rUeay8gNtojqOC6R413dACQ3WmLSodhqvuRKUtSVNsAiN0uilHyvpRccLsvjYeK6JA9k/vartP+73s+icI1MImrnUXlqH7ZqYsDMP5zDbQbPQ+A+jG9mqtbWuFqkObtcg+sGVzgzXD68jCgZ0eeRQwexCTzYKb9J7afByAeGCKl1n8rDzCR1Hjgn4rcN8o8EuJ8ghvc4kiap2ePRQT48eFKHHEBrun3UPuC2WdsNniXaFR6v4qZ0uMM3iylY7M7TQnwzs/2hD++CtAEW3bx2EWbJ/WH5oyEplrzJSevmpfA1sZwMG6+dF+AYMW2AhYs3bYBv0u1wh5UDPp67IrrcIvPGngDvHePxzHtzuMPKiXMKnGfuUYgdJB8hHGuK80UMdXPkJ0qejKO8Clmt1C9BSbT7KhYR7vChLsYd+X35/vQkxe4ichIBogjBeQEuGd7Xvrwp7foMJP2wT75nnzyRmvy/htTF7lwyfF2ITxMuW3kIIDXZwteyuJB58FjuJIsLLLzT5c3kPU5Sv0KXT9HZE7kSV074yOQfJ/iulviH0sVO5/Oa92yiXRmc4ntBRKrqO8Lbuqn+HqmcZxGR87kpj9SKnUL+6kXUGMMdvp8riOuHfPoEbC4UabiHe/5EdOayh3+tJK5zdqmp8R0GXIck2pXmEZMSW68RkdXTave22vv1Exvb4tJGDbNxbSD+EflO9uEOK/e+xFkj1+eizOXRcV2Pms9laj/iToZBEEv7H4KT/6QTZcttB0+n9LWbnI5/+L/t1/mBCsTrpSHtH+YFEDMI3APIm5wkZluKWoMrizEZNvLXNWIMSW4SRITB9fX3xieSP4bj2kq+oCzG3oh84ZRM/BnwI54Iyw2GPA9PjCn66qP2Mavu0jm/I66Dc7Bis7Y11fJP0zjs4BT4K7q2k4jcqsajnmIasSJdU5YHokRRkBT48mjKqRtJfHu7gYP7kdR4izZABC7iErao5Tl25LBDvNN2VUEhm7VtYflaB4cyYqSci8Ir/dCQ4yS5AEXcIzI5Ot3GrZcoGfFbAvGt1GSLCOl0fTxjymJ6DEu0+6ZAJLe/qYv4ivGeCW0TZiy++I+I+iUoIi4kaotdRNwmApqkBEX0MTjU5m3hGai6oXdj7M7hJheg+PFc2gALR73ifBFJ5WTYcjJsfK6NGubbNHkt4g6boskUA728JH+XT0A5EOeC4oCb/FE7f8Rfl3sCXMijhtn4WBKxrLybflmQKr4o8sBfl3exyL/IG+8RuecvdoHiH2sXU+T5B4scrIiKRYxhy2PJHNN8b3yiGIkUx+Fwh1UcaXx6WizE5yBn7HvjE/mShZxzXtJq9YXF4tASBUX+Ok03sVAudhE98wVMHnEX55EIUsWt98g/MY9HDeQTR5Qkz30XsbsYVpcHUOR88gvR2aP2sTufF7xHxPkuonPf3rG0nV/DHdY7cxJ+MLEffyS+S/7qRd4jvCJfjST1A+WBfy55cYBx/5xXpLsNIq+Fe1m6wWC5Wud7v3C8zgMTIjh2q5rV2q6X3raNoromPdEciHMhNdmiDslMaL2mKETJA+Uaj39bv25eCrd9bNQwmzgS5JuKiqvZvvGC9lE7tziiEOSemFyA3Ixyr1Wu1sQGiot7ousrNqSt/m8/u8b3Gxip/ZJLQ1FodLot2CNEAKLN+txzz8U7D53wxRdftLS0TJ48OaprKf/4hiPF0nTNKxobOUQbnGK52uJrGu++NbFFmmiek2FzpFj4X0ur9sLSVJ4Pk5yo3DE6gRPklJMTlRutmt2maBqp3rbQUExE5vhSjIjLQ7OKf6ydpBe6uliMHyj+IVWL4qvQrRZfHJlgU+S57DzMYLcqKUmWpATF6yWbVdGkAST/dUnSiBLtilejfnZlSIqFp84PSbF4NXK5NatF4TRVr6/G5xz2S1C8WttAFD83m/9xUYh/mYOtZ65Yk1P7ERF/5FYpJcniVik5UeE/bVaFuyuJdkW8lkPkBJsv816NEmz+8MhCdqvCOSTyDaVz5yfBprj9U4PsNsWZZr3+tab6hwa9GqUmW0RO7P4EnWnWG62+GbTcYg13WFtaNd4oXx/ApnAIYrW0Tc72qMSJONOsXLjnH98AACAASURBVJKceHKiwmmKnIhxo0H9fSVA7W+G0yLNc+Wosemal1PgpOw2pZ9d4VVw8XpU3/UE35xvCyXaFatFyfqGzatRq0dT/I1TarLFo5JbJf606ZrXalE8KvEVCeOtjVKTLde/9v2OUxRUP/9PRGxWJesbvr7NxJF2cUZwjCIaQkeKZdSwdqce0z26i5/Knjc5KSfTzvOF5NR+vmRg+SdfExGvSP604arXmdbu3v/LZvUXfXVHSls580xiq8V3jNn90+tzMmw5mfacTPu0sYkiD5wCr6KlVRPnhVgRVws3WrW7b0289HdvP7viVsmj+s4RRaF+CYrVoohLZ1nfsE35ZkJLq6arWG60as40q6iU+FgSd2XhA0CE+LzYxJF2fmR9cqKSOdjq1YifXX9nTgI/oH71Dwa0uDROvJ9d4Vm8mYOtaQMsvLobrZouRl/9gwFN/ufby/ImJ00bm8i/GJHvD8NBGB8Vdpsiak5d1M5npZgv4fX6zpQh/pqT0+SiEEPsORm21T8YwCudONKuyxV388Rxwsu0tGp86jnTrHycizqQS0/zz8ETnZaJI+3LZvXnXf+XWrdXI2ealU8Qm1WxWX27j4isFsWZ5ru5k9Wi8D/O6o1WbeJI+3CHtbZJ5U1rcWkDky0cZxNRol3h45NLjOsiq0UhIlF6JN01WMwgJ/9cx7QBFrf/Giyfd8mJbQXODY3v8peFNI2SEhSbVUlNtrSqGvmbFRFMi6tnRDRqmI3Xa7cptpSBCcn93P7DTxwhorTdqnbmssoVoyPFwj0uh392X06GjUvArdLAZIuodkSLI45heZ86/D/Z5zrWmWa92qINTPYVCzdbqv9HIHxOqV7ql9B2Lyyuw/kg16T7NSntf+AhmmBxexzyX63NdtpyDM9SjKBDhw6NHTv2pptuilL6fdDWrVt/8pOfxHKN5eXlM2bMGDx4cDQSx+0gAzM+NlUQt+oT89vkx7wHfECPMX35dpNkuOOkmH3LrT5f7iTDfdzkW3HLFwpFmyd+1y+nyV+Rny4hT8lItCvyMJ64a6QcP5F/sql8QVy8lu8aIT+wk/wXN+UnEcqP2BDJkvTL3RzDo0DltST770Anr9Qt3UpZ3DhSHgIXebO0fwyQmE7KC4gZt25V4ziSpDisqf0943Uxje4G8NT+OUfyBpL/Xu+6By3pvk6Gu+bLdxSl9s9pamr/XCq5GIdID9+RS0P0B8QNknnATPdMTWo/e4FLhtqT05eJNAXdU2l1j4XXPQMr9FPcRQrBzjtxB33xeMVqw8OG5QzongsmyKFJiAyEeGynjIvaOOpM/mM72BMGxEZR++BY/tR4k1P5oxBPbZPfNz7Wt7r9w011WdI99FSXAd3565ZuEykCd2MpcQzXFOjxz8b1Gssq4MOqZcZHNcnk+3x3+NxrsfvEbZd0tQpJvW5+EITul5e6GpjJz6tiXICiEnP7b+MrHgsgc7e/nyn5fzUr1366J2DIx6RYUr4X8BDpKSIkXeJgxsNA95Q6cVDJ2yVX4/ITLYwPjZZbB64/Rf0m30aWLzXIc5NapMd1ibNPvm0r+X+mbG9/m2Px6xHOWFQnyeB2kBHXy24HicA9qICxu+75ILqFQ5zMoVsLUVcamyhxr/dk6UmBHDDxfUXk34kStc3MtkiPWrQb7issVt3S/s61dv/TcKh95SjHkfIFXLnVMb7J90yQLzqL9k/3HG/5WXfGtjlgy9okPRpQvm+afIlZzrbu8RziZufiWfe6bZE7FboZF6K14DeNQVWwpzY2tX/2oe65rbrn9QbsD+g6PAGDs4AhvrxMjuFhq8ZtFJu2vvTKEMMzieRwRI4ncgI9XopxFyvYGSRKoLNnVkDBHmZOhpDCuDrjM3EDPhsozGzo9pHu2ezG+5Sz0N0D4zbKEbYxqyF6EboonAIVuPHADvgV6ihENsbu8vGju++hXLOJ4L7DqF0n2HORdZup68UZS9JYSrp0dH08+ZySKxz5iznSc990J6NuMbGN8rrEYSnf0bz5uldcBJPPUHmARu5s1zaqnCtRm3GWxMO/5VNYrmwDVim68FouLn4ism7T5A3RjeAEvD96wJM6YJ9TPpbkx2KQoYMhnuIkblZD/keXiK2WmwbxjGdjTiIIgXvEIXCPp1gG7mRosbrQcgdLTaZrz/hNXTUnngZP/sF+cRt4km5x3eJ/Vqh4EAlJNbg81h5MS/vHdoiN5ThsSPunk4pv6eZismAPbQ3Y6otC0C0jmhO5cZVHT+VibDI87cgYdemGiIyNkDFcJqmNkcuEDJGBLvI2htcB4x6Zrm0W7xtLgzoaiDJunS4dXTCny5u8afLzgGW6na7ba8YGj0LGQJESImpnnVp7iBHlzn7d+F25b6DrZHYtkyH2uPGgCparYOmH6MAE63Hp6E5z3QnbJD0eWNRdcggVLHvdP5x03ZWAF2RCf1c+6+XhZHlJuXrXlZ5ctiHGiXR9JL7Yq+sCUaDbFOouBcg1UsBrWbpTWL74o1syxLXlYF8ROH15z4ZuZ4N1EcWnuj6AceCDNzZgw8GPmpaf0BSiCo0qBO4Rh8A9nmIcuJPh6jl177wNcck72MV0MtSMuuFqcalRBNYkjdbzF3URfMAHHA4xPCjb2BJzn0HONr+Qr7zLayTDgG7ASpmbHwoUPuoyYPxuh1FaMGICRugUjPsrnHHQMHdoiBTkVYc/8iqvIkQTS8FDvWDr0sXuulaND0IRAciJ6xrmEKuIoDBH3DubZnd67KG7atQ+1IjgFQYKGT+FvyJ5QmCYXw8Wu+v61cGm+sjDASHO0+gdTuHvcR5VCTgUrbv6F2z/Gq9Ahri6a6w8+SzTXS5g8jxD4yW4Dq8SB7smo/t66L0TYtDKeER1eL50mOeAKw1xKU80QLrOc4hsRFWHgfuSJUtOf/Zn4+2F3Kpn6vdmbd68ubNrrKqqmj9/flVVVafzGisOh6OpqUn82b9//+vXr4f/dQTu8RT7wJ2i32DLuhAm8mA8Sa1gwAZAxPfGsWcKNHU7xHVhWbBLzCxYCx1wlDqcscCA+yJgZa2LekNHcsEmvYRuMoPRtcGhtyhECuEsKZYPuJYOh3s7lTcRu+tm+wTcs7EPs3S6GafGku5sjewFvRC93PBX1OWOUMDeo3GSj/xaNxyQE3w+fYdrjw1Rg8kTTuRBdN0cttC/1jBeVeswA9xtME4aCTZ+L4R5MSF0lUshDw8K1KixGAxmG2vyYFskLmjLRRevo6vDwP3ee+/97f/3vN2m36GXm7/6fzvf2rlzZ2fXaIrAfdeuXRMnThTvDBo0KPyv97LAHbeD7Fg329HwIxjxjvFF6LzJt7Xmd8QXRc14Z05CToZNbjNypHtgizd/WZAaYr3G9+UKLm9yklidWFeO/3ZsIaJ2CtSoUNjtdN7kJF2JdaokRZQcLJHQaw+Yn+58vVNLGpcP+DpYuXVqjXxsGMei5H0nt5TVdR5dRy6WDWF3yj/G5JLsciY73MXU+T3OQodl4QRtuj/5hBWnre5/ubpYNy8lRJ57wg6VazCuSUTMbaz6+NzpsMTkUgonD8ZSEqsmf+vQtSlSwfIQft6CrS7gSE2XL5+GXqmxg2FckWgZRVn1hKMrGkpLS3/6058WFhYOGjRo2rRp1dXV/L6maS+88MKwYcOysrIOHz7Mbx47dmzixIn9+/efM2fOhQsXiKiqqmr69OnFxcWZmZkjR44US5aVleXk5KSmpi5cuLChoUFeo8fjWblyZVpamsPh2LhxY7CUt27dOmPGDE3TVFW97bbbKioqdDlPSUkZJIlaCZkAAveo0NUL4cTuxjapUxWHMVgMlqD8fo50D2zyV16h1xs6HhJtRpjBa2fXFY4ufMs4wh2RWrtrcVJ31hWwwEOsOti3gvllQarcqgU8sPnN8o9v6Ab8Yt8QxrL8u6mzOyJEIsH+DLaiDqOlbp6k4XSejXVIsOXDH9SIAWPRBRvQlSP4GOTcOAYR1T5P+HuWX4SYSRil2N2YcuhRoZ5wdEXPli1bpk6deurUqenTp//whz/kaRenTp2yWq1nz55dvnz5z3/+cyJqamrKz89//vnnz58/P3r06IKCAv56ZWWlx+M5derUkiVLnn76aSKqqalZtmxZSUlJTU3NwIEDH3vsMXl1e/bsOXLkyMmTJw8ePPjiiy+ePn06YMqFhYVEtH379s2bN48aNSo3NzfGxWIiCNwjL0Q0YxSRBltOKuA7wWptrtDF4FYXVtRhpNhhbRhs23tH1RnB/RvmuqL9LbF/QzSx8o8WiKi6zhOvvRnL8u+myFYCYcZSopfVqbyJaylh5rkLwxCh898TdmiwQgsdu8cs5yGC9WjkIcy6nd8J0dZEqXzCbJRNVF10xy233LJy5cqhQ4e+8MILtbW1X375JRGlpKSsW7cuKSlpwYIFzc3NRLRv376ZM2fm5uampaUVFxd/9NFHqqoSkdVqXbt2bXJy8oMPPvjVV18R0d69e+fPnz979uzBgwcXFRWVlZWpqiqv0e1219fXT5gw4fz588OHDw+YsqIomzZt2rBhQ1FR0SuvvGLM9syZM8Vw+/bt22NRUj0VAvcIC9EExmXWbzjXOvMmJ4UftYuvUGea7dALdzgwHxGdykBs1tsrGX/n0OH0AFn0htz6iPDjWrmow4/ddfu3bwrnKI1NtdYpUe3zhDmoH6I5iGXUHuyjuO+jGBg5ciS/sNvtWVlZPFPF6XTabDYisvgfFlNbW3vgwIGsrKysrKyxY8cmJCTU19fLS9r8k+wvXbqUlZXFr4cOHZqQkCDPllmwYMFTTz21YsWKjIyMzZs3q6oaLOVx48aNGTNmypQpmZmZxmxv37690i8vLy8qRWMSCNyhizo7hBb+AjFrWqK9ut4tYLkFu+cghRfrhDkADN0XbJpHCHmTk3S/dOyze6qzk0NCf6XX6NSgflRn70AINTU1/MLj8Zw7dy49PZ2IFEV/j5r09PTZs2efPXv27Nmzp0+fPnjwoNPpDLik0+n829/+xq8bGhpcLpfD4RCfnjlzZtasWZWVlX/6058qKirefPPNYCkfPXq0sbHxww8/rKysNGY7IyMjy2/AgAGRKQtzQuAeYfEa1u0JOjWAZxSby5RoLSIoYOmFuA9maN08fiB8oad5hPiW7teWHX6lF+vU5JC+U890alA/Nr9Y6H2NclJS0pRVD92+olD37961/5SU1PEWff7556+99lpjY+MzzzyTkZExZsyYgIvdd999x44d279/f2Nj4/r16x9//HFjyM5yc3PLysoOHTrU3Ny8du3a/Px8m3THm/Ly8qVLl16+fFlVVZfLlZSUFDBll8v16KOPlpSUvPTSS6tXr/Z69c8iAAGBe+T1zWFdeay0y+OmMZ4L3ut3SmSFc4PFLs9e7cIAMERDhzF9DG4GYhadmhwCAcXmFwu9rFHeu3fvp9X/90n1/+r+ffblX99+++0Ovz537tz3339/1KhRH3zwwc6dO8XcGB2n01laWvrkk0+OGDHi008/feedd4IlmJ2d/dZbb61atWrEiBFXr14tKSmRP33kkUfS09Ozs7Nvv/32qVOnFhYWBky5qKho0qRJM2bMKCgo8Hq927Zt62Sp9CG4j3t3Bbvldvj3Yu8F5I0N84E+YC7B7m0vfyo+6uzM0S7fJhy6rAs/uYn7vfl7pvBvuN6dr0D3maVRjuqTU0tLS/ft29eFe72bGu7jDm1CDC33nWFdXdRO7X++1mdH43qTDiex5AW/lZDxzxCJd/ZT6LIujEH2smHLSOnsmHGHj/iAKOk7jTL0bgjcu66z0UyvZIzaja/RPpla1yaxhN9GdiFYhIjowu89OvsVnPs6YT7iA6KkLzTK0OshcO8iTMml4FF7sHfAdLr2K0YWfhuJycHx0oUxyPC/gnsE6XTqER8A0VBQUNDX5sn0Pgjcu6I70UxvIrfcxp+siXcQfplULCex9MCbXvcRXRiDDOcruEeQThce8QEAYNTFG7f1ZR1GM30q4MibnCTfbkJ3m2dC+GVm8s4N+Gn0VofDxtQCXpDEPgWIiC1btpw4cSLgR9/73vcWL17c2QSrqqrmz59fVVXV7axFxaVLl9LT0x966KG33npLvLlq1apNmzbV1NSIZz/1HRhx7zRMydUxjrsjau81YjyJpa/d9LpXwgXJgHrf3cQhXrZv396cvvxK5iO6f5dTF+/evTveuYsKm8323nvvud1u/tPr9VZUVCQmJsY3V/GCwL0rMCVXMN7XTNzJuw+WRq8U40ksOGxMLWB0Xl3nwS9eCLflgchJGXJziiNL92/AkOEdfrG0tPSnP/1pYWHhoEGDpk2bVl1dze9rmvbCCy8MGzYsKyvr8OHD/OaxY8cmTpzYv3//OXPmXLhwgYiqqqqmT59eXFycmZk5cuRIsWRZWVlOTk5qaurChQsbGhrkNXo8npUrV6alpTkcjo0bNwZLeevWrTNmzNA0TVXV2267raKiQk4kMTFx0qRJYnUnTpzIycnps89PReDeRZiSS4Fuiyv+74OlEXsxG8Lsa09uhy4zHh4iZMeRQz3+yc3lH9/o4xdG+oItW7ZMnTr11KlT06dP/+EPf8gP8zl16pTVaj179uzy5ct//vOfE1FTU1N+fv7zzz9//vz50aNHFxQU8NcrKys9Hs+pU6eWLFny9NNPE1FNTc2yZctKSkpqamoGDhz42GOPyavbs2fPkSNHTp48efDgwRdffPH06dMBUy4sLCSi7du3b968edSoUbm5ubpsL1q0aNeuXfx69+7dixYtim4x9WAI3Luuj0czxrsR98FCiKMYt6+YxAJhCniQ5GTYEBEy3E0c4uuWW25ZuXLl0KFDX3jhhdra2i+//JKIUlJS1q1bl5SUtGDBgubmZiLat2/fzJkzc3Nz09LSiouLP/roI1VVichqta5duzY5OfnBBx/86quviGjv3r3z58+fPXv24MGDi4qKysrKeEnB7XbX19dPmDDh/Pnzw4cPD5iyoiibNm3asGFDUVHRK6+8Ysx2Xl7eb3/7W7fbrWna3r178/PzY1FYPRIC925BNANxEZdnuET2OEcY14uJQ4WH28WPXrDTWc+8JoknQ/URI0eO5Bd2uz0rK4tnqjidTpvNRkQWiy8srK2tPXDgQFZWVlZW1tixYxMSEurr6+Ul+X8iunTpkviF6NChQxMSEuTZMgsWLHjqqadWrFiRkZGxefNmVVWDpTxu3LgxY8ZMmTIlMzPTmO3Bgwd/+9vf/uCDD/7nf/7npptuGjZsWFRKxwwQuHdXD6x/YwCPEek5zFj4uMN3rycqRuONYgG6BjN5IqKmpoZfeDyec+fOpaenE5GiKLrF0tPTZ8+effbs2bNnz54+ffrgwYNOpzPgkk6n829/+xu/bmhocLlcDodDfHrmzJlZs2ZVVlb+6U9/qqioePPNN4OlfPTo0cbGxg8//LCysjJgzhcvXrxr164+Pk+GELhDpKA+jRkUNZiFMWrH0dsz9fyxmB6YpTiqPr6t6o9bdf++/NNvwvnu559//tprrzU2Nj7zzDMZGRljxowJuNh999137Nix/fv3NzY2rl+//vHHHzeG7Cw3N7esrOzQoUPNzc1r167Nz88Xg/FEVF5evnTp0suXL6uq6nK5kpKSAqbscrkeffTRkpKSl156afXq1V6v17iiefPmVVRUlJWVLViwIJwt7a0wFgKdhgq0pzHXTbJ1j+YxUc4BeqVgj3Ttmedmj81YzDz//PO1tbUBP8rOvr/Dr8+dO/f9999ft27drbfeunPnTjE3RsfpdJaWlv7sZz+rqan5zne+88477wRLMDs7+6233lq1atXFixe/+93vvvbaa/KnjzzyyB//+Mfs7OzExMQlS5YUFhba7XZjykVFRZMmTZoxY8a0adM2bdq0bdu2H//4x7oVORyOcePG/eMf/wg4l6bvUPgHxWbx7rvvNjY2rlq1Kt4Z6dNi+VAe0AlW+CYqed0mmCjnEL7Q3Xvs9B6l59cqxhz2nLxF3IYNG+bNmzdlypRoJF5aWrpv376dO3dGI/Ee65577jly5Egs17h8+fINGzZkZ2dHI3FMlYHOwXB7HPWCp6YHfKZmXHIC0dPhPsVO7zl6Qa0C0KcgcIdOQHsM3YFnagJAZwWbyRP7nAD0BAjcAcwBvSYwhTCPQxyuPQFqlb6moKCgr82T6X3w41Sz4vo0lvP8wm+Pe/Hswx6uJxd+6OOnJ+ccOgX7ESIo9EweHGzQByFwh3ChiowjjHsBQGT1/LGYcC4I9MGG6eLFi3V1dQE/Gj58+De+8Y3OJlhVVTV//vyqqqpuZy0qLl26lJ6e/q//+q+PP/44v7Nv377i4uIPPviA/9Q0bezYsU1NTRcvXrTb7XHLaKwgcDcl+RF3fbDa6oPMvpfDCRFwMAPEEk43k1q2bJn3ww+Nd1Vv9Xoz5s0rLS2NS66iSlGU559/ftGiRTfddJPx05MnT169enXQoEGHDx/+/ve/H/vsxRjmuMdI9EZMMRYLPRwO0R4IOwV6OPxYIhhVVVc6HKsN/x4aMsTj8YT+bmlp6U9/+tPCwsJBgwZNmzaturqa39c07YUXXhg2bFhWVtbhw4f5zWPHjk2cOLF///5z5sy5cOECEVVVVU2fPr24uDgzM3PkyJFiybKyspycnNTU1IULFzY0NMhr9Hg8K1euTEtLczgcGzduDJby1q1bZ8yYoWmaqqq33XZbRUWFnEhCQsLy5cvXrFkTcKN27NhRUFDwwAMP9JHp+xhxj51IDSj2wXoKTA0DewDQWag3omTLli3//u///vLLLxcXF//whz88efIkEZ06dcpqtZ49e/bll1/++c9/PmvWrKampvz8/Lfffnv69OnPPPNMQUEB3wq9srLy/vvvP3Xq1C9+8Yunn376+PHjNTU1y5Yt27Vr16RJk5544onHHntMDqD37Nlz5MiRkydPNjc3T5069Uc/+tGgQYOMKRcWFr7xxhvbt2//+9//PmrUqNzcXF22n3322VtuuaWiokL3kdfr3blz529/+1uLxTJ9+vTNmzcnJiZGvxTjCSPusSDPbIlUUh2+CQAQENcYqDcA+qBbbrll5cqVQ4cOfeGFF2pra7/88ksiSklJWbduXVJS0oIFC5qbm4lo3759M2fOzM3NTUtLKy4u/uijj1RVJSKr1bp27drk5OQHH3zwq6++IqK9e/fOnz9/9uzZgwcPLioqKisr4yUFt9tdX18/YcKE8+fPDx8+PGDKiqJs2rRpw4YNRUVFr7zyijHbAwYMKCkpWb169fXr1+X3P/zwQ4fDMX78+HHjxmVmZv7+97+PXtH1EAjcAQAAAPqEkSNH8gu73Z6VlcUzVZxOp81mIyKLxRcW1tbWHjhwICsrKysra+zYsQkJCfX19fKS/D8RXbp0KSsri18PHTo0ISFBni2zYMGCp556asWKFRkZGZs3b1ZVNVjK48aNGzNmzJQpUzIzMwPmPC8vb9KkSc8995z85o4dO6qqqpxOp9PpPH369G9+85sIlVPPhakyUacb1urOhBncGAsAukmuRiJbb6AWAuj5ampq+IXH4zl37lx6erqmacafuqanp8+ePXv37t1EpKrqyZMnnU7nlStXjEs6nc7PPvuMXzc0NLhcLofDIT49c+bMrFmzHn744XPnzi1evHjQoEEBUyaio0ePNjY2VldXV1ZWTpgwIWDmX3nllfHjx6elpfGfbrd7165dv/vd73Jycoioqqrq/vvvb2lpSU5O7l4h9WgYcQcA6CswPQagj/v8889fe+21xsbGZ555JiMjY8yYMQEXu++++44dO7Z///7Gxsb169c//vjjxpCd5ebmlpWVHTp0qLm5ee3atfn5+WIwnojKy8uXLl16+fJlVVVdLldSUlLAlF0u16OPPlpSUvLSSy+tXr3a6/UGXNfNN9/87LPPvvjii/znoUOHUlJS7rrrLh5xv/vuux0Ox/79+7tXQj0dAvfoiuCUdDziDgAiLvR1vM6mg1oIINrGjx//wuDBv0hL0/17xeG49dZbO/z63Llz33///VGjRn3wwQc7d+4Uc2N0nE5naWnpk08+OWLEiE8//fSdd94JlmB2dvZbb721atWqESNGXL16taSkRP70kUceSU9Pz87Ovv3226dOnVpYWBgw5aKiokmTJs2YMaOgoMDr9W7bti3Y6tasWfPNb36TX+/cuTM/P1/0KBRFmT9/fq+/t4yiaVq889AJ7777bmNj46pVq+KdEaIwnl0aog3rwgXlMFtEXKoGgIA6WyOFP/VFlzJqIYAu27Bhw7x586ZMmRKNxEtLS/ft29frQ1ude+65h2+JEzPLly/fsGFDdnZ2NBLHiHsXdXNgqbNf763jWOUf3+itmwZgahhBBwDogfDj1O4KNigV2Wc1YwQLALojdI0UojrqsKbSpVxd58GvVAEAogQj7l2BUaiIiODt7QEggrp8Sh6vbiWi6roOHt8IAHFRUFDQ1+bJ9D4I3CPA2MjhWc2dhaIAiJ5wzq+u/Uo12Ec4owEAogFTZTot2I1i5EvDuEzcIbTrALERs1/U8HB70zXvkBQLJswAAEQDAnfoKdDMA0RDp06rECPoxnTkheXpMRy7dyaPAAAQFtStnROpex73cSgrALPTncVN1/QPTOFB9xjmCACg90Pg3glohCICnR+AnqnDO88E+4gnyciMcTwAAHQfpspEEiZ7dB/KEKDHkk9P+TwNeBuZnAy0LwBdUVVVZbfb452L3qO1VT+yYGqoWMMV/o1iEHeGgDF1gJ7JeG5yON5h/P2rvdcCvl9d58nJsKFKBOiUu+++e8+ePSdOnIh3RnqP++67L95ZiCQE7tDjoKUH6LF0pye64gCRNWfOnDlz5sQ7F9BzIXAPF0LJ7kMbD9Bj6aq48o9viLH2ELVf6GctYdAdACCyELhD7KDxBjCjYJF3wBvL6G4Ecc15pgAAIABJREFUybF7VLMHANB3oD7tcTA6BQDxFf7FMTkoDzYnHhUaAECkIHAHAIA24Twcmukmu4cztQYAALoDgXvPwk0mBt0BwER0sT5qMIAue/3110tLSxMTE+OdkZ7rypUrO3bsyM7OjndG4gOBOwAA+IR+PhrCcYBoq6mpKSoqmjJlSrwz0nNt2LChoaGhzwbueHJqDyI3mbgBCwCYQrCpNbHPCQBAr4fAvacwtnNo+QAgljqsc1ApAQDEFwJ3AAAIl3E6e5hLAgBA9yFw7xGCtXBo+QAgNlDbAAD0fPhxKgAAdOUejuFMrcHvWQEAIggj7vEXuvHDMBgA9EBhVk2owQAAIgiBOwAAAACACWCqTJyFMxyFy80A0NOgUgIAiD2MuMdT+BeRcbkZAAAAegGHw6FIBgwYEO8cmQlG3OMJQ1YAvQkujgFAtH311VepqalWqzXeGemWw4cPT5w4Md65MCWMuAMARAAuiwFAVO3bt09RlCFDhthstl/84hchltyyZUtWVlZWVtbWrVuzsrL4zWPHjk2cOLF///5z5sy5cOECEVVVVU2fPr24uDgzM3PkyJGHDx/mJcvKynJyclJTUxcuXNjQ0CCn7PF4Vq5cmZaW5nA4Nm7cGCzlrVu3zpgxQ9M0VVVvu+22iooKXQ5TUlIGSSJQOn0GAncAgO4SUTvCdwCIhrq6utzcXPHnc88995//+Z8Bl/zzn/+8bt26d9999/jx42+88Qa/2dTUlJ+f//zzz58/f3706NEFBQX8fmVlpcfjOXXq1JIlS55++mkiqqmpWbZsWUlJSU1NzcCBAx977DE58T179hw5cuTkyZMHDx588cUXT58+HTDlwsJCItq+ffvmzZtHjRol5xy6CVNlAAAiqYdMmOEuRE/ICQB039GjR3XvVFRULFq0yLjkzp07H3rooTvuuIOI1q1bt2bNGiLat2/fzJkzOYAuLi4eMmSIqqpEZLVa165da7PZHnzwwb179xLR3r1758+fP3v2bCIqKirKzMxUVVWemeN2u+vr6ydPnnz+/PmBAwfu2LHDmLLVat20adPcuXMVRTl+/LgxkzNnzrTZfCHof/zHf/zoRz+KQBn1DQjcAQC6BaPs0Ck9pGsH5mK323XvBJvmfuHChcmTJ/Prm2++mV/U1tYeOHBATJtJSEior68nIqfTyQG0CKMvXbokFhs6dGhCQkJDQ4PT6eR3FixYcPXq1RUrVly+fHn16tVPPPFEwJTT09PHjRs3ZswYh8ORmZlpzOT27dvHjx/Prx0OR6eKoo9D4A4AEGFxj8zkqTuIEQF6gbvvvlv3zuLFiwMumZ6efu7cOX5dW1sr3pw9e/bu3buJSFXVkydPOp3OK1euKIqi+7rT6fzss8/4dUNDg8vlkgPrM2fOzJo16+GHHz537tzixYsHDRoUMGUiOnr0aGNjY3V1dWVl5YQJE3RrycjIELE+dArmuAMAdB2G26FT+IDBYQOdNXTo0D/96U+zZs0iojvvvPONN974wQ9+EHDJRYsWvf3225988snFixdffvllfvO+++47duzY/v37Gxsb169f//jjjxtDdpabm1tWVnbo0KHm5ua1a9fm5+eLwXgiKi8vX7p06eXLl1VVdblcSUlJAVN2uVyPPvpoSUnJSy+9tHr1aq/XG+ny6LsQuAMARF4cIzPdqhEj9hzYF9Add9xxx6FDhzRN+/DDDx9++OFgi02aNGnjxo15eXkzZ85cunQp3yXd6XSWlpY++eSTI0aM+PTTT995551gX8/Ozn7rrbdWrVo1YsSIq1evlpSUyJ8+8sgj6enp2dnZt99++9SpUwsLCwOmXFRUNGnSpBkzZhQUFHi93m3btkWuGPo6TJWBqMAFeugLzBKH4XzsgbBTIEqqqqrGjh1bV1dHRAcOHBg6dCi/f++99/7lL3+Rlxw7dmxVVZXx9cKFCxcuXBgw8QEDBuzZs0f3pjHlZ555hl9YLJYTJ07olm9sbOzsRoGAEXeIFrPENABd0+ERHpdTAOddj2XcNdhZEA3Nzc1Lly6tr6+/cePGq6++Onfu3HjnCCIJgTtEHlojABbjcyHE6nBWAvQRU6dOXbNmzcSJE8eMGZOenr569ep45wgiCYE7RJgcHyBWgN4KxzZ0SrADBgcSRMP69esvXLhw/vz5119/PTk5Od7ZgUjCHHcAgE7rgbOTw5m60wOzDQAA4cOIO0QSJnECAOiErgZRSQJA+BC4AwCYXpjBH2LE2EOZA8guXbqkKMqyZcvkN1etWqUoytmzZ+OUKTPBVBmImBCTOHGBHiCqcIqZGipJ6FNsNtt7773ndrvtdjsReb3eioqKxMTEeOfLHDDiDrGAMScA6IPCr/pQSUKYgj3xVLZly5asrKysrKytW7dmZWXxm8eOHZs4cWL//v3nzJlz4cIFIqqqqpo+fXpxcXFmZubIkSMPHz7MS5aVleXk5KSmpi5cuLChoUFO2ePxrFy5Mi0tzeFwbNy4MVjKW7dunTFjhqZpqqredtttFRUVciKJiYmTJk0Sqztx4kROTg4/KAo6hMAdIgOtDgCATt7kpPD/xTuzYAIctYeO3f/85z+vW7fu3XffPX78+BtvvMFvNjU15efnP//88+fPnx89enRBQQG/X1lZ6fF4Tp06tWTJkqeffpqIampqli1bVlJSUlNTM3DgwMcee0xOfM+ePUeOHDl58uTBgwdffPHF06dPB0y5sLCQiLZv37558+ZRo0bl5ubqMrlo0aJdu3bx6927dy9atKj7hdNHYKoMREA4UTuuBQMA9E3cRqAJ6CY5XlcURdO0gIvt3LnzoYceuuOOO4ho3bp1a9asIaJ9+/bNnDmTA+ji4uIhQ4aoqkpEVqt17dq1NpvtwQcf3Lt3LxHt3bt3/vz5s2fPJqKioqLMzExVVa1Wq0jf7XbX19dPnjz5/PnzAwcO3LFjhzFlq9W6adOmuXPnKopy/PhxYybz8vI2bNjgdrttNtvevXuPHz/O3QboEAJ3AAAAgJ5O0zQRuweL2onowoULkydP5tc333wzv6itrT1w4ICYNpOQkFBfX09ETqfTZrMREf9PRJcuXRKLDR06NCEhoaGhwel08jsLFiy4evXqihUrLl++vHr16ieeeCJgyunp6ePGjRszZozD4cjMzDRmcvDgwd/+9rc/+OCDwYMH33TTTcOGDetiofQ9CNwhAjCOAgAAAYlLsrju2n0cu4eI2okoPT393Llz/Lq2tla8OXv27N27dxORqqonT550Op1XrlwxzrpxOp2fffYZv25oaHC5XA6HQ3x65syZWbNmPfzww+fOnVu8ePGgQYMCpkxER48ebWxsrK6urqysnDBhgjGfixcv3rVrl8PhwDyZTsEcdwAAAABzCB21E9GiRYvefvvtTz755OLFiy+//DK/ed999x07dmz//v2NjY3r169//PHHg02Uz83NLSsrO3ToUHNz89q1a/Pz88VgPBGVl5cvXbr08uXLqqq6XK6kpKSAKbtcrkcffbSkpOSll15avXq11+s1rmjevHkVFRVlZWULFizoamH0RQjcAQAAICp0v4DCbQxiYNKkSRs3bszLy5s5c+bSpUv5bi1Op7O0tPTJJ58cMWLEp59++s477wT7enZ29ltvvbVq1aoRI0ZcvXq1pKRE/vSRRx5JT0/Pzs6+/fbbp06dWlhYGDDloqKiSZMmzZgxo6CgwOv1btu2zbgih8Mxbty4wYMHB5xLA8FgqgwAQJ+GHw4C9CZVVVVjx46tq6sjogMHDgwdOpTfv/fee//yl7/IS44dO7aqqsr4euHChQsXLgyY+IABA/bs2aN705jyM888wy8sFsuJEyfkj5xO5/Xr1/n1wYMHxfuNjY3hbmHfhhF3AACIzFBo+cc3MKQKQsCDAUdItDU3Ny9durS+vv7GjRuvvvrq3Llz450jiCQE7gAAfVcEoygEZCALcTzgUImqqVOnrlmzZuLEiWPGjElPT1+9enW8cwSRhMAdAKCPitL8Y4RlAPG1fv36CxcunD9//vXXX09OTo53diCSELgDAEB34TeIIOvwAMARAtA1CNwBAPoizD8GgNi7dOmSoij/9m//Jt7hp7qKPzVNy8nJcTgcbrc7Dvnr8RC4AwBAmy7E7ugDgCzMXY8jpGuC3X/dRBRFef7558+fPx/w05MnT169enXQoEGHDx+OccZMAYE7AECfg5gJoidvclKY/+KdU7PqMHbfsmVLVlZWVlbW1q1bs7Ky+M1jx45NnDixf//+c+bMuXDhAhFVVVVNnz69uLg4MzNz5MiRIlAuKyvLyclJTU1duHBhQ0ODnLLH41m5cmVaWprD4di4cWOwlLdu3TpjxgxN01RVve222yoqKuREEhISli9fvmbNmoCZ37FjR0FBwQMPPLBz587OlkxfgMAdAADa6VRYj5uHAMRMOMPtf/7zn9etW/fuu+8eP378jTfe4Debmpry8/N5nHv06NEFBQX8fmVlpcfjOXXq1JIlS55++mkiqqmpWbZsWUlJSU1NzcCBAx977DE58T179hw5cuTkyZMHDx588cUXT58+HTDlwsJCItq+ffvmzZtHjRqVm5ury+Szzz77ySef6AJ6IvJ6vTt37nzwwQcfeOCBPXv2uFyurhRTr4YHMAEA9C24BWRPUP7xDQw5Q6fIUbuiKJqmBVxs586dDz300B133EFE69at44FtnkfOAXRxcfGQIUNUVSUiq9W6du1am8324IMP7t27l4j27t07f/782bNnE1FRUVFmZqaqqlarVaTvdrvr6+snT558/vz5gQMH7tixw5iy1WrdtGnT3LlzFUU5fvy4MZMDBgwoKSlZvXr1PffcI7//4YcfOhyO8ePHE1FmZubvf//7vLy8bpZbL4MRdwCAPiTG848R2YeAwoHuCDb6fuHChREjRvDrm2++mV/U1tYeOHCA58+MHTs2ISGhvr6eiJxOp81mIyL+n4guXbokZtcMHTo0ISFBni2zYMGCp556asWKFRkZGZs3b1ZVNVjK48aNGzNmzJQpUzIzMwPmMy8vb9KkSc8995z85o4dO6qqqpxOp9PpPH369G9+85uuFU4vhhF3AIA+JIKjvOH3ATC0rCOKDoUDYQr/N6np6ennzp3j17W1teLN2bNn7969m4hUVT158qTT6bxy5YoxWafT+dlnn/HrhoYGl8vlcDjEp2fOnJk1a9bDDz987ty5xYsXDxo0KGDKRHT06NHGxsbq6urKysoJEyYEzOorr7wyfvz4tLQ0/tPtdu/atet3v/tdTk4OEVVVVd1///0tLS24Fb0MI+4AAACxg4F26AItkIBLLlq06O233/7kk08uXrz48ssv85v33XffsWPH9u/f39jYuH79+scffzxYTyA3N7esrOzQoUPNzc1r167Nz88Xg/FEVF5evnTp0suXL6uq6nK5kpKSAqbscrkeffTRkpKSl156afXq1V6vN+C6br755mefffbFF1/kPw8dOpSSknLXXXfxiPvdd9/tcDj279/f9VLrjTDiDgAAXYGh4ojAoDtE1qRJkzZu3JiXl5eSkvKzn/3s1VdfJSKn01laWvqzn/2spqbmO9/5zjvvvBPs69nZ2W+99daqVasuXrz43e9+97XXXpM/feSRR/74xz9mZ2cnJiYuWbKksLDQbrcbUy4qKpo0adKMGTOmTZu2adOmbdu2/fjHPw64ujVr1ojM7Ny5Mz8/X/QoFEWZP3/+zp07Fy1aFJGS6R0QuAMAAMQIhtsh2qqqqsaOHVtXV0dEBw4cGDp0KL9/7733/uUvf5GXHDt2bFVVlfH1woULFy5cGDDxAQMG7NmzR/emMeVnnnmGX1gslhMnTsgfOZ3Or7/+Wvxps9kqKyv59ZYtW3Qpy89pAoapMgAAAPGEaB4iqLm5eenSpfX19Tdu3Hj11Vfnzp0b7xxBJCFwBwAAiAUE6BADU6dOXbNmzcSJE8eMGZOenr569ep45wgiCVNlAAAA4gwz3SGC1q9fv379+njnAqICI+4AAABR1+FwO8bjAaBDCNwBAACiC0E5AEQEAncAAAhX+cc3EINGD8oWAELDHHcAAOgcTMjuLBQXAEREHEbcGxoa/v73v8d+vQAA0B0YDwYAiK9YjLjPmTNn69atw4YNu3DhwpIlS/77v//barXedddd27ZtS09Pj0EGAACgm3RROwbdAaLk448/vn79erxz0XOdPXs23lmIp1gE7r///e9v3LhBRE888cSoUaMOHDhgt9s3bNjwT//0T7t3745BBgAAAAB6vry8vD/84Q+ffvppvDPSc02YMGH06NHxzkXcxHSO+8cff7x///7+/fsT0YYNG/pyuQMAmEjASTIYdAeIuKlTp06dOjXeuYCeK0Zz3Ovq6jwez6233ioucHzxxRfDhg2LzdoBAAAAAMwuFiPud9111wMPPFBfX5+UlHTu3Lnvf//7f/jDH+bPn/8v//IvMVg7AAB0R4jfpGLQHQAglmIRuB89epSIWltbz50719DQQERJSUkVFRXTp0+PwdoBACB6ELv3TdjvAHERu9tBJiQkjB49mmduTZ48eeTIkfv27YvZ2gEAoAtwC0gwwlEBEC9xewDTiRMnfvKTn4S44VF5efmrr76qe/PMmTPf+ta3Vq1aFeXcAQBAuPEZBl/7FHFUYL8DxF7cAvdFixYtWrQoxAJ5eXl5eXm6N//5n//54sWL0cwXAAAAAEBPFNPAXdO0a9euDRgwwGKJwxNbAQCgUzCeCjp4DhdAfMUigG5paXnppZe++c1v9uvXLzU1NSEhYcyYMb/4xS9cLlcM1g4AAAAA0AvEInBftWrVkSNHfv3rX9fV1bW2tl6+fPntt9/+9NNPMVUdAADALII9hyv2OQHos2IxVea//uu//vd//zcjI4P/HDJkyPTp07/97W+PHDnyzTffjEEGAAAAIEowYQYgZmIx4j5y5Mj33ntP9+bvfve7m2++OQZrBwAAgG7CyDpATxCLEfdf//rXixYtKi4u/ta3vpWSknL9+vUvvviiubm5vLw8BmsHAACA7ugwasegO0BsxCJwv/3227/88sujR4+ePXu2sbExLS1txYoVd999t80Wt5tRAgAAAACYS4xCZ5vN9t3vfjc26wIAAIBIwXO4AHoOjHkDAABAUAjHAXoOPAgJAAAAAMAEELgDAAAAAJgAAncAAAAAABNA4A4AAAAAYAII3AEAAAAATACBOwAAAACACSBwBwAAAAAwAQTuAAAAAAAmgMAdAAAAAMAEELgDAAAAAJgAAncAAAAAABNA4A4AAAAAYAII3AEAAAAATACBOwAAAACACSBwBwAAAAAwAQTuAAAAAAAmgMAdAAAAAMAEELgDAAAAAJgAAncAAAAAABNA4A4AAAAAYAII3AEAAAAATACBOwAAAACACSBwBwAAAAAwAQTuAAAAEFtn6+hsXbwzAWA+CNwBAAAAAEwAgTsAAADEkBhrx6A7QCchcO89yj++Ee8sAAAAdAZid4DOQODeS3DUjtgdAAB6NETqAN2AwL03QLwOAAAmEDBqRygPEDYE7r0NgngAAACAXgmBu+khUgcAABMIMbKOQXeA8CBw74UQygMAAAD0PgjczQ0xOgAAmECHY+oYdAcIAwJ3EwsRtSOgBwAAk0HsDtARBO69FmJ3AADoERCRA0SILd4ZgC5CXA4AAOaQlRHvHAD0Ehhx780Q3AMAAAD0GgjcTQkROQAAAEBfg6kyppQ3OSneWQAAAACAmMKIOwAAAACACSBwBwAAgF7qbB3uaQO9CQJ3AAAA6NUQu0NvgcAdAAAAeiPE69DrIHAHAACA3g5BPPQKCNwBAACg10GkDr0RAncAAADoAxDKg/khcAcAAIDeJViMjtgdTA6BOwAAAPQiiM6h90LgDgAAAH0GwnowMwTuAAAA0FsgLodeDYE7AAAA9CUI7sG0ELgDAABAr4CIHHo7W7wzAAAAABAJWRnxzgFAdGHEHQAAAADABBC4AwAAAACYAAJ3AAAAAAATQOAOAAAAAGACCNwBAAAAAEwAgTsAAAAAgAkgcAcAAAAAMAEE7gAAAAAAJoDAHQAAAADABBC4AwAAAPz/7L1brGXZedf7G/O+bnvte1V1V1e73bYTu1Hiw2ksEQmQUBzFinSEgg0xYEvkJYIjhETEC4mCZCAvKEqsWHZenJdAhEAoRxxzIvmBB6SIWG4ORw5pbHdXVXfXbV/WXve15n2O8zDGuu651t5VXb33rqrxe2h1Ve291pjX8Y1v/L//ZzA8A5jA3WAwGAwGg8FgeAYwgbvBYDAYDAaDwfAMYAJ3g8FgMBgMBoPhGcAE7gaDwWAwGAwGwzOACdwNBoPBYDAYDIZnABO4GwwGg8FgMBgMzwAmcDcYDAaDwWAwGJ4BTOBuMBgMBoPBYDA8A5jA3WAwGAwGg8FgeAYwgbvBYDAYDAaDwfAMYAJ3g+E55D99P/xP3w8vexQGg8FgMBieJiZwNxgMBoPBYDAYngFM4G4wPG9Mc+0m6W4wGAwGw/OECdwNBoPBYDAYDIZnABO4GwzPFUtZdpN0NxgMBoPhucEE7gbD80NpmG5id4PBYDAYng9M4G4wGAwGg8FgMDwDmMDdYHhOWJNZN0l3g8FgMBieA0zgbjAYDAaDwWAwPAOYwN1geB44M6duku4Gg8FgMDzrmMDdYDAYDAaDwWB4BjCBu8HwzHPObLpJuhsMBoPB8EzjXPYADAbDh+X/+EuVyx6CwWAwGAyGjxwTuF84RcFwTJQgJULgezSqWGbrw2AwGAwGg8GwDhO4XyxhxO37eC6ugxAUkt6ADw74xE0qwWUPzmAwGAwGg8FwdTGJ3gskTrj9gFoFz0UIAEvgutSr3HlAlFz2+AwGg8FgMBgMVxcTuF8g3QHVQIfs8wio+nQHlzEmg8FgMBgMBsOzQUngHsfxt7/97f/6X/8r8G/+zb/5nd/5nSQxyeAPTVFw3MU6FbUrhMVJlzy/2DEZDAaD4YVESsYRhyf8z9v8+W0etWj3ycwcZDBcdUoC93/8j//xt771rWazCbz++ut/+Id/+A/+wT+48IE9d6Q59tr9DdsmNS9Ng8FgMHzESEmry/uPGEfUK9QqxAknXX74HmF82YMzGAzrKAkl/8N/+A///t//+5/+6Z8G/vJf/sv/7t/9u//4H//jhQ/MYDAYngZFwWBEq8tRm1aXUYiUlz0mg+FSaffp9Kn4C9JN16Fe4d17ZNnljcxgMJxBSeC+tbV1fHw8/ePh4eHu7u4FDuk5xbXPUMLkOa59UaMxGF4Mwoi37/CwRX/EMKQ/5P4hByck6WWPzGC4JLKcg2M8t/xfqz690cUOyGAwPAYldpD/6l/9q1/4hV/4O3/n77z66qv379//gz/4g9/+7d+++JE9b1gW+9sMw3KZuyzY28I2gbvB8PSIEu48oF6d+yuB7xHF/Ph9fvI1HPPEGV48ohh3RdQO2DaPjtlpXuCADAbDY1CScf/bf/tv/8mf/Mn+/v4777zTbDb/y3/5L1/5ylcufmTPIZsNxhHFqW16VSTUbFzGmAyG55duv7w9ghAEAZ3+hQ/IYLgCZHmJudk8Qhg5mcFwZSlvwPQTP/ETv/7rv37BQ3n+8Vw+cZN37+G6uLZ+daYZScrHb+KvToEYDFeKPKeQWNYZ9daXS5rR7lNd0dfMsTg8YXfzjAjGYHj+EIL1d73q6n0p5AXxXFvxq/yGMRguiYXA/c033/za1772G7/xG6d/7q233rqoIT3XBD5vvM4wJIrJC2wL36NewTKvJ8OzQH/IMKTTxxIUkp0mjRq1ymUPq4w0O0N7ZllkOa7pHm14wfAcsmJd2/TdrYsbzBQpafd5eIxng4WUZDnXd9jeMPOjwTDPwrP7e7/3e6+99tpv/dZv1Wq1+b8fjUypytNDCBpVGtWzf9JguDpIyXGHzgDfmUXqYUx3wP42WxtXMnVttvsNhlMEPs068Yr2LHF6CQJ3KTlsMxgtz4zdPmnG/rZJvRsMUxYC989+9rPAV7/61du3b0//cjgc3rp1q983elCD4QWmO6A7WBZ0CUHgc9TG86hfsby7Y5OvDdylNMWphhcRIdhscOce1cryejvN2Kwv1nNfCN0Bg1HJ9pfjMBzjuaZY1mCYsvCcBEEA5Hmu/mfKF7/4xQsdlMFguFJIyf2jlaG57zEcXbnA3XXYbhDG5VsBRcHe1pXcJTAYPnoqPh+/SW9Ib4htIQR5QZazv8128xKeiwdHKxV3rsOjY7av5p6ewXAJLATuWZYBP/dzP/fd7373ksZjMBiuHnGKY6+cOIXgpHfl/EyFoFnnpEc1WB65lIQxr1y/pJEZDFeASkAlYKNOkiIltk3Fv5ySjyTVi4dVODZJiu9d4JgMhqtLiW7su9/97rvvvpskSRiG3/jGN37/938/TU2zEoPhBSbPz6gPE1aJz+mlUwl49QajiCzX9nZSkmYMQ16/acpSDQaqAZsNtjbYqF3aE3GmiY2AvLio0RgMV52SB/VrX/vab/7mb96/f/9b3/rWd77znSiK3nrrrW9+85sXPziDwXAlsCzk2olTFld0I7te5Sc/xmBMHIMASTWgXjU+FQbDVcG2Kda+Xgp5tXbzDIZLpSRw//rXv/6nf/qnOzs73/zmN7/3ve9lWfa5z33OBO4Gw4uL567LeEnJdvPq2j44NlsNMA3OnneynHFEmoLAsahWzKbKs4FtsbVBlJQv/qUkz02fE4NhSsl7Lc/zzc3N73//+9euXbt169bBwUGSrPCNMhgMLwK2xf42vWG5DUuaXlU7SMOLgZT0hjw4wnOxVKllTnLE9V1T1PgMIAS1Kr0RwUzFHrVavXffiTtt4sS6tltLh83PfMby/UscpsFwRSgJ3H/pl37p53/+59M0/bVf+7W7d+9++ctf/vznP3/xIzMYPixJyigkzRAC16Ea4Jm0zZNCl+xwAAAgAElEQVSy3STLGIU4iy+NJKXZoFm/pGEZDNAdcniyYEtiObgOrS5Ssrt5eSMznI+NGklKq4PvIUTr//3v7/3f/1dl/5rjeVQC+TBq//mfvfOtb/3Uv/yXwf7+ZY/VYLhkSgL3b3zjG3/0R38E/OIv/uKdO3e+9KUv/cqv/MqFD8xg+BBIyUmPoxM8D9tCQp6TpFzfuRyzs+cAlXRv9zlqYyuHGUma8fI+mw1zSp8r4oRxpKuNA6/EludKkWY8OCy3HvddjjvUKwQmU3vl2WkSeAzH7T/5b/e/+/80Xn6Fio/n4rkC/L09b3PzB7/+63/xd37HqZr2hYYXmpLA3XGcL33pS+r/P/nJT/7qr/7qxQ7JYPjQtLp0+1QnGTgxycCd9JCYDNwTYtvsbbG9QZwiJZaF75oqz+eKLKfVpdPHdXSwnmZkGa+/QuWqxr7jaF5isYznMAxN4P4MIAT1au7at7/7ncZP/CRCYC0sF4XrVm/ebH//+/t/7a9d1hgNhqvAQuD+5ptvfu1rX/uN3/iN0z/31ltvXdSQDIYPRxjT6lAJSv7Jczk8oVE1lsBPjm1TNQ4Pzw5FoQuL1zjxT3/yuM0oXojRbQ/pcecer79yRcPfJF23erQssvwCR/OUSFLGEWmGlFrm92K8ssb37rlbW2JFpbvbbN79t//WBO6GF5yFwP33fu/3Xnvttd/6rd+q1Wrzfz8ajS52VAbDh2Ac4q6e5HyPUfiCzILPAXlBUUjLWjWVG1aTpHQHHHWwBRKKgpf22GysDHN7QwbjkjoQAdUKnQHXvauomZFrGwgoTdezxUmPwxNcF9tCQJaTpFzbZmfzKp7/xyKMGIwpCk567G4SeDRq8zdk2u/bQVnOZYKwLJnnwrhDGl5gFgL3z372s8BXv/rV27dvT/9yOBzeunWr3+9f9NAMhicjy7FXT2/2R5CBKwqtHnFsU//6tHjYzu8eZf/f3cS2RZ7L/+01/2PX7Je2PsSErbovAZZVbo/zPDEKee8hlYD6XMlmu0ecsrtZ7pMYJyv9E4Wg22d74yqueF2HQpb1EgTQmq5niFZXt/ud4jq4Du0+Eva2Lm9kH5rjDq0Ovo8lqFUYx/SG3DvkU69OX5tCCLl2JSbgmV+9GAwfjoXXdBAEQJ7nweKS94tf/OKFDsrwIpNluipuqrJ9yogzUnSPRZbT7nHc0YFgIdls0KiWl8qdkyghinXAocqzXjCklH/2Qfb9d5PtunhlV7+jDnvZ2w+Sv/S691OvuuJxb4y8oDfg4TG2jYBCst2kUV3wIXmeyDLuPqRWYek8OQ7jkBO4vrv8K4Wk1VuI8pewbdLs8QJ3KfWz9pGGzpWA5GTlSixJn6VgN06W7XGmeC7HXRrVKyRYynKGY+IEQAiqAbXKypd2u0e7v6BgFOC5OA4/fo/PvK5uEndrqwjDVV8opbz21/+6eLZWYgbD02YhcM+yDPi5n/u57373u5c0HsMVJi/Ic6TEcT6SbjujkP6ITh9LICHLeWmXrY3HnvVte10P7bx4am1ZkpQfv0/FX5ho45jOgBs7bG089gemmZ7eHBvLoihIM3Y32WleWuPANCNOZquIC5ky3z/O37qd7G0sfJdtif0N+7/fSTYq1mvXHucKZjnHHYbjhdVUGNHpcX33SS7T1ac/InCXo3aFbdMd0GycKjaV5T8/RTzOijdO6A056iBASva2qFfP605TFEiwxHnX7YHHTpPBqCR2Lwqa9WdpeTaO1i2NfIdRdFUC98GY9x8q1xcAWdAZ0Kyx1SxplpTlPDqmVpbOsAS+T2+onsTqzZtJrxfcuFEanaftdu1nfuZpH4nB8IxRMv+djtr/4A/+4Ctf+cqFjMdwJYlTegOO2zpuKwr2d9hsPM3GhN0BD1tUvIU94vaANGN7g3FMlHDSZaeJ45xRXVoLaHVWTm9psvAVT4yUtHtlGSZB1efR8UI9WSFJUwqJEPhueUSS5fzoPSrBLKKyLVyH/oiiYG/7yRdLSUp/yMEJQiDh2va58nZJSqfPSU/HQxKylBt7T9JrKUkJY4oCBL5LxV/zCVLKD1r5Tr38YHca9n/+79H/+YXaYyTd2z1G4fK9KgSVgIfHBF55HfMzTZIu2+3P4zhE8XLgbllnxOV5cV59UX/IvcMFlU4Y0xmwvcH+9srfynK6Ax61dMheFNzYY7N+riXr3iZApz97uKQkSdmos7v1LCkr0kxfCLXruPTIWxZZ9qE+X0rCmCRFSjz3yZfio5B7BwtvP2HhW4QRrS6ffm35qoUR7uqdQ8cmTtX/Wo7z6X/6T3/89a/XX3996cJlw+HmT/3U1l/8i08yYIPhOaLk5f7DH/7wt3/7t3u9nvpjGIbf+973TOD+zCMlwzFhTCFBYtvn3XUdR9y5TyVYyJf0hxyePDWTuDDm4XFJPO3adIc8PGKjjm1TqxAl5BFHba7vrIwgA5/tJv1hSeyS5exuPZ2UVZzQGVJZsX4IAvoj9jykpNPnYQvbxoJCkufcvEazvjz4do+KXxKdO7YuGdxuPsk4ByM+OCDwZvnmwZjjNjf22Wqs/K0040fvUw0WLorvctIly9eFX0sUBe0+hye4DpaFgDQny/j4zVXLp1Es/9eD9MZmebgmwHfFMKJxzixqmtHqrlyqVXz6o+cwcG9114m1LKHjwiWu7dAfrgyUs5Tz9K0MY+4dliTXA4/OAM9ls+yuixN+/AEVn8bcsNs9Hh3zEx87O0FgWVzbpl5hFFJIWl32ttjdor5auXE1iRJGEVGka2oLyUZ9thp5rE2P0wzH3H2I6+BM8i9JzivXnqR72p37NGolfy8sAp/OYNlyN8vX5R2EoNXh+o76U+MTn/jkP/pH/+tf/+vg2jW30RC2XURR3G7v/9W/ev3zn7fWrEgNhheDkmfgq1/96htvvPHKK6+8/fbbX/7yl3/3d3/329/+9sWP7HkjTshyhMBz1iXDPiLSjFZnwTKikLQ67G6xu9apIM+5c49abXkbXYXRtz+YahNnlX+qTelj0R+VLwDygv4QQFizQdoW1YDjDpZVHgQIoaeNdg/P02bARUGc6ON9KkQJ7hoTOsHhCTtNjjv0RwvSYSk5ahOn7M/lAvOc487KPX3X4cHxk6S6w5gPDpY/1hJUKxy0cOyFOGmekx61ypKPMoDr0u5T8cun7SWk5LjDYLwwANtGurz3kI+9VBpPx6l01+ZYq3aRdweMCxA4NtVg3f0WJ+vyxJbFUYdrO2cfi0JKxhFJSiFxbSprv/oS2d0iilf+q5QlVxZo1jlsl8vco4RbN8p/awn1LJfeqL7L/cOSJauUvPM+9Qpi8YFyHWybVpfrO+e682sVfaddP/cFvVJ0BnR6y1q+cUiW6dx2UTz53DEYc++ARoX5V7kredQiy9l5nKRAtLqIGXBsDlrsLPa5e8wlx8anPvXm7/7u8Pbt8OCgSBK32ay/+mrl5ZcfY5AGw/NLyeP3gx/84I//+I+DIPgbf+Nv/L2/9/c+//nPf/GLX/yFX/iFix/cc8JgxDCk28e2dQvPnSZbGxdXdCglJ13G8cI3WoJKQKePba1L5Y5CfL9c/CoEnscopFahO+DhkW6omRdsN9moPYa09KhdHkGqqEudNNsiSbWxsfr2uw/56U+Wb/VaFntbNGoMx+Q5gG1zY4/g6fnZFcVynHGaTp/+qESk4bn0BgQuzcnCI8nOUMI4Fmn22PdMf7g62ezx/gPe+ETJCUlS2r2Vvxi4DMNzBe7DMd1BiahJ1bHduVf67Y4t8qL8Ggkpd4vRT4l2pRMQ2NriME54abWAJy/OuOKWoCjOJRhQW08qmmSyUt3bYrv5kZR8fBgcmzxfnTvPy28kz+X1l7n9gMDDniyV85w45cYuG+fIy6p0wJoH37GJkuVV+mCM5y0/TUVBkoFkOMKxz8gvPAeEMQfH+l06fzdaljaqrwbE6RPK/PKCDx6VXBchCDyO2tQrj1F2nGVnPC8qTJ+/Xp5LVpSFGxN2lwuI7SBovvFG8403zjsqg+GFoeRJun79+ttvv/1X/spf6XQ6nU5nY2Pj7bffvviRPSd0+hy0qPhz2/Euw5DjDp+8dUHeav0Rg1G5xNBzedSiUVuZQYnWJiwdm3HMMGQUUq8t/FZ3oNUsZ5LlelP4dD5vNMZ1dQeZUUgYz+IJKUky7h3y8n75CIWg4n+E7R5tG1mw0oUOdjZ4dLLSpsN1uHfIxjT7KDmjNvDxKQpa3dVRlMC2SdKSmzBJ16qZBSe9cyVBR2sr7RyHMD4diDQCK0nLk3P7xehG3j/M/Vcrk8pLVQZw3EVKdsr2UmzrDBdveT53uXHE3QfL+hPXoTukKNjfvlphZb3KUZuKVTIqKdmorVQHVQI+/TH6I+KEVo/dTRybRq2k3LCU4sxlkqUX0vNE8cL9prY1xpEWu0t4ePQ0hXlXk8GIwNelF3GyHLuPQhyH7Q0Cj1HIOKIo9D/VKuuLRkC9SFdHzZ7DYPzRTkYVnyxDrijviZMzUv7TgzUYDKWB+z/7Z//sZ3/2Z995550vfOELP/uzP1uv1998882LH9nzQJTw8LgkcrItqhXa/fNuAX/YYcTr3tquQ7j6B9bPxELQH2KJ5ThPQMXn0TG+ty5FNBwzGNPpMwx1Hs518FySlCxDQlogMoTQfdfnv0UIXJvRmJPuY0gdniK+R5Kv3LnOc/DW1dWpht5Zrs+8bZfLjqcU8lylgVFCGM35aa6d6iybLOd0LFSs9uTRvygo5DqzfEWrs05prewFT3+2xV99w/+z95N6sDD4oEhfybrtwru1ay2Pznc5OKFeFl96LlmG58w2auZRhidnPoNScvt++bG4Nr0BlYCNc2xBXBiBx0t7PDrWseCUomAcc2N3nejFtvV6+7Rl5JmcqYiQZeFXMW+1LhlH2lF+mrV1HKoBd+7z8ZvPbex+1NY3mHphLiQpCqTEd9na4KhDd4DnzhSArS67m2fsSKTZuneRbT9ezavj6Eh6FadNvYTgtZd57yG1YDlDkeZsNsofrqKgN+TBkb498oLrT9sUwWB4Bil5AP7u3/27X/jCF/b29v75P//nn/70p9vt9t/8m3/z4kf2PKCSKKVYgt6AzdOmbB8Bx+vjp7VOBcJaa62YMxyvTKtXfIbj8sBdWbIcd3Rkr0xXspwoJs3xJoWMUpLm5AVZURKTSbAdugPqi4bchSSMSFJ9dNXgIykqCDx2NhiOS2ZEKYli9rbpDct/Ny/IM7KMky6ei+viORS5zrurRolSIsEWuC6WYHfzjIRTltHq0enpny8gi4kSPGd1xL9CImJbZ0zMhTxbHCLP2kNYHeR9+mW3Ny7ut/KqP/uEhowHhb1RtfY2yg7H9xiN8U/l7Wwb3+Oore/hSoBj43t6aGFyrlVfGOPaK4/GcxmHVytwBzYbuqy528eyEZI0Z3eTm9ceQ3CVZoxDsgIkrkO1csbqUenuonjdG6O0M+uUKGUcAYSxLtCUQkd71YBun2D3am1uPBXm8yNCUKvgu8Sp3ocTggCaddo9hiHBXGpcmbR2B7C2N1NxltfnYxF4ZPnKPcIs53rZNapVePUG7z3Ec/WaRPWt299mu1ny86rsR1XITP91MOKwzevP7/rNYDgHJT7un/nMZ6adU//W3/pbpnPqk5MX6+IbxyE+Jfe8eKRYF2AFLr3Bypk+TtclP4TFUac8o6nEQtNVTeDqDFOSwZx6wbW1uj3Lce3lKFNKbAvLYhzNAvfhmPce4ro4FnLiCnd9l+3Hr+w8k50mhWQULm70F4QJr76E65T0Wld2bMMxQJwSpUiJ7+Pa1KoMxwgIYyxLu8IlMAxx7ZX1dlIyGDMMeXSsFzxSYtlYYAf0Q9p9djbK823ZCkv7wCdb3WqnkOyfo6ONjrpWr/qKYlUW0LH53Ce8up/+tx8lNV/YtshyWc2Sj++5uxt2+fpF1QAsoYz2lUhM3SpZRpKQZVQC0oxr2+cSDWdrE5YIWt0nyU9/1NSr1Ktsb+hWwZ77GKlKtbQ+OMFzsW2Q5AVxys39kurSeao+gyFe2c2T51p7s4TnMhjp1XWUkKTY1uyEq1qC0Zhahd6QzY3Lf2c+dU4vYp1FD4M4JUnpDsozQa7DcYeN2spnVm3orWku+7jvxtde5v1HJc9OURDGfOyl8t+qV3njdUYhcaqdzapB+eQiJcfdEhdXy6IWcPteieOkwfDCYDqnLqLiqsGIow7A3iaVgEb1CdV166UCgjPymk+L/W2G4crN8SLHWz2d16okh3hOSXCvYuI1rRZBZ81Pzwqj8cIM5DjUK/QGCIEQxAlOBdClrr5HnhPGy6KjwNNBwFQ1OxzzwQH1JecEh3aXPD+XKOKxcByubdNRLTktfUF3t3hpH9/T2wVLU9swJEmxbeJkoXfJKMH3tHTVn1TQqtgXcF3CmOqiNc0oZBTSHzKOAQR6ayKMqfhUKwhBo8o4IkxKLlNesLdVnkC1LW7scdItqYuQkjDi5b1znZ+X9nQzqVLSlOrKCMxzxGdf837iZfdkkOeFsC32I99L1zilnPqbouBH71MPEBZ7W4Qxo7HWDo1j4oRPvXreBreSc+0efPi7S22znMe85fz4Xoka6kxaXTr9uSdOYFm4DgcnSNYZiW7UiZKSmmyl0nn1RsmvNGo8PNYCjMEQd/FtU0hchyRDRLgOafYMB+5hTJzohI7vzioNhGBvi3G88i7LMoqifDmk8N11zZsqPunqwpUnOKW1Cq9c4/1H+J6+0LIgyWlUuXlt3baMENSrnK5zVruUKnGj3qWdXnklhiqo7Y3Yfh5bpxkM58B0Tp2jkJx0aXUJPG1yEsbaRetTrz6JCczuFmG0OuN4UdU21YBOv/ydroLvNUlHx9baxEqwEE/IgnHEzet0euu+ujSayXPa/eUvrXj05nQ76g1eq1DxCGOdg5//tDRbjrrygvceUquUxFiuq5slPfUeipbFTlMnNaXUHU8VQnBzn+PubF0UJiQplmAcw5xmXRlojkOdL/dcRpOm3/UqTQ/L4rBNo6Zvwjih06c7IEnJCgSMIl1XYFk4NnGinVsCn7xgHFJd7LRSFIwjbl1feVxbG6TZsieM0iDdunHeOraNOg9bVIOSSDRJubF3Zs6s4ombO5Oz13KIo9XrT7n8acMQ39WRujobFZ+8AIkQZLk2QToPuhDZ1nXSQsz0x6ho+8NF7arHwijkpIcEJNcuVcsbxrQ65WFT4PHgiHpl5dhUDOo4HBzjTGqIlf3OrRvlIZ1j88p17h2AErsvivIrHlJiwThio/6hjMw/POrByQsA1zm7KnRKmnHSpTvUd46U5AWbDXaa+kzWq7RXhKp5we4Wsli3orPKdpymVHx2NumXNZeVBUl63hXsPI0an36NwVi7o9qW7iH9BA/COKI3pDecpT/G0Tp9o22TJI/9LQbD80J559R333331q1beZ5/+9vfrlarX/nKV9w1bc+eG9o9uoOF3IOKqGyLH7/PZz7+2HG26zBaqQcgSxfUih8dtQqbDfpjlvyxpSRMePXGGcdVq/D6TU56HHeRBXGK57JZ57WXcV2OTlYuaYoVlX+lDn25xLZxHVyHLNe9UdUMlxWkIaBl6yor2azP0u3q5gxjPGfltKGi4Y+o+fkq6/rNBklKd6gHprKJatZXQs/5TxhFBJ6u9D3d4chzGEe61PKdD6gFumbXtrUtt2URxQSB/v9RSODpneUs19JYtTDIMraavHJ9rcxJcG2HWoXBmJOerkbd3+Llvcdwn3BsPnGTd+/N0nJMUmu7W2c4DuU5gzFxAiDBd/Fd4mxlx6vTWcPTNdlCLCyWyjxtylGrxyQlTLDQEiy1ErAs3ePziVG+/t0hvjO7P/tDDtu89tJHdceuZxyuu8rK2KS0hYJCrWY3G0QxWY5lEXhnLEI2arz2Mm/f0asg0Mtg2yEr9GJe7TJdlsBdSnpD7h/hOthC16I0azQbZ99FacYP36MaLLzwXRiFHHf49Gu6HcH+ti77mT/GLKdWYadJq3vGt6w/MzubFAW9Ef5kQ0NKslxvPT1ZCsm2190G50T5NS2dnFwyHGsTzNOIqypOMxguhJKX6de+9rXf/M3fvH///re+9a3vfOc7URS99dZb3/zmNy9+cBdKmnHULn9NWBaeS3/02C+pjRoHrZImgkBRsN28IDtIIdjbxrI47uA5WDZIspwk49Xr5zLkTjI6A2oBQGPSkPz2Az7+MrtbDEfli5MoKVdmWwu1j1LycGgdDsSruTWOLNdiw5ZVZ5INneo9igIbbFsHpmFMUVCtkKR6YGm6LoNrWRy1H6Pl51NBhb8Vnw8OEIJC6iZcyif79A9LibB0ZL+EPcmodQZUAoSlc8aoOBKYdET33NnP+x7Couqzt4Mz+RXfPe+Np0TS13e0WecTxEyBz6c/Tn9EHNPqgWR/m2s7Z8Q6yjF9tgsvGY6IUuoVsrwka5jlbDWWY9wzDZFO+xKuYjBGSuJ0YembpIxCtjeIUj72+L0np5z06I+Wa69tm1rAew/41Dn6hj510nzdqbPXJnfnf+yxVh0qdAs8XeMhIMtJM4SYhJWSKOa9h3zq1QtKecxz0qPVXZCcOTZRSucht66fkbHuDqgFJcGxbVEL6PR1gmO7iefy/iMsG1sgVaHnDlsb2BaOva5oalW9yvx3qecujDnqIGBvC99jo3aZNotFwZ0Vfk22xTjSqZzTnPJ9NxheHEoeia9//et/+qd/urOz881vfvN73/telmWf+9znnv/APYzO8EyMYnjMwN11ePUG7z8imGtlrzZJaxV2PkRLkVJvuzVYgr0tNuqEkY5XPK98LjnNOOL+gU7xzn0iDZu7D3ntJYqC0XhxZ1MSJVxfUfmnrCfiBIhz3npk/7gtmr58ySvGkrzgYWpf98SNabJetWFKJd6cDbCKHvojXt7Tcvn1doqXyEadv/AJxhF371OpMA51seAy6poyyzimmVbgABYEAYXk8ETPc6NQx+hCTMQFE39JVSowPSG5pOo/+SpRiLOdH9dgW2w1oHHeDFmccOcBtepMMSEEjkPdYTjW9/D0TigkScLmRtlEvnbMpb6EpSQpD49p1gljXYg8uwltuiPe+BB1clnO4Ul5gCsEgU9vcBkxylnKn49KryKo+IxjJNpYaZ5C6pXkux88yf7nOVErNCkRzPouR3F5WkdA1ee9h3z64ytD6rzgqF1yiSVkGbLg4RG+rx8xz+ON10kzndqYDgCoBRx3VorRk+TsxL8QbNTZqF+Of24pUVIuibEt7T2QlPkfFMW5vHENhueUkmcmz/PNzc3vf//7165du3Xr1sHBQfIi6MmyfJ2C8In35upVPvEK3QGtDpaFhCLnpX02G+eaeFSvUMCx8Vwk9IdEMa0uWU4h2d1iZ+O8mS2lN3hcekMqZZsGCGo+wzH727RtDts4NgIKSbPOztbKulUlOO6PpOe+9ch5OGCnAogP8to1K5KCStXpDHIhuLFlkxWMJnkXpQyxhNYBZzkVbxaP6ozUihe6LNgta9BzYQQeiEneutRKTWgNhurlOY6I4pkOO82JJxYfhdS+zpnqSyJmChxO1xXIcg++K0tvSGVFs95aBddha49xNDuF+1vlylrPYTheOcGf55woIUG7r69C4CMhjokSgKpP4DOpH35C1rRQAGybg5NLCNyVpn9VE4CnHjapFXgYE0b0B0i1CJ/cxqpaV/U9qPhYAs/VS7gnI8+1Jvu0S1V/xL0DbEtrw/KCl/bZajBcox0SuA5htDLpnk2aIqtmFGo5rcpFlHQtTfnzd6n6eB4SturlzjmVgJ0mnT4oVwOhH3zLIk55aQ/PJS+IEx3y+h+uS3RRkOb6Wn90ez5JilN2m7kuWYFnlesbo4SXHl+UbzA8L5Q8kL/0S7/08z//82ma/tqv/drdu3e//OUvf/7zn7/4kV00S6Vm6rW4RJbrRIi7Wks9jwqhfI9rO+xv69DKLmtneJo4oTvgpIdjIQVFzkaDNCVKyHJtnggctnhwyM1r3Nj5SNzK04x2T09aqiZvHmHR6rK7xd4WO03dolxYZy8PNmpE8f374TttsV2RwIZIAyH3RZRalhT5rohaHTeu1nyZ6YrV7SbCIk3JcyQ4No6DJYhibaFd8Umz5WiskMQR/VBXuQHVgEbtI1TKppk2jnBsgrkeTJbFzqYuulIR+TISKcklls04IsmWNzGqAe8/IoqwLLICWWBZehkzbXE/Pa6p1bpyZztPj6HxxPxeSUsvpTKyKDhuUzs1K2eZDiO6Q169zu7m2UnuRo1HLeyyNaeUxMm65W6S0ulz0sO2GUfkOR21T+UgLCq+tgyycnyX+BzJzlXkK0QpWUaS6ezvSY9G9cmXXlnOcFItoAz4ziyprPic9FbKUeLsyY93HmXjPRxz/wjLIomRBZlEyIl/uUWh9qaEbhGq7knXIUp4XE8RFZePI9o9LUvb3aTZ0IdZFDw8ptPXofC0yrzVIU5gbeMCx9YPzqrvLaS+BCp3k2V6KvF90gwEvkchGYzY2SRKufuAWzeWEx9SYtuMQtJstu2TZnget66zUafV5bCF7WBBLslybl1n4/Hfdco84LCNPdm4295go/50LvoShSxfHwrY2qDbL9nbCWNu7F6CVspguDKUzM3f+MY3/uiP/gj4xV/8xTt37nzpS1/6lV/5lQsf2IXjOsQpMmEcIia5z0aNwEMI4hjP5Ufv6S28rODlvZVZ8ySlN+TgROdW97a0n8n501RhzO37VIO5d6VLp8coxHeRzIIq5dH28Ihen5987bFj9/VuGEr3PxgTxvqHKwH+ohu0pZTTli5BO+eXjiMc+yD1msSk1p6TvGKFo0I8cBp1K6/KJJNiw8qtky5VlzRjZxKonc57TeXynsu1HT31KqKY9kDveqsE0kmP7oDNiP3tp7/VnuWcdDnp6QstIU25vsP2pl4ENmu0ewReyc5Alk7x9M4AACAASURBVLPZIM0pcu3zMD+8vNCqCdshLxAWjo1UDjwWtk1RICHPJoYVuW5cNQq5ee1sy4gwpjugN8S19Z2vbEC2m2c3Wnq65Kd6Qqm7JYywbC1MPzzh/hH7m/g+tk3glQe1rsPNazw8WnbqUJavH3t55aHFCe98QGXy9PUG2BZ5gQV5gTuxqXFssoxxxNbabu3rOX0TquMdR3pzKS/o9jlocW2HnbI+NevpDbl3gD8xTlXGWRs1drfWLcxqFTbrjMKS1VGWs9tc2VfunBSSTp+DY7AYjMgyvdqXYEuKQnubWnJmSJrP7YiqGpvHQkoO2/QHeN5swTYOaXV1R6of3tFL5TRHSoqCepXA19l9wdpXqzhDp9cbEAT6ZBaFLti1BGGE5+hGxWLi+lqvUPG5+4DPLEqw2j1aPbab5DnpJHNfrejRHp0wDBdWvFJycEKc6BJ5lUqY3gmryDJ+eJdKsLBsCGPafV7ae5JSVOXkq/eNHSr+wgAci+KUcD+O6Y0Qlq7e6fTxHFyXvCDPeeWa7pygdgOqFRPEG140Sl5GjuN86UtfAn7/93//l3/5l3/1V3/1wkd1GeQ5vSEVb8G7WinCLZvBkO3mQorupEeSsb+1PPUOx7z/iIqvDSWBcURnwE6zvCv1NLWmAl+V4bh9b0Hjq34sirFsRnGJ+7Vqbt8ZrGueN0+U0B9y1NZqg73N5eajTJrXqL6b01dtlhFGC50+zuqPucwo5M59PA/HThLH9p1qHt9ywqEbYFm5ED3phLiuzIUoLEds+Q716nnXPDtN8pzOAN8lSTnu4NpIQVFoNYWSHqmd96cr9MxyfvgeFW8hL+W7dIbaMd2yqATc3OfeIZsNOgPdUkpCnlMNcGzSjP1tHrUW9n+UrcRojOuSTUJzpWK3bZ2ytSwcC0sgLOJMf2CWgSBOygs6p4Qxd+5RrS5aXjh0B+Q513Yu3Mdj3nVUMo6I01nYJNWeRsoHhzSq2DZ5wU6T7WbJMTbr2BZ3H+I6WEKHg83GrDpWSZJitc8gqPj4Hp0B1bnyj2qFbl8PYCrW0iMV2BZhCJt6tKrrLegg6UxchzxfsNxR45n+TS3AtqlVaPeQ8rwPuGIw5sHxgo7IFtge44iT7rq1q7J0lNAb4k/KCVT6f7PxYSVnSvM9GuuOY7m6OcXMVVDYZCmW0JXcqJMZzJKvT6CwP+kxHC/7oAuLasDdByQZeaa1McqP1XF0QXytgoCTHkI1qpNUK8vJCynXPV+DMbUqRa5v7OkKpJj0XnAdfcsLGMc4lr6vlIdvlFAUpBnHXT2n2PbygureIfXK8vJVCFybhy0etbTwRiX7r+2w3SzXhUpJq0elcmpnVVDxeXCkH5Dz0x/x/iN8B8sBSVGQZDrnpa5s4JNmc/c/jMdEqT6WwqLq4zqMIpoBO5vEqV6I6rp8yWGbrQZ7W6Yfk+HFYV2C9p/8k3/yy7/8yxc2lMskSbl3yM4mvQGuo5OOAiyLKCUZ0awvJ6hch+EY21qYSuNEW4nPxzrKRaTdw7EXLPDSjE6f446OCYqCLOPWDWwL112OhrNCW6mo5J8zeW0xaWetpsMzU6R5wXGbwzaeSzBJfowi2r2F1tOqb+I0uGHuneg69EdsO/qL5FluBvOEMXcfUq/po7MElti0i7FUGU1bna4EOxF2UWC5Flm44OK3xJJ7txDsb1Ov0hvy8AhhYdkLXRiFwHNJMk56s13yp0Knv+yVrnBtekN8TyerNup8wqc3IE5IC8YxgYvnapehZgNLcNzVmnUBtoXnEqf65KjjLXKkmLltZDkOWBBlBB6OxU5zplYajMlz9ndW3hjdAZVKyepLXehKQPNDWKaUoqzlw1iLx5QsQTlmqlOhyHKihDDCnnh7S0kSY012nAYhe5t4gsGIoiifvOtV/sLrWmAGuDaBr9sXjELuHU6CMEGRk2Zs1OiNFlUBcnZZLUGeYy3e8N0Bt24QJXT6dPoTbVvBZoON2hn1J4FHs0EUacFAmhHOOVhnagGWk6QMx5z0eHTMtR0atbN1C0XB+49O1ZQDYNv0R7r/l7oEvjcL0Kc/c32HepVhSBTps1evUn8io+55On1GIY4DkqFqiTX9QFWHLXBcvX2k7n/1jVMdeV48nnBoTQWwOrHqnT+9edQJrwZEsV5KqX91JtcoiqhWZpcgzVZuQUjJ4YnupOE6WmGl35wTC6nA1see5aQp/ULvod0e43vUKri2NtHqDha3YQF0WH/aiqqQtHq4No4zafQmEXDQojtktzmTHs2fjdK2R6oEvJC8f8BmnYpPrXp2m7DegEetWQILwMZzOepQFOxsAngue1t0h9qvKYqJ09mbKsvwG9pYrDtCCNp9apW5rxZUfEYhCK5tX5pVqMFwsVxSg4+rRm+oc2z1Ct3BZN9T6r4/1orkmWNz1GZ7rp98b6g7Vp7G93hwTLOug4A040fvUQ0WphPpcXCM58/qdfJJ9aEsJrIWoSPpPCcvyHIQCMk4pl5hGNJcYe8oJZ0+9w91PVyYM5IEng7fKwGtLq6r9eJRQmdiaV8LiLOF17Rq8VMNyAr2H+d12RvM78BWHJkU3HTHPenp4uC5/ei8kJ4DvscoWo4qpsTxsuOkENQqJBn1GrJYSN/mObkkTQEqAccdXtp9OnmaLC83jlB4LvcPZ43ifZf97Zkx5bTyQSEnrUyWPt8SemoXAs8jTcGa5NqF1gK5NrXKsv2obTEKaffKk7VRTG+A75GkuuLNtnAmKUDXYRw9tcBd7fMcnOi+UfUA3yXLGYwp0L43eU7FJ4zJc6KEIicrSEFKAl979k8vmXIWUgW7qjv6TlkyWOULp/RHfPBIB2S2TRTTqOJ5YBEE9MakKTKY3Ti6XbyWXS/YXEh0feoo5L0HM3WNIo75YMBLe+tOoBBsbfBuj5qPsEgz7MmH5wXVACSdHraN51Ko5lwRnT47m+U7ePNne1UpjvIZvPuQRgVhaa3FZoPNxkIAqupBT7r4LrYgLegNOemxUWVv60la9qiDmsbQBfrdpb8OJBQFto0FOfrhFXNRmkpVRMnjfXu8wrokL+gMtNhvKdWibi3bZjDW2rY8w/bULYDj6PWk75HlbDdXpgDUhzg2G3V6Axx7rpZZIotZPyZlIWVZ2Ba2IFMykYJOj+3mTE8SxcDCbabyOKe1Q1GMa+t+BbUKaTpp/2QR9YkTBOxvL+ivSj1e4pT+ANvGsuj2cW26Q5JHfPLWuux7lnPvSBv1LuG7HLapTbb4dprkBd0BvstgNMm1F/rEAnFCfwjQ7+O5est3/ka1bfpDKv7TTzEYDFeSddnZf/Ev/sWFjeOSOTjBsogShiFBQODje/iefjsoR+FSXFtbTCiOOuvyENMflpJWl2plOUErBL5Pb0CWM444atPp0enT6hImumQW9Cs+SrQgWAkkVGue9x7oN/sSUnLcodXFsvA8LEsXYKU57b4+Os/VAQ2Tl74i8MmyBesMpecpJFG0rvn5EmFMZzj/FzeqRW8o9VZDnuvGopN98CiRjYpAwFaDcVyyP56k7Gwuz2Eq+ZQkxMlCJi/JiDMdFqhq126f/3VXF+19SNa0E1dYE3f2NGMUMhzrFBpgW8udmLZPaaZV/121EaTq5FTxqLK0twW1ANvB88pjNcfhsF0uC45TspxWR1cyjEN6Q47bWpMqBCe9kjOvmiiNQsbRuSy9gd6QO/cZhFgC2yJwSXNaPQZjPJfA1U3dqwFRwkmPJNX3p7pXbZs4WdCQgF6uKGybR60zpM+q1dGjiXrEd/UDeNLnqE2nT6tNmury4im2wHe1z4n+VkBlOlOqPlJq/0ol40lS0pQwZhgyHPH2bR4cMRitFHgEHp+8RSUgjHXNosr41gJch94Qx9HjVJZNliDwaffoDcs/UJGm5Xssqo2REgGqG0Ztvo1j3r2/8PYYR7z3kHoASmoyIo7JM056/Nm7HK24o9aTJHOjkjoHrP808fdUh2rb+gemw1ZfFyXc3D9Xxr0oGI457nDYJoy15mSeONFxs3q4FhBkub4c6oFqNkgTbegE2Da9IXFKrbJOO6Q+uSi0xkZp2ZVaRvWbUwvyqfBdf7Ukz3UTWc+dXBS1HWExChdaEEjJqdFTFAvNquKE/gjP0UIvx2Y0phrQ6dHqzk7y6dYHaUZ/iOvOpioh8ByqFd75oOTZLyRFoQ2CV2VbAM+bNYe2LK5tc3Mfx6EoSFIch0rA3pZOOgxHWBa5JCuIU4RgMGY4XnigXIdROHOPMBieaxaW1/V6/f79+5ubm8Af/uEf/v2///cvaVQXjoAsYzDSYcH8hBdPwpTynIqY7VHma1tSA0LoEFn1MzotVVc4Nic9XRc1JcuJUp1xd11dvCjmAlMBCGoV3rnHG68vj2QU0u7jufSGy6GPsqifZrAetUDSHhAl2shMbYwWhXZFUPmh4YjdTf22PSdZhi1mFsVwPRz8hY1GJiedfZTDfRpR8cNUfHwXLwoZhVR8pOCgRa2qN0aKnDjl+s6sLnDqF6E+x7V1rZtCFX0unRPHwXd552l4QqupUyetwbK0480MQZxwMtalq3Kih37lWkmWKPD09v2USjCxH1FlcBMnGSb6GcfBStfZbyvji9Mb+v0hYTyr6xACC7DpDmjW8dxZQnTKYMR7j2a2G3nOTpOtjXWx1DjiwRHVgDghTnTKXAUfqrJZ5fOGY+3hWPW1HpfJ3lchkcWynmfpYIXQGgzXKV9HDcZ0BjqvH8a65kGtYFUE6ThEic6pT593YeucveoHJAvSDIkuIlQPte8xHBMlOrZW/rm+j+tiO/SGDMc0qtSr+sJNawTjlCimKAh8XqnS6uqnTNmGqMNZtYM3v41zftKMKNbeqfNYQjcDUl1gVaPQWkWX2jtz4j0LLMFRBwn7Za2R16AWHorpUy+mmXU5SbwLbZWoFmxAmmMLDk70Ltn0t1SpsVrwWxaBj+/q5XG3r7sRq3z5uKCf06zPVGTzLZxde7nAVE0KetgFvsfelk6XjCPtArm9wc7mute+Gv9oPMmsM7GEktj2bHk8jdoLqduoMVe4HCXadkZ9kW2R5rN9J3Wilq5CMfc3yk7ntAK+kLguJz29TTf9qCnKfKn0Da8KQrpzVVWjkMGYVlfvD3veuhjaFnrnczqYehUhCMOFOoQoIYp1lT9o6aBqbaFq9Ku+rngZjsgKPniE57K7xUbtjEdDL18n2RPfe4xKKoPhsll4Jkej0fT//+E//Ic/8zM/U6+/GHtPEuLSpOnkLaayNSXh3dw8pPSvKm2mxJG1Ct6SB4sASJJy81rQljXz05vCthEgc+REwDP/VioknqVrENVm4pJsQ6lNSnN+YjIxJCnjSMdPepNBaJthJSrdqJEX+pzsbpZ3RV2FlAxD2n2ciRF7GAkh/vet6L2+F0XStnCQQIYV9dPXr9tbyRicmZK7ViPLaPe5ua8lRkoInuacdOkOCOYKQ1X+2LK1aUOalbcttCx8j8F43R6rEmRHcw6Pp13Dw4huH3eujK8oaFRngXKe6e5L8/sDUvKoRZLOJj9lRdqoaW33dMxqiyCbLD9UBs6x9e5BoVaMQhe6reK08UUU0x2WT28q17u7SbEYH7f7HJ0s6lZdRhHHHT5xa6VgoD/SYpVpgKJOkbqNo4kzo2VpBYJlabm5Zev43rUQEMXk+SySKORs8aAy3PcOsG29yb7ZWFYcKVMmNQwVtYu5IDKKEZZugNUfEac0alR8XGvmZq3+O1+6mubUKrT7+I4WQkQxloNgVqWqluv3jqj4+hRlOdsbAO1JjbJyPXJtbGfycpCMIrz5IkgWFWsOUbKyI4/jzIph5pk2GC5pJyTojbSJeJLSGxD4dAcLY1BYFuOQrq3N7Acj4oRWDwHXd2lUV4oobItpOCcE9Qr9sa6gUQsnVVGtD8HGdUkTHfJub+C5FPDgiN1NdjcJYzp9+sNZYVKcEriEyaxV1iiiVqGQuALPYTBC1HQUG4YgtI8qkiLXlSST8YHEdSgKGjUEFEIvnmsVLaT0vTOSNYMRYtLvWaXV84IiJy4QOY5AWAihFTVS4jn6DnTsWf7IEtpX3pr8cT4mtq2Stqnzq1yl51lC5V8Q+C7Dsb4ZAk93cFMUBVE8VxcuFxRKts3hiX53dfoctPD9mRJyOCZMqBXlxRil7xxr0ZxHTT2qYlitKCTkhf6ZPKfTI68RJaQZlo0ldaeFwxN6Q6J4ZcVqktLu0R/Nsg/9EfePtHumwXDlMRp3APa3eP/hsucA6PR2luE6ZDneqeAvK/RMnGa0ujoMUi8lFQqHMRWfakWHwlrAt8K8Vn1gluGcSqIICHzCiKzAW3wZFYXWv6ryR8cq8ag+blOv6n3MJJ314/Rc/fIaR+QFtqA/wveQBWmOkHrr37JIMoahDoYK+XjNzIHekJPuzKAmz5Xa0kniT2y4mZd1MjvNwce32bBTNwnxPa17UW3PAQtswcMj3nhdWwSe9EgzwpjAJyvwHJ3qdp2JXXpZOkrFx9oT2iaKVwbu44g793Gnqy9JK6NZZ6c5y2D1hhyeaHGq/nzAojcijAh8bBvP0/HZPKpqudWjGmiZ5lFbD1U5jcYJrqsPpzugKAg8klzHu4UkS3AdAh/PoxjSXJQtSbSlDJIkpT/Sqtwpg7EWlJeiBnBjrulYGHPQKpmJLaHL766XWdAUBSddfcNMu70yl2Wc+uRYgmySBFULtmrAKNQntiiQi1O7WqhkOZ0ejoNtEQRYAh+imDs9PvbS7EbNcjr9yeCFXg9IqbOb6nFwlCxH6pBXPRS1gM0GvaGW7kzLVNSQ4hjXxXN0uJkV2r5GncAkRVhkKVmmHd+VS4xrT7ynJjbbtqUdadsdrm8jBPP5SglSqSnmnjtLLEgmlqj4pKku+Z1nFOma1NJ6SsciSXVLBDV+a754dA5VSdzpMxjje9iWXs71hhy02N2kUSsxH1QP9XSBpzL66iypz1TrDeW8aSt7GZs8Z29iCCsg8Gh1EHBwQjWYHYhSpPRHAJ47y0/HiZbyqzJ3lScOY3KpN3NsSSbJJUWmUyTM6XZ8j4q/IPVmYpl69wGfenXl2inLuXdAvUqnh7SJEr25JNQ+bUEhZt2sZKE3iwpJni9fHcvSqykhtKZoSlGwtUEYE6cIdKWQmNQDpDmBW7K6kJPckJhbBngu2xsMxxPnysU3Z5azMZm/slTbYSnvnYPWrKRVzS9pjiwYjKBsiShlSSbFskkzXHfSr6pgECILfSzK8VZOg36BLOgPwdInUL2i1R5yHNMdYFmzUqL5o/jx+9SChS0I1eDvwSHW9Scs3jAYLhATuAOwUSvZ19MvC6lzOacTlnnO3haOQ5zwP+8wDnXnC/X2VLu3FZ9xqDfflbeXygMlKUmi361qClTvHSV/VDmYJbmFJfAcXI/haCa3kBLf02la9SYSVpmpsEDCOCLLZnMPyj8hw3NIMgKXKJ8Y2ggsQZLpCVX1PALafSoejsut649xetOMh8fUKowjpKWnCjErNXNce4+EmotbAGSAyjEXi5Oi0PvL//M2GzW96uj0sCyimPEkKFS1hnmh105LSl+VZ9pqziaA406JNWSSctLl7kMcG2LqFb0qCDyimB+9z6df08nUe4fUAiyb0Vj7M0ZKUwTjnAKSFM9Z6fbtuxy1GUdUgtmcodxFahUCX+8YKKmGZeFCmmNNagfjhEaVOGGruZAZVds+U11KljMOaXe5tjOr4FROfI0q4zLHbgHjxSXNcLwyp25Z9IY0KiD0Qsv3tL3pTLyL9kgBnbCcfpFcbJPJJJr3XfoDLFevVZTNvB58odNj7a5ecleCBRlGLeDOnBl2MVepbKl0uECgQzr13UqPpKpRVWpfyaArPvUq3QGbDf1EKGO7Zp3tJu8fzM7DUqxjCZ0wtl39T0rkoArEVaXK/B3uOdR8BmN9aOKUxaRqK+t7Ose8RgxgWdy6wcOjhQ6acqKzWtlEefJU6sNZK//LCg5aXN+dfX6SEGfECR8c6H2JRg3fnbSe9agG3NznuKvvVcuiWee4S55h2RQFvksB9mSFFvj6zblE4HPcXa7DVn7hlsUwJPAmRkwFUnU2kPqGVJuKSYZjkeZ4DkVBXuhjVyGpNVHYN6pUApJUS71n50kgBI0qt+/zqVvlOrEwUr63bNQ57syJWwRYOiQNHN3rVI1WN/PySHMtGlKvL3vSJSOKdQU5c1KWPENAnOiLlUdUfF2DUa/pWuQl5pthT5uCqwKbow5VfzLayc+oHTAhGEeMwtkkdfeB3uZVp3ocE8c6Qa5K6pWN6bLXcMbeXDQ/juiPaPcoCto9ZIHrkmYUORKE1PPvdIWPLtzFAgrUwc17PdkOWU6rS7O+fPP0h/h+eeKs4vPeQ954/bHlZwbDxbIcuP+P//E/Go0GkGXZD37wg1arpf7+zTffvOihXSSBj+/P7K6VhC5JtWLVcYhT8gFbjdlbIM2oV9hq0O3z57cpVHAvoEAK7Qc3VakmIY5L4HPQIo5p1BmOZxOnkmmqxLxaJ6g9+ihhMNLCEqAasFFjHPHKdXrDSUsaqAY6hFVMGyWq9FKgti8lYUSS4k+mBIUQ2EJLZaTEnez8FtOFSjGx1hFaFxTG+HJhR/VMlFeAEGzU6I90MkaVean5L89BkhYUE/9mmWPZ5WGi7hle6NnUmqxDVEyv3MEKyVaD7lC3sJnKnFTgsr2xEONOa8vGEcMxR23dusj3qHj6FZ8kjENqVS1rrgR0B+xuMgp1UjPwdDGcWhopLEhTHViPw5nGRimOrMka5rizkKtWof8opDdkd4vNBuMIz9V9c8WkBZjaT1eNHl/eR0ruHU4MmyVtlYSeRO0qT1yt0Opi2wuNVFQfUBW7T6U+at59eX/hKp/ujjRFSdLfvU810HdsUdCs02xoFzzNZINe9ZlSi2U5kbCrVWsusS3ynDghzahUdO2y0gWppgdZTr1K4BFPhB9piudq0apSErs2gcdgrA/WsmbKt1zOcn5SIic3uRBkmS5+8D2ERRjS6ZNVuLbLret6A0o9HV7OSZcsI0wRkxTvVIjC5NCULEdFTqoQYrPBKNRRoNr0mCIEjRrtPuMIz9Hdf9R9opKC6mqGg4luDXpD/apR8u75mGOjhtzj/iGei2uTSwpJkeMGVH29aZOmM3WKWm2qoFAblaxVCSeJ7oqlCGNdm6GqL4Yh9QoHx0jJ1iYC0ozNBtsbNOvaRQRwHK5tMw7pj/WCRAiu71AL+OCgxJpQX8Gcbn/B0kpOlEVyUrVcCPKcJJ/ckDlRrC/6MMN1/n/23uTHsiQr9/2Z2e5O521EZFtZZNXlIuqCeAP0Jg+JAcNiWEMGSEgMasbs/g2IAfMSEvwHiEkxQmLE6AleQ3OrzaxsonMPdz/t7szsDtayvffxiKwCXSqrdOWmUKbHiePn7Ma22Vrf+tb36UyTBYdEg4mRzGpxclax3rPZH3lZDF8nmcm85HbzBmQXqFvaltu19qVoHcaAJRMMouPynK5TOXNn2DfsGz0kWXKlqCJzQJb69Y7FXJva84xDoxtH07HeYiyisykogOwj96qOXT/BlSOPJnpTecY3vqbUF3kcgmVesZxrq+hUVckY5iVXt0S4PGXfjPNfZqwk7dJPMuDusjIMofzNWpXm5xWhZH9ge1DTkqHhQUhx05TSgIlp2007QtNRFaqLf2g4XerWNh2fv6QqNRN27hjWMT+DfvYwHsYvxziKvS4vL8V6CaiqairiPkTw/3sOY3jnEbdb1inUE4w5HwLiyKzkZqMGqD7wziPdfj55hrHYoSXfQdCffY8RgmzG6UKZAK3n85cKoGZpjctccoGx9F434FnJrNQOqgH3enyuwffr7I4Q2Oy521KkauO8Ul2zsxVPryhyosEnevF0xKCIlCBPQdQ8EqFwWDFl/fWBH3xy39jvp4yu1+PxgYiWp4dOyhjwRoWBm57TJTdrZssjCvJ4nFENa9Z7rME6zKRUIhueGHacr7g80bq5aBHEoD5TY8Ghp+npPS9vaDruNsxLqkItnOpGkWPREc8ytgeMocrJLM+uuTxV+3EZ81Lb+Ia+K+lxzBytoUmsg+1ujI8XFSEeRT91o4GCgFjXtzQ9dzvmpWo7CGvCWKyhyFnMONQKNr91wbNrZoU2bMicES3wYfcqCz57zmqh3XJ65BV5ptLmw7Sx7n6N++rmfh2574lG0b66YTE/gh4PDdd3fPjeWM4qc3YH+l5J+W2PlTp4o7HFrKTv6NAZKCGC0BKyjCxjPqNpOF1p6iUYuVTYpUPDJLR+F5iX1A0IhcxxfqL29ZLvicQqKTGOEayKfkgmLJQnE8Gq9tHJEmtYbzVHWs7ZN/iAD9SN1s2m9a4QlJo8dF1GuL5TrwYSUWGaDkmt4J3HygGTizC9WTKv1htOlnz8NOkIRTrP2eqIxAWcLllUvLhls2VX65yRXsk84+ZOjQ5kCFrx5FLnSd+TF29ujBEoerMf9f56z/Zw5CTV93QdeQ6RptHmv33Nsysuz8gdr+5Uvz/Co3M+fF/TeznZaY/H62PgPY9Tcdp9bpSwMRDYDGApS3wPlnnBrFQV0duNPuAihxIjIalSdr1Op7qHYSlIE/I0JYQvbnh0fr80sa/55BkRNY7IhjlmjlADIcKJEqI11C250+RBe2ejXjdp12k7Hp1xeaLRpxhsk3h31QUxKJemrjk9Yb0hz+k9LiXkIXK6GFettuf8OLR1lkdnXJzStry8GRuE7omsyxwIiYC0OdD3R+lNluk0EACrLHCGpudkPiqZHho+fzlWTqwhz+FAiNrQBQSfmk/SJquLBpg4/qKkRtLqXRZaN552YMfI3Yb1jrrVXM5HyowsU45c5nBGi2zwhWqqD+Nh/KLHUeD+v3l0/tPHyZKbNU8uaDtuN1QTMx1pypmVSvZ4/y31gNjsuLrh0GCFHjDZIVS6yykUJ6aYmx3RaFmz7TUUmHIZNzuspwg/wAAAIABJREFUwxnanhxdBKeQgJTvTxZ8+oLs2Fq167m+w/sjB3jhxljLejdSPMuMztP1utIJ2VFKxvuDbloRnFPkUoauZcnsM7Mjlvkzh3z1oaFpKXMsNJ2irSYtuBLaFE5tMttONToEUR72A7FDFyDTmdHzclBSE0BIqLoCUH3tPb7/E00MRnwusGuoa2KkOOH6VkP8PFNtR9mQhIQjrkBB9MgaDZeF4ik7sQzJGTJ3vDFb9e62sE+R0zBaz3Y/Km+27X09mczRNFg4NAkNla/rCeCjmgfFAI6LU6qS9Y5XayV7zFIX73TkuXrZyJuV65+RZ0cV7UN9P3B/dK7ClCGodqSi1EFDjXuxizHMZ/zwU957zPUdeTbqx0kAYdMlkp+dTcKXkSxTrFp6MCRMKXJ+7au0HZs9z18pd78slLgyDRqEVyNZ0MDqWsyUpixXTKO+qFG1SbNLZD02niKjyOgNVUHdst6xb1jN+fT5Uaih4GKvxKRhRgSPT1w4eclImSWq3muRa+npfoBqKHK1eV8aukkGK2lbjLSepuNkkr1nGYeG733Mr/3K0R2/27HeUCbPSx+4vmN/oOmYl0eYuoGTBc+uKDKWcz58nx9/jo/cT88jXc9qARPToqY9WqlEkEovhaFuKQqahrstGOqXZGJWYOgDv/LO0YkwmRVfNOLkquorSVnSDLNL4GozhncG8pxdfSQhMivxXiebyLaGqOSrEChLOslAMupGtarmlXqlyXCv2XL1nh99xrxiV6fDlWMz2rQjN2guPdkGY/jK2/zLj6lSOicVD7F59oa7DZkFy7yi7fjoKRcnWPcGvpPEuKAUqYszXt2p9IqFPNdGJhGjFAWk1Zs6MkV19PKMH3+m6ZnIwPukeS9dVQPvXPp5jo4EVXgEOs/Nmvcec3HKcjFeus1Oiz/jpeuocigIgbolRFxG3xMSg056cyVqn84H0rMmVTiZe9MV6XbD06tJn1Wga+lbIlS5kjMzy75RIQcfeOcx56ujrgaB6t9I33oYD+PLGl8qxz3GuNlslsul/V9U3/t5jHnFk0teviLEsdkc6HpduPe1ctbFsaXpeHmrrqWvF5RNEiuQ+ECo5Lmj6fCeAPRa0xwWcemHE1noumYXtXo4XdTqlg+WOMfX3+fHn42k3hi5WethKEgJXautftIU6z1tR9MpvCqxae/JLa3H9xQ5XeqR6jr8wKhJpI4Yx+REIlr+fYG7bFebPUVGjLQ9LiOmllP5/D5QWAxsd2o0Y63qDPheqZ/GEKGPhF7xUWvxPT4B7SaF5iZ1XMVIVfK19/n4qW6T8o27hrZVQbHccbPWeFrst6oCQiq4B4VpBXyVYKLtaFo2B73FEtr4+PpE0AhSbnrrX3MkiXpSgiTdTXi0MrWEqOpTgSJOlPsd9D23W1bzIxL5rOTlLcs3WWYOhyTMjdWcT56R2TcwPvuey7P7m1ORsQtgjjBjYV94T9Npf0U5VX2GwpFnLOfcbVIfQqTtsEbrPzZiICYFwBhxCaNuWlylcy9Gzk+UE1KVKmdxdcur9Vgog6P0TAx06kZDitWc5oxn17QtztH3qpmjEYDRiS1hXzmsjYlUk2fcbbjbUExCDUFG80wlOw+tHoDkw7o4TOgcIemRS+YspN7zk6NQOwTyjM2OzFLMOBj2tQrhdb0+hjGy2WtFaIAGrWE+49WatxJzY3fgxfUR4cRZzldc3ypIP3yvNERKRvrR5/zGf6EseO8xHz0d1yhp+ykLVkuNbAYy21TxRvKKacxkDFe3xIDLdFbnhXL3q4IffMLjc2aVgiMy8vyntd6a1OA+DAEUhp+9V4KKUNUlPdNgLhJ6KABFsqX+EAKHFsOoLSNPXGZH+CB3LBevtc1Mmg1iZF/z8oa+pxUOuhtpgfKZUqYLSXHFR5VROl0QAvtaKUx5QZXhe22X6gNVTu+53bCYsd7/NNdq8SJY77CWptOeYDlNOYybNcs5Fyd85a2fVtmYV/zKu/zwU2Kg70f9WamKNB1lniLmVAnU6xBoEkm9tJQFuVW/6unEeP7qWKIKlZ/vA77XFbWLuMmvyApsorKb4mvhu+BoIrc1JDZNq31W2z2g69WQdtadqsT2ntNyzEBu7ug6Hp3jPTcbXq3JDNGoeMPX3vsPizQ8jIfxnzG+jMB9v9//+Z//+V/+5V9+/PHHbds65z788MM/+IM/+O///b+X5S8TmUyoz9/7mAjRE1KZb4pL9Z6PP+dQsz2w2SeLu/5+kDS0uwG+pw9klsbT+UlbXvLy6ANEZlUSKMy5vtPGONClQfaDr7ydoJqKX/2A2w0vb3SdEhX5YR2RaE9W5KEsKK2BgyjefMbcst1RZOw9gMvoRGNENjyTSIYCsST3vtfhrjeOruduy9Mrek/TAPhJ5Vr6OIfP73qKjMbjI2crdvu0zaLV833NYqa/IpbgPhAmWItg7dN1vO34ytsYw3LOh+/xo0+VddB1HA5EOFmqAtqwdWUZuwNVoW7kkZFhKcdtk6ahc3z+gvffpu2YTXb6ySRQX0/J99a7N4X1QKTIqdvR2l1k4zoPCdQfkkPZqPqgLc7WKH/DHAdJ5jUhnXtfqnGe5Wvv872PcG5U4zFG2y5ft5VZLfjsJQZ1ZJTDqzvlpmeWusEHNpHT1bhlWocPvHXBoSZEjPizOs2QMyFQSSzbyWUbGUE+cKjJMlYLTpcjxbbpNNXJHJutap/rVY+qKSQBYlWyT1igMTw+Z7vnZq31dxsJXvE5uTQaLJpkrBa1YLKv2R4wkbqjKohR+96yjHmp1sJZxsxQFTQNNmO3H0k4Jp2Xdq9GRf2FyC5tr0PKfX6igZ0kaYuZ6sQTNL6UwkWIrPe4GmdYJS9Ja7i64SJlAtv9G9RjJAwViXF5XuYzLU+Ryln/7/dUBzCzlDN1ZHM5mVPRxqY9comWlEyo5H1IGiBpf+l7LEQ7PgJCR2w6Dg3O8clzVnOc5eyEx+fqTPTuY23VeOMoyyPqdmYJgSiPrT8K9ZTBL92iOcvlhEExwcIBZ+iPFzZpD5XZ2EPbatg69dkYFkbRGbxZs6tpOmV0iJiMj8rHIME6VaVJ7P7Adk8A3yuN0MBqruUI+RxhdrVCze+5Xet0mpVK35JRt/Se3V4PMst0XSXZDAt3aF+zqJR18zONOGYlj0652apwE1CkE9ntMXNt2dJuVIEbIk1LSJj34UCekxXMKn78KV//isoGSBY6vYltr0VUIbDJyzahGMPNlGV5iNrv3S9J6mTFGCb/JjXWrxbsa+pWNx1It6khy1RYtir1pjvH5kDnWW+Yz46sV6rIT579DF/kh/Ewfj7jywjcv/3tb3/22Wff+c53fuM3fuPk5GS9Xv/rv/7rn/7pn37729/+i7/4iy/hAP69wxhWC957wq7W3se6vQ+uAF3P0ytOTzDCse4A7a6zA1sGGDiFsujLihyPxLw0UBP9ioQLOsejM+qW7Z4uKetfnvH25YiciQ6XVHVFZF3E+4Z/7VJvEwZjiRIbGfIM55hVZBYMbUuWAywq7arMc7oOa7TvR+gZAmDPJrJrbzRlnA4RUpyVrObEyF3g0E58EyPWYLNRlY+oCI0oGS9mrLdj7I5RUKrtMYa+V46KSWyfkLbDYR/ygdPVqMs7r/hvX1fdietbPdMhUB52DpNU9oT+wbizH921puVkyaykrrk4VQG1QWtZmJ1tj3Psa/YHrNO7MB1SihHWuJBr5RTqVrumuk6B28gRoUKugJBkSLXj9U5pss6pOOYXeQUIQhwjNxuevmBWKdWkrgmBty5559Gb9YzzjPef8G8f6RYYUlThB1dXaFuM4eUrVkvmpUZg0gk6r3h0rmL8IoAtSQJgnN4F4QaY1NThLEb4ZpnGHFd33K6VNhAjuz2HyUNqwFgtLs0rVWu9J6khOoPOaMoXLV0AtJwiyPHAo5Bb9uylqtRJDilHst3jA/OKWUWotYZgEjXu1UajDYn5ZH6OOrBG05Is0nsyqzw9oK55cg4TBhFD3a/HRPxAzY8gypU5O1GunAEarsktfnk7SmsPQy61hO8ni2OwP7I/KIF7YHxJqnB+xu2aNmi6e7LgdqPODKDOr20yeJa8qG51wek9ETW6EthehEqt0fZQOcc65SpPLrCWsxVtz3p7X7Ol6zld8uSc568mRSHDyZLtXml4kozF1F8rM1CKabOSqxsl50yf7pAglSl87j2+JwbaxLQWS6D1jsVM9d3futQq1v/4mHlJiDQNLsnmSL1R7hQpTHROXcZkFp0uqRvqgDGEXhdwidFHdpxkO0mzRcLTzZ6m1UxvX2szjzQA+EBfH3mrFTltx8WprjlNp7zEnz42e7YH5hX7w32A3zludyxKuo5OOrzT1iPkQJMccKVqPa+oKj6/0gqSNexrmkab/n3gdq23MkaNznULS3C+3Jp4r0fLHEX/grOISubw4qAZUBW8Wusl0k9LO7X3usdt93RdmjmB1vPW60ZjhqpQ1ty/X6fhYTyM/4zxZUy4v/7rv/6Xf/mXd999V/56eXn5O7/zO7/1W7/14Ycf/nIF7jIUZ8pG+sR0tB0R+sDNHd7TTSgZAwAQUz+NrD4hkQJN2mvvQQRDw2XXj040EhB0LasFjy+O+Lttx/WdkqGlzrjdcWjpPYXBe7qeEJVELhuhc7psyXfdrhWyPTSUBUTOT/CBzRbnMDlNc3So1lAUmpaEyLwi8tNWq97z489YJBa+MZQl2wMBlZCX5lThWUqE0fXMCuqartcuQ5epsI+g+xJCCdCvLbNBuwmNwUatKphA1+M9H7zN4+PV1iRlAxFXnr4+Bd5CVBkEpqZF6VIMd08CuJc3fONrxKg9wTHgoe4UvR4K010PQRtVRTc9wnLGyYK+Z3vQHbcPKlwNOq9yRx8mk4ej4yQqg+L7P+F2qyhjjOQ5TXsEOE3nW9fp7nV1yyJdhxmcLgCa7sjU8N5wlvMTtTTvk/Wpicr7Eql1icPWG5qaxYwsPxLCk1B+aFb2yaVcylxyzUM/ZowOcseh0Q6T3o9lpaZWyaBp+5oEBELlenxxf7uVBjWRWBF+TvTakxKVDzWOEMakTtzUJb+S2SKtjdLFKE/T/qAIa9uxKNnHlBsMUkgRl+Rl9SsioaeNesA+aAsNUJVjt9/dRk3Zghxi6tuT2HfvmRUc6jTlUinvi8Qcp9fknuXNoU7NiJPXRbTxds2vH/ejn620oVl4R3Wd2qyjNk/HqPJW8tT0/djsLuxzH8e8DsgzNnuAsuD8BGt564Ii4/MrMifnjfe895izFcbgIy+uNXZvWlqvPmWqNQnRadYkV8YadjVZxmLG9kCZs5yNTfCScgy0QEFbBLOQmFtqIDLTRCzl0LKa8dV3AG7WGrUfmnEaCXlPPjB4QiDLld9vLbs9u1qXKWu1nUDKvG1HK1QTWdzklgWmC5I1BE/vudmoqpUbWlpTMCoP6bBWi4OyhKei0fQzHYdEutSg9Pr7D5RXSbTYqo6+CEMJjWfUlIwqcSt+IMsKm2MsyzldMg9G0tQJjj7kXZAy3qjiV8N2IDE66ZmS6ZdZ3r482jSvbnXNPzQ4C+GI5hoSZdEY9YAbuADeY3qu16OTwDCMoSrY7Lj4Aqnfh/Ewfj7jywjcP/zww+9+97t/9Ed/NH3xb//2bz/44IMv4dv/w2NWcn07yhFMh9R2Ra9DwilpFIvD9oNu0ioObXRFltVTA9AJVwHSOmWIjBIlsuAKTXPfUDejWWMIXN/pJj0Oqz4jB68xBGnFkwqvoO+yKwsEUpUY0d3rdXOqCoozZd1UBW3LriazqreosAQUubr2rL7YqGK9TX39MkQh25GBMGsJo2+5/KlKdnt9u/ABrFHisk1oKKlbsUleodJCIE3Awg+pCrKM958cyUvfH8evO0tIHXhdMjERvMdO1CcH3pGY14z7BLx1yWLGribP2e4pMgWHQhL1NxAgxEQjnviP2AwLbcvBKvwcJvxgaxmceKYIopA6JA/59AXz8qhNTUDNzU450NPX9zUfvk/X8/z6zaaGZc6za5aLN+t8e+G3FBS5Mt3F3WaAgRNoqTe66albqnf1WsW0QYIWJeKg0Bw05pDNGKn5eIwlz7S03fZHs27TKHwevBZeMPhAH5XNEiKHfXpCrarlGEtm6Jr0YBrNOkya4QR1rbJW3X/kAZEHQco+eWI0hYgz2rssXJG3LrhZU5X4qIr+gI0jXi4IojGUGTajbSGx3b76NhFu1iq3crri0NB19J4s0/KaMakzL8UcUaydYd9oGryca6j6xv7OMQk8dmjuEzEpvqmk5rJRb9QYDT0lNb1Zs9lqU75QOFxUpoRJze5DJmw4Ai9UoTL9NXf4oMXDQ6PJzNsXGCgK1e0Znp3LUxYVL254+oK2V8zFGeVgyEqY51oNA9pe1W9mOTHwaq3QdZlmS+5oo5bCDFqz0oZ40RdKRp7DZTw7UfmU569YzmhqnKFweqOnF3w+o+8195MjaTveSrmlyMmbNJfGLD3ihy0jYcAhUa3kWvqeQyDPCV6JZ9GoTpRJlPoBPBo6B4bw96ePq1S0KXL29fhRoDtUZvCBCymP7HCG6DGJDS9JmjP0gVd3aUMMhJaD9FN5ikwdALRKLNmdOYLSdcoYnWMxLfjyOPeipTNE/HC35eUN7zxS3F18dqVGJ2PQWZalXmCC+ljhVGesI3Nc3/H4XKeWXD3JTNovhjkexsP4+YwvI3D/zne+861vfevP/uzPfvM3f3O1Wm2323/+53++ubn5m7/5my/h2//DY15xtuL67n54F2HfqN6cVn6tahHIaktK2e2gU2HU09Sk+J4vIh9HJbwikh116nKzeM/nL2h7PnxPgSKRRZ+O3FH7ETVkeuwGInVLVWAgON2rhJPqI7OCzLHecZGps6bgoAYOLX3EeqLXysBiziznUHOy4vpOmQNlznLSHwlHqmFA3dF05Ble4jBDiKPEuJIinDpTSkwszFf54xPtRy61c+QTGfiYdtYsZQJ9z6PXK5uTcXmqUo8ybNJqkB5iQbI9Y/+TSRNA4uApkCPSB/taD/K9J3z8jLpWxJFUoy9zSpGIaUc1dxn7Bh9Zzak7iFqf8YIbZalMHFNhwU6us1Wq9z13WAlBXEYIvLxVq06TXv/VD1jMeLV+g4+9nI6PuIztjnLCce97mk73YAk41nv6nj6RxKah2LQy0LRUhSqozCputwpz7g7aKiBIJENqNDFmAo1OhD+z2bGYTWRMGuqaLMNCMFpnmH41hrs1BuYz1Xd/daedJD6oF2ZMIJ9J+bZJl47ULJsSpQkXv6fr9Ba3LZnTELVuifDJM2YVXU9mCT7JUTMuFEOyKkL7+QxQcu2PPmdWauThPasl2y0xFSgYPGjQ/pPpjRu+xXuubrlZ89V3eXSayPrHY7XQloPBIzNIe7EjQlXcBxfFdmcoxXQ9P/qMMldxVe2WdoTUfREh9Bp4TQUx3zjM1CHIsDsown2z0RxYXGO7nq+9T3mcUXQ9n72gLBQi9Z4mkllF9xdJHExqehKOx8B8joGqpO21jFOVWqfKHV0PEeOwVtsrNdcC64heOygEer+65b3H2mIkN0LUgbt77blDkcFT5CznOMPdVhM/wFhO5ry81eTcJEBH1vSY7rtAACZNSgk3u16LMMKTGQh7krnJrHtdutf7o6XsZ448UyOOIXb3QRk7y4WqJEungWyFgmrJyoyh67RqlKWJKhyqrqNtMaiUgkVZcPf2SpP6zgtx1JZX4/hADaCGsZwuNXF99kp5Pm1P09AF9ZeN6ddjapQawDXDkdOWvE2ypufXo3CFrHsnqzc7ED+Mh/HzHF9G4P7bv/3bP/jBD/7+7//+o48+urq6Oj8//+M//uPf/d3fzX4mu+4XMiQ73x5Yb5V0GKMKAoqEyGBgNOAiw+4unn/yFxEwDh7spLfGpAL9sCqlXS1PnWH7ZiyRC25UFOQFH33O196jbo6wdgFv5I98mgRAcVIwVe1bq2aBColZvOdsoQCMxJSzgkOrYt6DWaP6aBgVKLgLBNi91NOclWq8Om2xv74bmbUxst6SZ9gIUVfnwmlF3sCh4WRB02m3ojRRTeN+QWuU9u0VynKC6kXdIeQ2lQXL2SiC8UWjKu6rLlYF693YCZrlxH7kOdgkbDcrRyFnwWvzjE+ekedacrnZcKjVoHEQLzeGplWBud3hSIig6TR+Qs4ujmBeSLzMaTIWkpnU0JopQL5oksaExsmmGAIk8LLI9ajWW2Vl3Hv6uo66o251Nu73RDg/wXtu1lzd6vu7nle3zGcULvkaysxPG61JCjAAQWtTP/iE//Z1VnN2cw4tRc7NejwAa/BDS6DRFFFK3gKQd8kuZ7pHtqkjXGkGfvJMyb+iwp1DRzWG2y1NQ0xVnaGb2aTkR4DzuklRV8oEpOKkwqNB4WQFR9HjF+7yvuHQJm6GSzU6m3RvjIZlTLQUI3R+tNSRkWe0DTGZUArcO1xnvUrokkJCJUUD1Hti4Psfs1pqwnMv1S/Fx6ciBnYtu4POZ5lXs2O1KHEFEj3EkwVdz+2GKidC27GcE9FgzuVYMxIqfOJODBxCOdRhwRzG0B8iN7Tp2B0mPjgO5yhyfvwZX39/nAYh8P2fUObjzZLkqkszs26Yz+hTtinZr2TOJvFn5iXrPZenXN2q0XIfVPd2cv/15jpHTE0OoAz4q5v7bfHO3ie5iaiUFt8CN3f0ga6l6ZhVSqKLae6ZdB0YvHjjWJudpugSy4rVAEazRBvUP0RyY4mJhzrP8Ou9/0J/q+l4dEZd6wQrC84zVa0F2k4dJ3Z7DvKNgdwROo3dnVGOvhoVJ/PgQqrKPZ0HQ+4IaLeYT41V/h6RPUXPqq9vkjlgKkUObxYNSqku7g9stlQFGDa71PBt6UKq4sbxykSIMfZ9t90Ea0yeZ4u5c1niTfXa9a4zFnC6tT2Mh/Hlji9pzmVZ9nu/93vTVz777LN//Md//P3f//0v+pXD4fD06dN7L97d3YXw76ju/S+O7YH9AWPJnXInYlR0oU90umgI/Vi+HEYMFMUYXQlRofdjcMlEdQ40VpANWzChrpugRB2ZY3uQj+b5q9EcUSCotqXzZA7r6BNPWhgpsqQFj8s0TB/oJQPPOEa6oCIhPrKrVbhgf8BZ5aDHyKxQHQAftJ9piAP6nkPNxSkfP+VX3mVe0bS0HS8Oer6zaqzz5gbjaTucUfktHzGW2QxjmBW82iT14imuZgm91uUxquUHkOjUQToTInmOsT+Ncdh2bPfULVc3LObkjqLQ6NCC5D7W6SYtEvgS8GUJ8tSz9mQZmx1VqawMH2h7mpbc0vUKzPuexmMiXgQQk01j8KoKfzhogVhUgMxQCE5BpGy9A3gvB9N7nKPMdTuUeypX0qSCft8RjeZdzqlJkHP85BlPr/QUlskItm7Z7MndqCgv0oefPsc5FrOJWlFLKZLqmSY2MoYsETPGZyJWkzvalh99wn/5gMszXt1xfUuRa3omxW6XqXuu3NMI0eNcekwMnT9qAhMq+fDoWaNyIi71Agr8NiuZVUSoazZ7TWbqjsxqWy0TpwIJrJ34sDjantKMOfbwXxGSUlA5TQZJHiTaIGCcXqIqx6VHdQgu5VrNJ43mTU/XkWXUa70sQ1Njm3zZlNijPu+T6G3ymST309YrbCxmCLsDs4L5/Ki//L0neM/TlxQFea40nhCYVWySzre8U9hfJN1xMQmSdazpyFvqJEUVAlnGvCJErTtFnzgMhhjG7GwcCU6uG5UeF8WV1xFiY5jPuNnwTjqLQ0PbaRwfo2b1IYkSCk6/O6RLFLFOFZxiHMmHxlDm2u36as1nL5QWJVxzUhaapTYhk3iMXatg7Q8/A5QtNkyVPMd6mhasTkiJ9a3VTcEmgpl09Zwt2ewVCxBq+0C08wNnPj1l8nwJ4d57bfURepXUADWjM/Q9RhQwg8INgiB0PW9dkmdqF+09r9Y8OqMq1SR1GPOSu83IuMssWaVtTi+uaXuKqNuBN1hRE0pyqLLjDKB4SF0f0ucjd0S2V9HzkY6dIcEwqRQm5y7piTWUOfta6736sCcIQRAKEYBvO7D0LU2nEziixRyh95DyGQyRGPz+6uXdRz+wRWmzLBrju/bkqx8uHj0xbT9u2ffm5HqrFhMP42F8WeMXliz+wz/8wx/+4R9ut9svesPf/d3f/dVf/dW9F//pn/7pq1/96s/3yPY1n71gKWpcSUtLxbwHpHx82lNUOvxgdFOXYQzWUBW0DX3i0YJqtgyGiCLQMSuPYtZBvlfNQSPPr1ktlcRZt9StimOEpBijdEwUN8osiAN5ShhCUG92EhI8n7HdYwzNTtVpPGDwKesw4r/dKxzrk91PTAIRxrDesZpzt6Xv+eS5ZgKyPbctsupJU5EE34sK7wkZTasLaJGT5ZytuN3cvyPCTxC1xMzSCL6S9nXvtTqcWbqOplV9zNeBkO2Bjz5nVuAcb12yO7Cv2Rw4XeAT27JMEt3yXSKgPkidyBAB5qbB2WTNs9FtWCBYZ6nr5MMVtV8zRqyj63h2TZFBpOkU+pWbbgfK/oBWAmANTvq9Yqp+JL1zuaGDTpFQvY0QxM3YpCinc7dlVlLk9D0uwzlVLjpdsdkeVYeFS912WjQYwizRKS8y9j1NR54neZ8EXNnUIUpCfyU/NJZ5xc2atx/x5JLe42Oat1FrLJjxuyLKtJZnRAKUfBrJGb10PnHV5CkTBU+J9a3TdrT9QdU2hZ7uUtGpTyC90tAdRGX2O4tLALngeUSdw3F4rlMCbxjJA6JIKCdSd5SZph8B2lZ/scjTNi9c50BIrSkxcqi1/iZ9h+LAUGR0ntzRTGJ3uVAD2d2kQs3+ANL3iere5FC37G9YLagK+qDCQf/2ERenI00lzzlYBf5v1uoGOpS/BJ7cNyqqKEOKYLOSXa0HIPmhzP/g9QLKtLBm/JyhSjDUCgQWkWj75AsoHAZuN5z5MSUYAAAgAElEQVSfqK5R04zC4V1PL/5ZTn9AenmDPn1iPCzLQufZ1zo9ZI69uuN2S2bVoalv0x2x2On9lVz6mIYuPwj1pSrVCgNUv0vqGOL7W7csyvFcpP/VOYqMm7Vi5yaBBUawHplpx/Cz5PBO+CepjCOW23KOferzJq1m8sd7tnuC5+1HnK94esXzKw1wgXiLhYtTLib+u8sFpzW7+n7bg0Fv/bBhDciUtIIMqJb+IC22Sc5FDrvzGuJnmZ64zG7JMQacK6Q0IM90hoRJW3MQlQJDVY5O59JjOojJiNSMJAa6SjB20kPo+5sf/lvo+vLsHLQEl81nh5vr2PWrd9/Vr7g3QmCxYHvg4iFwfxhf3viFBe7f+ta3vvWtb/2UN3zzm9/85je/ee/FP/mTP3kdhv9PHhLfGMO84vpW6Yx1o0CsYUzuZUy7Z6RPTnpxBkAdFGfVtyWj0JhazURprm1ViLAsIakxHPHnDFnG4aAmSqS436TtREIcQdO7nkfn7Bt2uxTkRZW1nkJZMXGL205pNhIEO5hNHHysZb1jVrBvsYa2x4jzUcAZAjQt3nO3Ic84XdH13G410rLJqqNKEVKRqX6isxS5apZvD6yCOn3erMdLB/ioDHj5tDKn80qXZyL0ESJNhw/sa/71R/z6145i97rh489ZDIaXluWCrqX1bGuqgnml2j7DsBbT0UUlUnuPF6TW0e50b75ejyaRMSrE6NNuJHdtGOLJZSCztJ7FjLpN9quaAh4JR8gInmBTzoNq6UiFWkJ/jgMIM8HkQkLuDw2ZEI0EwfVaki4KNrujs/aefUNV0BplgTcdZ0vKgj5oAiP0A3HpGiansB2GaGZoaK5bqhJjebXm8kz9WetWFSclBHl+hYMuRSdW4EmrGzNweUJZ0DRjkCossq5X1Tl5p7EErzhokSksd2jIHH2vd4pJwqCJgaEoCF6LVyQYfjEjBDqvlqguxQSkGEg+ZHhRYpGhBN/3GlVLxjWvyDLW2/EB7MNYZzDJsk2Y05J/CglYijBqJctYBBiSnAHLj2KzOiCUBhKSPS81q3x8xmKOtWz2lPkki4AorXsWjMqPiFaJpO51g5f6Ya+rjcSCh5qqGokuQ51qxEFTh0aYLInj0Zvx2zXzhO2BWaXQicwxa5VxJNGY2CcNxVdpvbDJ91RCujAhi8s0G+a5gUNL62lrQtT8PMtYzSkLThfaK+w9F6fcrjU3Dql/ug/jYy2FGgFHvOdQM59p6UZOVt4peWOVT4I/o75I0qbihlZpo3xxM+w4k1RNE2Mjd4loRj0lEWiyqdlAajWS0w4GfIWQCT0XJzy94tNnFIVi8MOd9be8vOEbX08lAsPjC7jhdk2WYcX6NygncEjq5DY5o7N02AF1ZibfMYUVfArlE5gle6KxuNTSUGT0aUEzKcGOUXP+5YyIkqCc0Rs0pBYejKVJz3vXK4lICDYWLbGa1N0Ltx//8NX3v/f4N37Lt01WVrYojDWumkVrrM181zkmKrEyXbuei1MFjB7Gw/gSx4Nz6vHoPTdrrWI7y8Updcv2oFugAKISnWMmew8QVSZFlu9olAUreFXTKjxJ0q8YGoyswURmJacL+sjdmhgocu21f320vRKdw3HvjjW6ZWpomAEsKxVl7zyFo+3xkdBPZBY6ZVPIe0T2S0y5dTdKI6SKdh+0Di4rb/Kr0UxDvNDzjEXFoU7SXVGJifJfeyx1EgJlzu6gvb9VQVniUqV4wL9JDG8fOF/Q9NSNWsqL1QgRH1lUGlN+9DlvX1IWGpfcbTUVidC2I8qYGVzB3ZbFTM0ah7jKQJ5jE61cwpcQsUHpJSFBwiT+N2KlOcmIkIgkTlglsGtUjmOgpI+lG5Nq/SmeM4k6EpP8juhFiLWK6JMOnxxT+D6QE2yqPvsI6eykQ05sdEJKJ6Qro+2pCgXtZNfPLJv9Eb9Wco/ouDzl+k6xtxHqns5tq7wdsUSQSkiej7Or9+xqDU9dUnMfb4GhbllUXJywr7nd6o12jkVF3aVWQqPCIG2v4UsE62haFcWXfxqWHfnqptUn2EfaltMV1nK30cBCJrNz5I6Go3iLQRvHpvgj5RJimDAtyskdlLAyiyznykEXAW959MRQWVD84cQFLfaeCD5S5uQO75KWyNA1OwS+KVae9q1K76N4ZzpL0/HDz5jPcIa6pe01JRu+9OKUmzVZrm0DMvqerlc4Uzos5XqS2h/lexXdNIkZaGFoxrD0pEB7gnRM01qSXlMOzrLbs2/GmiTQBzVpGiJC4YWTGovlSMYVQ7Q+jTJJpjyH3tO2epAxid70PTcbypwyT/02Du+ZzdjuNCswhtAn1r4ZDlzPXd6z21MUNB15asuRjv9iGrVPjl8iWq07pVEUCuUM6/woXzhd+VNDiEuk9sIqOC3qYb3HFYSkvm/Ssn99y0+evoHjnjm6To17z1Krg7O8fcnpkn2tu0yR4wNXN9xudYbIPJdp7xO5X/3CAiYq3cuHccf06UmR+VyVehdk95H1R05f/mk5x8LdjnnFbq/fJca0oQdoOi3F9J2uaT7oszxYfziXjK7SxDAA26efRmvz5WJePYm+j1DM5liiMdbY0HlsoGkJme5oyzmny3GFfxgP40scD86px8MnKYAQ6XoV5qsyOpNi08TKHXdrQIANp3RDQQ6sYOoi0pxg45i0L/qBcR41Ws0zStg5FSh4o3uO9+ROgcbeH2HnJpUXR1ZMkozQtdLqZizphEqMJxRcFAZEGFHi40OjgIpNmOKI6KBA70TxTMFOLHdbzk+0hHq3VYy264hQxJF4k6Uk4WSpROq64W7L43Oix+ZHlKHVnNutBivO0fT41CUsWJoYahYZIapGwdMrdgdi5GTB4wuublnM6HpuNrjkRCgyMqSSSIjKqZhKnrlk99iKO2YKN1We3+h+mSXRTIWlBxW5iUxKHAI+TxPGosGIPDEGx9NRFVhDlC6uJM88y8aSekzFHMIY0pHaH2MikAyXNEai1/1Vftc6Oq979mDhaZMTSubY7FnN8ZG+p+/0xO+2LOfsa4pkpaTN2VERcSnjzGast5wudYeblXQdRcaupm6IQSMkiZ8iybM2UmS4nADbA9udUnIzR90qTTZLqGSbXFeLbJSV5NhmIZ28SkzKtJT4rCwoCw61vll6GNqO2Crrt+voeiVmGIszmEzdbZlEz7o42PGaDwCz78nnvHXB9R3VjDLndpt60BNHXFYMzfQgpI+V6EQg2zpRbqbZ4FBs4XjyDHhwXeMymlaZSzGSWa19CZ1Gvyjj/Iy64VBDpMm0KFSVI4QcUlgGo/tbVap0Y0yh0nBsutR0mEEj0mhWqRct/TfPWVTsD4TI+sAsH5kwQAbrLb2nbnl8TlVQlZRFqvPE+/GTtGyOHcBBL4X3WiHUboqhamEURrWpt9ta9jXnJxBY70aCx5BymCSbI58iBMhAMiaLeMN8BpHcsd6PHUrDyB0k3cYstTkJnU9cWsckMExak9NNNwZnVLZlqIVqLBv0hp6t7n9v5rhev6adMswZq0pZZ8c9yrNy0i6cREtFet+k3VBat2XRMFGxm8WCTSpRBgi9ZlkkEzSZEvIsuILMqcTWrFSdK4V+OsqCecX2gE2foJcCrRtnTpcdlZdlhOpVR9+l65MWcAhd/+L/+cezX/+GsRZijDGfzwGMk0qAyzJNiPvAk2O72QGgeRgP48saD86px0MW4rpls02Kfoa2I3iKQu3TxR/HHNt3Z0lMWhL6GJmViU/SauMgUdXTmo4sxWciViNxJ7Caa4eoHImIIQAYCkfv1W/P5HRbwgDHBnzQzGHfQKTIMUlBvO2ZV4p/dPWk0Q3KnAh9z8mKzT65Myaco+vpGCM5BUhiEqqf0C5jIFit6G73WMtiRlVQXrDeQuo6yjPqTqO0tqMsmJUK+FWlRsBdz9mK9U7VkcXE8W5DkVF3xEiZXI0kOZnqOst+nGd0EaIKGN9ueXFDmVMW3KxHUyQf6FONu/N6eCJRP3QVy5Bt1SYkWNB0Y0YMzCfmQEhGp7Kn+iGc4njHTXFPjK+xV1N9H6MBVlkcNWWGJEpokhicKExrFJRSygh5wiMlFBbmqBDxiTRet0x598ADFiTMTUBKOTrp12waLZfHqLRd6X6bz2g26VeilnQiKjBKcnvRvdny1Xf5/k9AHGHSzheStSQwLzUBaFpiVO+CmDp3u27sS1MkuOfQMSuJkUWlYf3wUPfS8J1y8sIC5G7sCVlv2OwIXvPq81Nyp6qskq6TrF4kdJDu7abXJhMzuTtarzeJ/xAwkTyDnLrl4pQIL1+laCxNBrl0A/Vf5tUQiXY98xJXaNFfEnjr1Kl0JFsnKMFMzl1zy6gd3oJ/G0Pb03UUOZudPoxSfMssyxmzgjzj8oyrO55fj8qGIenuD3mRzN7MMa+oO1yWXCejVvDk8LSXY5LHmqFNH8qULYeANWNHqcx/ocd0qUFQHItvN9QNVcnV7SSBGR60qKpB+lhYWo/1+KBYu/SMqprNhKWtSkGeMqfp9elezNnX+rwP0vj3QvAwnJQZWYJ9YLcnc4QMYF9T5sdhH8wLzla0LfOKZ9faWeH9lCCjabBwIAdylPDlBHGQOi2iNBXwXu+1s+wOrLdcnI4VVGPe4Ec7Hdbw4hXvPv7CN8h7tnu2B4qUJ4Tk94TVdljrlKXmJik0yex5GObYXc45TgutQRWVrth9oGm52aQaC7ryuESgkiJ205LNjhbnwdFc0HU1CM90rTYGY0LXmjybXzxq7m5ba2fnj4y1JpU9IzGGaFyi8WwPRylN54/ymYfxMH7+48E59XjkGfuWrsMHTILTZMsX2YeioMzZ7BIVAZwhy3FWIWoM0bGcjSxVBbYNVaUL7tAxwySAk1EWrPcaIoiJ+vDOLhlVZhmZ5WxF02tXq7UUTj/NQutpGnaWusVl5OlbjGFeJRGuxEYV+9XMKbNc1rgsw/f6Vw3xC23sE+W7e22LWLW9FCxK1B6Wc61Raj0dTYGG38rcKFdiDYsZGPKM3YHMUTes5pwuqVOjWG6pKqxlL5I1E2oBicxjLZ1X1baQEKkyp+6I2zFqj3FkQMrdkVhQLlHbUzd6KapCEzCTIstpqWWguIRkWygfHpM24lAX1oqw/KqBQJ+ifDMJtYYWCJl1hqO6ikjaibuKSfJqUieJgzij0WzEJFp8SMcbEhQdk+ADojgR1Q5dlG3qRlUU2zhOCQPbA3lO12vmYCN10NAqRopM5fC1BpVUR4d5LvwcGUWmt1g7p1PEI629A2U2QJbTt+Pvxsi+JhqtQoioyKHWWdq2XJxqqiOOnnmGD6rR4VC6+bCRR0MfaBvM0AsYsZbdnvMT5clI1Bggz7RpdVdzslAdHuVWJSK1UHgFz45Q5JTpzgovPEQenbGa8/KWptXsNCb4eWCBT8smQAgcWhYVriDL2O70rMdox2j2FSZckYGH4CfzdgCJpUtPmh82e42VnWWV/OcfrZhXbD7jZMHdRk9BWqVjegTshMoiU+srT3hxQ5dKagN/SZjWfafJiU1RuyCgQ91PHKCGmB7oempp4HEKoOwOCmc0HetdehblWtgReneZdvarLlPUyRkSAGFe0wmRK1M3OEcfWFQYmJXawT8vef5qjDKnnLR7hQ4Zh5bC6UcVRqtDQiobMgqZ2CGwrWk98xl3W81R7VC8QvsyhRg2XJmiwBoyyQcKVSsW/p6w0XygynSJuFlzfqKxu1SSj8pQx2NaMPmiIeqxwmmUcpnqx6dHSZ6LYUmUGoIg6wqBJ7UZUv+AimwGnOPQ8NbleIQZ3Bzo064k6U0I+E43RBFpBZqeOGk1mbrGdmkZzwolqrUdBpflEU7eea/ZrC3YLIshRALGxCjtYSbLM50z2z2rxXioJ4sjH+6H8TB+/uPLKPF8+OGH3/3ud++9+EvqnLo/UNcq3WXTn5D8DttO7ZmeXKhShIQastDMSxVsOVuxmHF2wryiKrButAL9mcNaThfqAj1ghIIeFTl5Ttur5LOAowMSI2+zhjxnXlGU5DmPzzhdcnGisMdA8ity5nOKjNWc5Sw1+U1gD9GrHiqzKv+XQBQtbU9AOJJ9LGAS8WZ3UB8lUXgUiR6T9vtKGrMm24MxlBmPzvjG1/nN/8r/8Ws8uWRXc7eh95QFl+ecLFjOFLaUHqOBNDmyXYfO4MlVlZhgeE/Tp+KpV12aPnKo2Tfsa5xlOefJBZdndAHfK9AowFI/FKwHyFRPQIuwAynFTP6JOP5fwmuTLrV2UAxle5LzVMBlR9NGiJ6Dw64xFE435twpeUAqJEJCHdrLSCVjw2tBRiSiTHEzCRwHREpOwicVak1Zk96Ls7Qd650KyHivHAwJc/UbIl3Pe0/GOXNomFVcnlKVuAyLtm8uZxQ5RYbLOD1hNdOEeRh90GivEapMRpnz6AxnWc4oEou3KplXHGqaTvv/pMgzJDMxsj/Qd5p4KNwb6b226D2/1gAuzyhLThfjTc8cbc/pUlu9hX6WOaoqPZKpmXjKapiVo9p3WfD2JXnGckZmVTV8IGBMH67xLgW1j90fWC64OMFYZoXirHYy54fE6aiqk9r7RGz7UOM7vfWDfHvmMLCvebVmd2A512xEtP/71C8RIaT624BVixzqxQl5oaWeYZWQNnQ5BeuwcHnK5SllrjJHA1FYNIskWdWneKKLKmF317HZ03QqukWCRfTqpaKNTQrixuixgQrjDv3E4xVLUgExmXFaS2bxnl3NYsbJgtMl1+s3iFSS6GT3RgjqrCTdkyLyK4KYfa/hbO+1RfvqlsKxnDGvePsRJwudD9JMVWTJ981QltqyLCJUMlfPT9LS5Ol8aizpVWVBhsjwy2h7nDtae+9PtsjZF4vqypG/vFHe0UAfson6Iv+Rf5VcxSXjDkmqZf8acsuYylmklqe6HmN6GYeaPNfioc49oymZrOE29cc7owI11qqHHWkqZpmW7CKcLIi6KZtZ9e7/+X+FtsMHhVtCjDFGbRohSMluIIlJGVDigcvTL8x/HsbD+PmMB+fUyYiRZ9daIbVxDF9kiW/TyivLfZalLiWYlap+IKzr7Z4txMjJgqpkFahb+smzLfXNYVs1x/u0MTw64+XtKGtok5aidIY1DecrMsshoz4chUeyBfY95yusZVerC8xiRpmP5nBZwg6HtbuTbsWglpAmYTwiY+ccec4y9dpuD5PYb7BNEUhMMNpEkxABaWlMLAtcRpH4u03izNippElq18PgSqqSsxXf/8nIwZXR92QW7xKcI1t20mSQYY/XfZEOFPJ03SixW6gswk7JrEJf4hIqvbZnS0ykKEcLEhKWY1PaxjRAT0inhS4mKD1FuiSMnCHan+jiOUs0kDxTpNC/LJNvixywx0eenHGzIZOtK6M5aMKWp21J7IeM0ZJLSMok8qI1dMeArjFK048pjtkntrfLFNnNxAnIpC49i09SRXK1pQ/PZexq7dkghUS9p6o0RpHRttSNZqfCj6LHoFZW0iGXWW4OSrAepkffjUVwgXVDwGTMK41mBoTv0OgGH1Ng4VJXZeHYi5Kg16RuOAvZ+OWo6o6Z1TqMtTw6Y1ez22sTYT/HWd59xG1iHUgnnIS2bmKlJFn3rGJfHzXIPrlgvWW7T1igue9BO71BUuVvLUTefQyRR8natu3YHVQbMVp1oh1rOClRjBErOLRXrogmiqmh0ICxdJ7M4grqhjJnu9cWRrX0ipozE5W00/WUc0pLmRMjznB5TrHjZqOxb+dT+cjg+9RjXbDZHZ2o5D8uo+sxkVmlgEU/kbgN4ThKTpmkcTiSE0K6XDFZqAo0G8GBdUc9kXIyIWCnVz0F9LIF/I+POV1yqNV+QXaBcFxJm56IJNV+8Is1GMtippwZCay7Dm85W1Hk3G1VZT+dE1XSBa47otfaCAm3lkf4dKmxr6z/IiV8dceiosiZlcTt/YCybvRWnp9wZvjkKXyB7GYfOF28+Z/0o1q9ttZO8p/J9RuKgVWpvB0h140CVjHRMlONSKziFjMyp658wxAKqBt7SdO1MkjHVQRjcXC54uKEuy3GcHWDT7oCcvWIKod6Mme5UAG0uw2b3fmvfHi4eqnVjGHRwGCI3meLuTo8ROgidcPFCWcnnC4eCO4P48sfD86pk7Gv2exwGTNH36t+y1A0lFLg3U5dBotcC22zSpE54cIuJiqK+1oF5saFHhBaZ/J9zFLHqowY6Vp6x+lCwZ5hiNKZgARthy0oMhqXpKxR8n3bcbbS9XFQqjaGPNdtg7Sd5I4m6RjIOpU7laTsvDo3iaCHgD2Zxc5pWuoO36dlOtlkyJ49FBY0yo0atfugnuQ2pR/G0Hf4wMC0jJGz1RG5PEYti8fE2Shy5RsIQChqJHJK04AnvIZVi/2qCOZICBLSO01qThUJGtEtqTsen+ODxluGSSduQonMUFM2uqMYiwmKv/puiIuAUZ55+AwJGuTwnaMoiIE6aKoWgu7rIiAjUNY7j3n/LbpOMTPvyaHK6QNti/f6g7V6uyUS7SM4rQsJgm4GOTY0iwvod5F8iAYyrmQybasnrhtY2q2t0YknFYzckc1pWw255iXOUTjm85En03Z8+kIJA4N8REzAv3DHRR2IODIuul5V//RKRuqW2ZD9ptRIUoXbLXWrxx8lwpCbLhSLJAeJU1VTM5BihY2Gzmqx3jRpBRDYryzxnpM5WabyI/MZu70KnuQZZUHTqgXSrCIrNah9fHY0J89P+PwlvadNXgSv10PGWR3B0HQsSuYlL260007SvF1NVdLJlRR57IEiHVVYU5oTeq+sKhIkMTBzVLLd0Afqhn/7MZdnzGe6DMqNVhZTJCS68MXJ0Z3NM6qSmzsuTlhvtJIjeVGe4Qqqks0eYzg7UQFZGaK+IsOmco1z+FbPIgxZegLj04M0nKW+Jnm12C0Pi55kp/F4ocAou2PkjcRkcWWVrCjxcUBTDsVuJoGqmfy6pChhYtkhx5g5Hp8rIt627A6cLOm9QhKr5dFNN+ksfK/SkHqohr4nRMqcsjyaS1KGqoqRfm2WvFprKckmtyaJOC/PaFrmFYdjH24ZvedsxfnJ/den1BrZIwS2Hy7ssBIOj6GUoG2mxZypbA6GWamEUnlbZ7g8xVo1k64mG8FQ7ZEbYRLHxkySNO85P8WnNpU8461Ltnu2e0WsRH0BQ5Xx4fuaX3U96y1PLmaPL9x8cfUv/1+ZFxGj2a8xkeiqypaVivHLAXzwzpg2P4yH8aWPX5hz6i/jaDpchu+1vGt6bfQJabcg6qboIm3P+YkKQi1nvLjRzFvCelDHSsF7qkqRnoG6IDif4AGzEt+rVveu5qvv88lzXba2CVDvvEpuSbYg65HgmnmmeP9ypk1RAmHKp12sNE49NOwOunJJjDWbsawS1JqiFi0lG07PtMMVlE6w27EoyGZkGS9eqctSl/wFhdEoJea21w1S4gNR7ZCdLIjNSgoXDrUqHgjK+/ajBC0HNnuub9gdxgpvCGz3LOd6VLmjNeplO0AxMTlmxzjWtSUqwqgVPGgcMCRTITWEudSRfLrg6VVqzI3khTpwgda7JZqREzTgI7EnJgBJ+944AlDvAalD8CGYXN2wnJMX1A2LMhXHociVHrpvucxY75hXPLngZk01yev6kvWOtiPLVPdNitSzktMlr9ZYr1vscNg2uedKcCAQ13aPs0cZowR8+6iihHouqXk6BjJ5NCzLciyIdz2Xp5plHQ689/a467+6YybiIYG61XpCGLgKYA2HlhBYzIhR3XmtS2JNjMcgmic2CYc7R1WwO7DdjeKSgpeXBV2nnpdhkI9s9OLfuzsioBkiWTZW4ff1yH4Zwjbpzdjt+dr7KqL3/JU+vNNARyoAb11oEij8kLuthgJIN3BK76e/aFINR8o14lP20VNN3mJUPt6spG1xUR8uuTjT/j9ryR2NdLoPHczpMRywYcGJQyB3+MCza6VAFJMT77xmBAFyw2ZHWTCrtEJYFTQd8xkvb+nDxInCEDzzGbOSMufqVmlCm/24/gyfIMo5cim8P0ppRluxCTGDiJk4ncWAzYlBSzeS/sXEyBfVLDORiJmixaJJENL3iqvX7qAC+X7au2K1Y+ceWVwI3zHp3ztLMBrQSz/3rMRZ/utXsYZDw65WVYDhxknhqPM6/RaV6tUYoMCLG+BkYZHGzaZRWMQadjX7RjegPkDU83rnEU8uNfd+csHVrT7vJjU/SL/+B29NTiew3lE3XN9pnWdeYWB/UHF6kzpip8UQWSHtZLkoK2JDm4Qa5ebOSp2Tcqk7T+zJc86X98sFMXBojgrFcVJFlFvsDKsT7QQQ8U0ho6/36QE3AKuFEuf6ns2BqpRlrXjvnYsY7n7wvcP1i2J5QozGWowxLoNkwhWjcmIfxsP4xY1fMsz7Fzukv7CHGNgfAEUfzeSZFz9Fa5kVWlYjuaX0aTUZGq1k+fANZc5bl1y9Gvk2UmSU3dTAvuFuy9uP+Pr7Y2fhrKIo6Hp2BwyqrmCSQ4fY1BvIMpZzFau5XSsTRoNXz/Ud8xIfj1oDgWjZHxQte/EKogZA0iQkWO8wJGJ790mSZ8k5XbLeps7CBDj5oA4jg2m2BEBC7e17dZsXxr9UxuuWF69YLQiBr39FVUHWOz56RttobmOMZilZhjXqx36o9TpozhCxER8VgBQ0V1o5fbL7zjO6DpfpOcZjgFOyCCGZyMYmQLLsSXlGI3t8UAKV4ugyc0wSazO6R/apsiFVY434j9FTkzgYs1LFcL7xNUJgs+fqVgmyks9I4+DZSl0Fup5HZ5yf8PKGMleZ0UNL3TDLySabZZZiteWc9UYZ25LSeBFlCxSZMpiN0Z+nxd+Y9CKsI/RJn5uREyxTHYPxWjsSAow11DXOcbbi3ccjfibSEGXBegcTzxSbQgcpsi9mLEo1DdjVE1lAoyGRxEZAD4XFWTyKcwshagBogTyj6TDgMrxUk8TdyRlbPGEAACAASURBVOkMManoNFy6gcMWUtdpcxh1OeQxD1Gtf2Pgsxc8OuNkiQ+8uNHeWX18PLsDJyt+8gxrIeIj84p9zaIiBHxPm0Q2h1LGdM5otmlpOopCVSzk0RCezNkKgnJ1YlRowBl8nzhvQe20TMKlx1AYQhL6UE5LJAQ1dhCqm3D2IrQ9mU3ME6OLw2av5IRHZ/z/P2Q+I3fklr5j32lZYD6jnCu+K/KvAeYz5jNdnYZJLhWnptUrHM3kIR1yfrlN6YkaUxShsliKnLbReE75VAMj3yUZLvnAAbtFk5kAq5leenXbTZF36FSlRDpAxLQhafAmBk4cP0pidx+oW/JszHsZhGV76ka3gxC10qsWfiiVRbvwh0DWMp/hMnZ7gLbj0LCcs1pwfcf1nZanSIajzuoh+j7JEIMxPD4nz/j0ReKrQIC3Tnl8Pi7+Tcf3P1YQYTkDqBvWO+alYu1lrivMUAIZTnDobRDlNCAzXJxra5NJrUfyV+meqmuAyyeqlDAdh3bs19cnNGiXvy6khrsdXc+rW+qOzZ7TpQboU/Dee/Y1//e/cb7EOfYNfUdXMSu3L5/3z59niwWZKxYL3/cGMKbf7fIYzWqhJcHMsXhN//5hPIwvcTwE7pMhteC2V3dJJtXzgScq8ZY8vfskb1y3WjXuJpIpUtkUgOF0xftPeHLOesfNHXdbdSmSKEp5IAtFxCVSlCGJBHGU1Og6mg43o8xVFGJR0Hvqg4pSR/AJZRFRmpuNxnZTe+oQOVmy3fHuE371A243fPpCg7bSUre6cYJK/i0eU5X4wMsbqlz76OsWF+gCVYEz+i1CIpKTcobO03bKvQG6IapwqfMvZzHjg4TI3m755Dn1gT6Mnxkiu4YqqEq6wDxSPJXWxgBFqT1DoJRKie0GVZyI2labAZlLdzcOiKNX2ow5KJvIGOYz9jVVTtOou+EQkwkeKcIsOj3EvmcK4h5Lx8SkpidbtYjlqzIMVKUKh292vHhF22IzVgvKFAjKtBHj96+/z+5A29N7+g35sdLcMKuFMOojq4rNDmOw4M2YDUZ0K+o8y7n2A+wOmrGIVub/ZO9dfm3LsrS+31zvtd/nee+NuDeeSeQLQ0GVqyRsCQkJITeyZAvo0UQ0kF0dOvwDSJRk0aBhJDdRdfgToBBgWzIy2K7C5YKqIjMiI+LGfZxzz2M/13tNN8aYa+29zz43IqMyC2SdoZQy8561915rzrnmHI9vfJ9koOuW0APXqqtPZ7VK01rKnNlYp0xaMOOQVcZyrZfVrZY1ZgMu54rC0lydhAEtswmjlNVGB79xDSGyosSTbh27s0U5LiXZbHfcBwU+1E3vc+P1kdV2Uu8ux4is/7ZhOt4ilXOvT1MzX6mgsoWqoixpWr7zjGfnLDdc3WopYDokK7Dtjt7NxTVAFBI6Ntiq2VpIrXPiLdbTJSeuUpYzSglDVhutAEjP+mBA1VKWGo8Bvqd6CGW5GzRuoTj031vsFj+MyEyKJFASKVej57FYa2JbZFxbq/2+4qT6HhfXJBGVaA/5mm5vWuKQQYy1FDWmJa+oW9JIMUUib2SgKLmqVCrIQlFoKt3bdgod+fpO1K2zAp5rwzWq1yuBnKEvJjQOKWRN/0EhlpU0ymxCHHJ5Ay5lDopRlMBPFp4kzsuKpqFssG7BSMofF1vKdleWFCVVxDChaXl8qlcuVjr7ZaWxJSgEq21EAnSLYxSs1V7VyYDzI97csMmZuvx0GrFc65uoXDpSG7RKtHWzII05OwIwRovGcn4ZT5V0+0Xe8kefM0p22PQxRCF5pcGt7xNBXmq4ogRWVg8yMelcynLee8LFdQ+IWmeqmyHgH6nyWcvr6/00Uw89MoACbxrwrKINfY+8YjJgnWtMXjdc3WI8Bltcja0Tvk0jWksacrskCqmqdr74/f/5fzr94Z8ZnT0KoihfreLR2LY1xvODILu5TpPISK/C00eHepQf7MH+5OzBcd+yMGCzhahml2O7q7SCJrqSSLf19Ua714VqvXEdZm1L4GGgqlhlDBNOprx6w+lR/6ON64ozzsl+dMy757y51eyUyjWj4X7TOB/OcURkGY1VAJ/Fwb6tKyXLrzQEAXlJHGkSSEjfsKwzxkMF2Zc1HqxLzRuJIygddfLgUiddZ7y+xlhOptwuCNpepS+O2GSKfwDySineQZ1aeZC6JgwVRT1MyQryUvurnr/SboFubxTXRNQ35T6NpTEKALWWoiKOmaTUCW/mOpJidavbese2W1bunHdZ1W2srKTNAk8ByrWvp2BVaZbROHltMc8d/8YRsHjQOkJ3OhqWrXR7t4QkyAkcQFwaAeMpOK2TyYjPnh9QNwSikDc3mmazlnXGMmadHV7YQqIvBe7zY60/YCgK/Uhdk0Zscg3tfEdbvt4oTbLkYuWDZaVch6bj8EHrPKBirhLXCavgv/+MJCTwlfRwLa2uAcbTWFdfro7UyLDZ4INvGA6pKy1SC/ER0l9Y63MZ0w+vZ8AjCDTmVMLBjvWo7aMpyRZvSn1MJwuk9X0JqyRnby3DlDQmy3svv64ZDZivwQkGG0PRaGDzez8mjVXX6WjCIOH5K4bpTum/48a5XnA6VemrJFSlAhw3f79aUKCd9Lxezzk7YjxQKJ0xFAVxQFUxTKkbokipNjX29lgX2KZPRnT5COFJ7OjFZLl67j0NA+qWwCMrOJmxyQkcb09RqNyEEig57qmyBkNVKfZJLtjk5IVG763BtkoYv8nZ5OqieR5NQdOS5aw2nM6IArKCptAb80Aw0jvQFLv1MEbd8dBXSFjoeqlbhwcTgL5x9a5W6FDdlUcThVhIZLjdVdlv1B51qxQu0kjdtISe6gQp17tL4ePUf6qaOHJxjmU6AlhnrHLd2KW9hC4YaTWSNK6pVNaA0CVhaVuynKLs/eC6JSv6ikS34HGotjSmrLi4ZjToqcc9b7/1v7OVKEYdar4MfH3To0gz0GVJ1eKDbVwHrSu6jgYUJR891cz3V5fEIQaFvsiNdfdgDMOE24WS9Is1dZ/ap6sOOSVEmRppZuhqGpJQaxqyQoGaEkBWjotZtjtpajdm9fplPJ7UVTF/+WU+mkSDYTo9HkxmrW1b2sa2RbZJTk959ojxW9t2H+zBfvH24Lg7qxs+/0pZmdtGq+dm76KtA0PLuKLys1UANUYd0Loh9MCjqskrvnql9HaBg6HnJVnmsrAtoxFpxOUNZ0eaBRE68+5ga2qFXW5nVX2PssEYypogoKr0NDIuK9zBWA36wUFMGPYU5m9uiSMurjkas9owXznuedcOOBmRxvzRF3zvA33kQcIn7zntyZovXumtWgd8lIcqawYxebGVO3RD5zu0jJwfAn1JY1YbWkvos873dWE9H1trKNVC5ONHmqPyPIqCq5IoYjaiaVllOlOS7hIXRLKenqFBpf40y7vVUGWckyp/FR4JdwcY65DrzqPqvsE6EKr1doR1cYSPimi3ehD6jsKlqKhr9fJvF8qRp0dLRhjpLIDqfWoWzdK0/IdPVTkyLzTPdNCkFB4FjIesNv1JP0iJI9YZTx8xTIgjbpcs1wB1rQldthRnOgaJyuHHFGPglDhloDJHXlE3fPmK8RZdBj5JxGLNzUL7DTzHgtI6312cjOsFUczxlPkSY5RCrtFZoUHDVBnV7kj2pKvEI/DUjas7gVuroaCWVlzlRwNdtwYEyiLBWxJR1kShOmRd98JooOSqzW4aXhZMY4lCPd3zgssbh4reMrtdUmsYJWxgUxKHVK6Hzzp2JnHx5XGEaLU1GuhaWK01sM8rdQGHQ1WZ3d6sIp/K5fJ9V9NTwDduubqQUhZwJLPfaJ2qww7JzDboqypAKVkjQjckDQmBp15sUTpiWRdNScVjviSOe09LmhTzUinzNwXDpPezhQOxX0muXKZOu2PqlPXQNsQpRaEtN0VDECknY/eYYqFoNfjUrarRdZGStf2XBx5eqIoZxiNwggNRgPHxfM6mXC9YbPBEGdRl33Htv2VNGIBhseZ7H+ibJT4llje3OvL9O+vwNxKtGUhjgsAdHy3G8NVl/3IBeY7xaSsQqBiYRinCrIOmSI5cfNavtYOtq51JkB/4ZKWKmZiGsiIIHfCmoWoZJBQVp1N+8lyPlZMpvs9ivaX5tZvANobhgMGA+UJLgtJeUrfK4167hIu0hUgTDk4Cgo5SbKtHZZAQBOSFMonJNfL+2grjZbfXUZzSWuuRL+f5cr54/SIIgujszI8Ta21gquS//i/3b/XBHuw/hT047s6ubkkS1uWWM2GdGg6w6yiIdWnCPvVoiSNll+uLm2BbKvj8BcajbRjU5AVBsCM6nees1gwShTufH3ETcHHtMAmWotT0xrYP0BrCAGuo8h0HqKsjd+XF1hL5ykThb3kbBp5fMk7BZTsah4IIhFLNV9DIp185TU1L3XI0IQ55cale5nKtmH45VJqG0YBNThDSNtStnlvbv5tXRBWLNa1lscKixNvRwWVpFYVifYXZiHRL40DnkUdeqxshROadgqDv6N7DQB01DSHkpG+xnpZ65U9d8xMiBOsIg5vdJdHN+54ZT9W7NGqSI8RXV0/yYdIh1wrsRL4qJ8u0Le/JKUcTVhlXN06vBPVQRwOigOs5no8xbHLFYZc5dUsUqIsjLv528NO2PDljk7HcKBC2aZiNefaYyUiXRBJxMyeKlLUGN0q441C5WRzypHFNfmGoyS3j+jhFqeQuqZzvaTrWkyRlo0esdY2zQg+PIS+5nHN+wpevFATsC2VKrYqMsipaSxL3xTHjqeJYsytJ2wFtreVogrXcLGgbrSD1tReL52nD9GjIOiMKeHOrja3iQZY1We4Q4W5xSsLP88Gy2igVt+Qdi4Ii2KFLkt+SpZsV+AMNouqGJqYoWecEHp7vcGUe6wxjNAcp4GAgjUlCyoa6Ik2wltFAhd/3lqXUN8JQefEDj7pRAj6zBazXapXFEzrLlta4vsMebUPr5HvbLq3rIuG2dlkDQSFLUbEFrw/MrCOVr6q+7RUIfHUohbW9qilK4pi2xngE1mXx6V9VXLCh7yN4qDfcWNqKtmGUkpcUDkbVhbeSLxcotq2ope4R6QxFEWWhtOIyLJETUTYGY4kDooii4rvvs84IQ5JQ6cUkNyxhPE6rGEuaMEr7OxCfsqO+2RZik2t8T8mjqpqjiTbnGJQIdXsbb1pulvgexnNZia5u7MoO64zAwzbq/n6t2UObG1hrNy9frL/8Ih6Oo/EkGI/C4VjXjLzd65yzI0UTSU9LWTNKVHxqmVFVpPFO1LFnwp/26ERVeKcjffsKo5T8uoH7+LIhNAQhWdFXUKXEJxB/YVozhnXeHy5a8wxYZ4SerWsjClZbFJn1Jqs3S7IVMP/X/9uj//ZH32jcHuzBfsH24LgDUFRcLYgDDc0F7tLlqoWxGyHh3gYyWs1deVvKmp4hr3ZOdONSF3GkOZvVGovLojnzPAIBqxgA3+d0xnTEV68pKpUguZv/sE4XUHrqPU/JZ/oL3E5mXHmxaXemvWoZChS10XBi70eEi3C5wcLZkd5yBLcLblecTglD0pjAY5UpYdl4yCAhL3TfzCpwenh6V1ZL8PJQ1pLEXM+ZL/TmpZ1OQ45W3W7xDLyWyiENcN2NAveXZGdVAdRGk4XyVaXroOqATHTa8rvYZdtAoEhZ6xhjup4/zfNZ50zvTUeXZXfpRiGwtygEq0Od4hziVpr8HLBqk3M84c2tgqSjyAFs0HzwOmNjCAKdl9g1P0gFuawJrIo31RbfxUsWzo/xDKOBMmzMlyQRZcXFDV9d8vSc2ZjRgPGILGeV7ZxwfoBt8AOigLrSF0TzalYFicTJkJvZ5Pg+cbizwsXyQhswcJ6WdQDWbt0KiWrk48HFNdMhm1wfUPD3yitnHaClVT1O4/6DkA7t0s/JyAv0BUuVstjQtqSxgnSB2PVAlxV5gUEBIWlM5QpxyxWt3Q2KrHLayA8ZQ1G5pKbF95mvOD/ury8ritxJSzZUtYKjEqmJJdpmKoSesmg9Qxz1G8sm02yiLjzDaEDW8YrcgTd4hsriG3xRsWkIfPyEoqRqdZeTUps0NiiTpiGJsBZbaj6i9bB2B4fTj65VT13TzOA7Nwu3Zyq0SbBkFoxG+9vfI5SveUndcDrDwtWNq1E4fKB0lEpqWesAFguDhMhXgJ8RSSmfdUYUKsHX9kpLk9739X1lOvILAqOwrrplkPSPKdPROFKaKOJkShiw2rDcsMqwFlsrA0E/LJ7eYVEzDTWk3FmTco6gcA512bsKg1VgzCojyzXm84xWMjuTzdbzME4n2bi+CJz2qlDiLjO8gLOjA4vkG1hxc/36X//vV//Pv4vGYzNK05Pz4/N3/PEkfeeJPxhQVBxP+OCp7kvLNa+XxBFZplQKQgLmG24XnB3v07NIE9fNCt9TLilp2J2O2WzIG6XYyh0+DZdjaixBJ3sHoD3ffqjvo56e1v2ppWnJC6KQQUqW+3HS1pW3vaVLsGQMYNv2yV/5K91NNkUBeHFsDgU2D/Zgv2h7cNwBKApCX+XKu7r8OnOZsW0wtNW/ZgVJjOfhoWnppmEQ7+b5BCXp9w53FJCVWjLOSgbxjpPteeQFZU3qfIIw4GjKxZWjjbtjtkXIqiQd6wc7KWGxni3D7jipgLWM0h59cRDOKPKBkdNtMY4oQJhebpacHWlgE4YYCALWuYIlZHtNU4pSXWfjqszCTWG6o8tTicr5Ske4bnVsuyx1F4FINbzaUsHMS0Uz1436T61QT5YuVd8RwG31LwrDj+3cDrnMx7iARwZModUiPNSq1JS0oO15nPI9OOde/l1QyKHvdGQFn+3rMO7UT8AICiLh5SWDRMsX22ZQt6lulf1TP9tqbNkBi2WotZEXJWbOCj79kjTZgc5HAa+v1E86mfJHtz2WQwfKUBsFw2jB3SOMsGj6vB8HS9syTAhDlit1kZWQzoBhsXFaTlssLl3AoxPdUrSEPrcrWsvap6rxDa3EaVbdd4GvSApceELwdcmNHFykdCx71mpIKfBiDOMhq5zxAGsJI6qSvKSs9SMnU6qKOFbdHCAw1Dl4+D5tqUwssqhkOrat6y/vRkaIWbCsc/KSONaWXwlBhRzmdIbnUdU8OtFOa5lW36OKt3hRLWXNeqOzLOCiV1eMB71C3J75zn0E1aatnGCqX9NaklA58r0tYI+0FbYtHz/F8/CvqSussPc4EAsOQqPZDXS0cSWFfnZdwrvzKSVA6rw3Wa7yCjc1GG4WDFMtfYiSgN3q7TaeqkMYqzykga/clKMBZcliQ9tor61xWp6eKyk0Te+4G4NvePqIk6nG2MWMF5e6sfQvgoeVFpSUcUpVc3FDFGgbDE5Gat8cu0te7KiZSsGwGz1vS4lWWqo67Y7a4mV919N0ws1C4YWSMBLFNJnorvu2dSMv0yH9xBWsN7y+4snZgXWybWHAOtsOUKvV6nf/x98cf/Dh4MkTmpbBoGzK168+9y+C/H/553/qf/jvo7Mn/Wxay+cvGcYs1yw3Wkbrvq1tuV7w6HhnfysqlhviUKNHpWQIuJ5T1rrdCb9N41h9LawqnZedkZdO4rZ/R0ATKKrUZmlaNjlNQxwPT87KxTyYTpREK4kYDTpgTDWfD959t1our/7Nv/n8n/wTPwyBtqo++Bt/4+RXfsUf3F86eLAH+wXYg+MOuKZ1T2q7rsCdxBQlbUcJIiDXAJzMpMiXBhFHU5oaz6OoyDfqGlpLEDqIiDNxoSQ/6pv9JHrbMhqS5YAe28JLPZaM453zuGkYDlTZVLzD/c3LKlEMjvpwr/qZFcxGPWvyQasbB1/eMuG8lwqyRDjLNW1DFCmkoXJtWHLKRiHWkTqrn70lLdm4cRCYqfyiyi46RSe6yq+wCniqF+N5SifSUQD1o+1poss3W4NjtvZxu+VqSOrOQUL1G1DxGsnjKgDA6qGo37YFZ+9IoOXD+t8GoK45mbDO2VRbccIWc5x8beZSrRKqNa0imHU+rWa7JaqpHV+KgDQEt2BwmlwiFNowG/HJ+1rZmC8Z3jlmjCGOuLxhmJAmfP9D/t1/7BvphCkcw2KFD3mpsY1kWBXB4h5BQBrjoeYd50tsV6RqXe9HgEHxqcbNQmdtq8FSa3VsxbczBhpdHtZoZakLaI2vvJ8Y0oRhQhKSlRRzjTSGqVI5bT/1s3MWG2yrjEzDFCxVzSjFWqxhtepbSjxDmlJ3fYSOYjWK9DXpn6Lrw26pGu24uFloUkCmTGRcpUtbbkbaMKKQ6YhhyvOLHRo7z2O1IYTWkBeE0U7KP40ZDVhlNPXOgumsbpiNWOeaKQ9D/d2m5fUVpzN8j6sF4ZbXbq2yuwj3iCSwf/wFRaW1u25DUgj71vbS++tG3xGcmrLvWsb3dqvWakZZCI5qJ/WVl0QBsxHzlco5dTGSAKBxFbwkpGn7+RIt4VWJ72uJxhglRpRdsWloXd2gW72hU/dMG15dMh0qMsq4is1kRBxRFBQ+hYPWeJBEZKVb0nvND1b3IqlEdbWsYcrlDaG/G964IBOjfQLWaC9EWTEdqXhI4JNXbDJtRxau/UbYbFw01aUkWncDkfCYweevSOIDKkvbNhrw6mpb0uHy//4/R0+f+bLg3aZtra2byhxNLv+vf/vur//6zpLzfTYlC0cVv22CYJmvesWopmG51sGXeWwa8pJNrkdGE/TdWV3ElRXadHsX2OMZp73ldonQ16PHWkVAyVlfVunHH539+V+Zv3kdjAY9kaXMRl1nL19Gjx79zt/5O4Nnz2Y//KGbJXvxr/7VZ7/1W7/09/9+fHzMgz3Yn5R9m2LZ/w+tgz1Mhn2qTJgKA0+Bg1LyrmuFKAhMdpUR+Lz/WOllxgPGA8KQSBRJIOzAuM62efQkCS1mHZHi1ZzPX3J5w/Wc11f85DlAkhCF0PYXVzXDlFHium1cVdQ3vYsvyS1aAn9LWsVlqTc5T84YDnrChL08a/db3dnWpeRVYKilKMhyBc6KyJQwW4t30g2mZ0gTJ33XYZA8sFQVx1O3sYYKVRKeDaVgd+AWuYHA09uQjBRgW9V53Sv+mi1eSJzbbbq01lZPKji3w+4HSMZhWjovXIr13UFrXVa1GyvP8WYI8kqIlsMQ4+mzNCjBhUjqyrHtu+cqGj1dsoJBrC1ZZcV6Q14ouYoAG8T/qGuaGt+Jn2O0NVBSp+MBJ1PNXWUF89WBKRZLIpYbAN/n2SNOppzOODtiNCCJSSJOpgTiK1uAIFDwhvHwPCXuxCic1EJRkFcKMJBsonSXNo6KUWUdfR1YHUCDcVQ23foRVh9BA4c+ZYkf7pehOuSJuKS+zyjlZEYaE4W9nHBnecHJjPce06KoIYFtHE0YpBihRmHnJwyEAcNUF5sxKqW0A06zhL62vb657XtOpAlPNGglwAgCkliJLAWAsVgzHnB2xDDtFXmAqlbCkHVBtqFt6Yr6bUtVKylHx+nZubbW9cEPEwap+t8qhVuRFQwTfvgxZYWF4wlhoM3QVa2r+nTG6VEPYOsggtbhlPrdxkGrtVCwDReRBLlLkwt5qN6fM0mxd7FK07oKj1G3bDbGOFVUQTusc/JCB1AWfxz2syyRhvBodfuVbVwTBa4E54ZRGki2l9OzJ9StrqKjMccTzo9JIqqa4UA3/84GnYOrsbg+oGwFCpOzlFV/ZRpzOqNpGSRahpIhqZyahOdU7ZKIJGKQkhX9LjdIWK6V7QpU19Zz6hbW1a+smwMZIqlnRgE/fbkrZXrH4ojHpx3HblvXz//5Pwsku1zV+pp3o5UkL/7pP603m/7jdY2B5Xr/BRGTp9hkfc9xWTned8swpWm4XmhTbxRq8iUrtNfZWuVo9zylqLqb2Oq2egkDilK7NaREtj13gW8Wq8e//qPRD75XLOY92y9Uq9XiD//wB3/37/6Hv/f3xp98Ek4mW19vwul0/PHHr377t20HWnuwB/vF20PGHYA4UrWROFbX03MU5pqyDXpdpNZyNHFZmZjbFXnB8ZSXb5Scq2kdNVWE2d0ZBcwN1LVuWOLEtw1pQhRyvWAy6GEMPoqhHA549pifviR2W3nkcg/TEbcLjsa0cHWj7CvqGRuF8Mr/wCPyyAtay8mM0yOwFKVSVYpWebULkW+2WvqGCUWpXldRaMVcWwxrOiSu+NNFyTAljjUz2jTKs1FU5AUWzSuHIeNhnzuU1O8mp/UUqC3Mg4Kl8YJdIRInsV6UihfSNPBu2UGQ9Irude61cLA09Fh2HAhn+8Pi64MCkCSZLZB0jz7pDv2AC1+nCalqjqecHRH4JDG3C5YbJiNlfQZ34lr1ZvofhSzTPG4QUK2xLZ6vlCnWBQlhV1U3GE/bPTvoZxwT+gpWvpprWVxUBe4zY7i4USj2ZMTF9Y5+KuD7FDVRwDAlDrlZKHBlO1OYhCpKWlW9Qqf8XVwulb9pCAJaNJTqh9z0Hnz3nViMT12rkk7kU3saFav4i3WkNBA75j7598CnhfFwn/4lL3h0wjDl1RWTIYYdpw2XNM2LLdGcLQsDZfJZO2Korm9BXpDbpaJ3YkMcaxlN4grP1zRh3XAyA5QaXGKV7lY/epfPX5LEFAWrTMOkoGHjkPfirY6HKpQrMxhFPDrhi5d4HutcV1fgsylYZ0g28U+9p+2JcaT72PBDbpe8eoMxxCFNw6MTJkOG6c6CWW4YpoxHLNbUazxoHAkPW1gpdVwFh+P1VOg98tvDb6kNrVXSHpEoGqS96zaIHKcqeJ4KPEn1pm3UCfZ8JVKMY218bFtVLUhirKWse75O42Fr7VUwrhogq6xtiUKenO6UOIDJkPce8dkL4lABNvJzj0/7tpnO4oBhokjuRlDXRmNaUMRO3fL0fKep9GSGMXx1ocTtnqvveb5LOrTKLiomiWqJw0Of0ZDVxvFpGtXcAN2rqw7LRy8nJzNuPEKf26Vyut9nJ1MCj+cXBH45vw0E39W2/Qm4zMY0mQAAIABJREFUZcFgUF5fBx1uRGuhu6FvF90JSrBuWG+YjFxw5dE0JDFRwM1yh4khCPEMw1CXkxRbwoCLa41V6lq7JrZ/K/SJI6Yj1huKCgvDlLzc8dot8qPB8ezZX/trow8/XH/55et/8S+MMbZp3vvrf/34N35j9ZOfJI8eeeGBrcBPkpvf+Z2jP/tnJ9/73ttG8sEe7OdnD447AHHIyVTFnwcpnsdyowlLgR6ezMgy4kg1gzprW4qSmzlHE06mNC1lxc2CxPESLncdd+Wta4hCgoCyUq9aKAJWGb7pS72dBQHLFcMzvvs+n70gjfochiRunz7mZk4YMBuzyjA+VUPoE4bK0lhWDAe8c8ZspGfVasMXLwhDfaL5EmsYJjvona6eKOdfWWud3UDTKhS4rTUtJC5X06hPJnm7YcKbWwKf2MlEC1XFOudo1scenZUVec50iG3JS93iPa9uvRrfjNMoMOZq7sj+HGZxkOjNyONIUCSetGghCQmJoHUlBhDBEb+lBdtgXMllH2sESNLdeYG+r8pQxuBZLIq3lk+2DkWTRjw548mZeh7LjdKf1Q34iMR93w5x51f9QDHE8xVJqEFR5VgjG4fU77H1LqcISl8zHvR/PZ31E3o39YVD4Ehe/3ZJGhNHPH3EVxc7kFzr+E8l2XYyY5M5tkpDFGgkBrSWvFTt+u0ftaLKadVjo1G8EM5T72WqJIPlMqO4/KiBrMJIz3Srs2M8PEsLSagZ6Djkas7pjNmYj95lueH5Bb6vydqjKWczRgOalqvb/fikj8eshmfenUGTgkbH3iP3XLuuUCGEKUot9zcV45QwZJ33DC0WJiPH8uQcgl5EAoYpH7zDH32u0al8qrGEgSJYmsY12m6vHA/f4/13+INPSXZbaPBYbnhyThzue6iBz+lMs7+GnSBn21Sv3jBMVVfB21KpMx3m0MP39eI4dAVGu+W4o+QnkaDSXRNzJ52TRMQRi1X/EeFBF6XbLhiwaA2nrnVYxNa5Qt6L0gUeLUlE45OVWkStWo0xiorA4/0nrvlh10YDfvCRaipbSxiQxoQBr97s710YhqmCuX1fvVKkHtiqBnYS9cgQnRPD6YzJkOs5zy+wrfZ5A3WN7+2rqnk+9ZY4URxwekZZK6WMQMKKgsZ1vXfxvNcVOdHp8H1eX32N4w5Mx4yHZIX1W5PEzEYHTigdAGPbrZqtbIzbC1Bky3AHq0Cnikr7RIuSJGaQKtNLsJun91xPlKggT4YuXESfbjLaWTBSwcZyPOHZY4Df/zGjIUDdUFSqOwsMUoaJtB17QXDya7928mu/9vRHP7LWelFkPA/YPH8ezWbcY9HR0eb58wfH/cH+xOzBcXd2MuXymiQiCEhj1SVtW4qKD94FuDE7YbrYJneqh7WWINMYpqw3ZAVJgt0qGbctg0RdCjnvt4Uw6kYlJw5ui2HIJufxCd/7gMWKouRqgW15fMrknDjiyYmWEbOcyznTiLbWpqWjCaMjjid9Iv96weWV4gGAYYLnsd4ov+8mV0LcNCGNyTJsi+8RhP0uLIdE24AhwJ27Bnz1nCSzlURMR8ocLO1TZU0UEMeadNk7/ApX+hwkpBVZsV5VV1VwkXm+Z+y8aaLoo9nsuF4Z8d0HAZMRi6VqM0nIIcwDrVVBRM8QeEyGZB0j/paj7IEX9mQOfe4QdcS9VsssSUjlcocSGAjztOiAak3DUDekCR88ZrLlB6wzZQMMPGyr7NfGtczaLYcVSxTh++QZo1TxPOIMlRV+oGlF60S15BE6YuOuCtydee3Wae17B8a8rrlZKDo/CHhzS1lzMuV0ykfvMl/x5lbpdNpGMSfGuVmSvup0Urpe247nTlrl8HtmZSP1Cseh7nkYS+OiAulg6wiFxDq8uDUO4GQxvsZ1Yahz4bn8XJZzerTTe3c04WiibrG/VSVvt3p/5WUXZdk+hb9Lg9jZpiAKd6JccY+qiigkDB1/PBraVQ3DAYOEi2tdJFXNOgNLY5kM1els250M9yDh/JhVRivCnEY1m3BAo+W630DKiqpiuWGT07SkCZ6nQqoaTCaMR2Qblhsm94jI7K2NpnW9BL5rlZHg0COONWz2HFU2RrliFfESaUCaRirLsF1Walt8wwfvMhkxX/LqmrrW7tswJK9Uv0I5u1qAqnJSdK2G0LbBengenq8dop5bmUVJLZXPWnFKgC9SQTVVg3D/TUeczDievK0S5Xv71Rg6ZN3uwgh8pkOyiqrUoqi0OYYhUYBnGKaHg6Io5PEp5ydsMl5cUpRgiEOigMub3d/dKkYBLQru8j1uFq57NeF67vzmrinIABQlSaScV7IbHIxL98zzGKbhO4/rtrnXa4e2KLaRJBjD6YwvXvabqpC6qlldbKMBTcOzx+Qlm0wHdpXtV7ok2yIryvf6V2+UkhWMh8rLlBdKKIRRltjHp26aDGVFWekFBpKkF4vdxbp48U483OS5OZRu14ujqF7dD0F8sAf7eduD4+4s8Pn+h9wsef1Gz+Cm5WTGeMAw5eL6Tn4FqqYvurVbm2kaYSy3K61cS+1SAJRJjIHJiKXIuW+Nf91QN3rBnkma8+ZST+4k5ni6zwngeQxThilMeXJGXmryLNwlkAaKkpeXO1lGYxjExAFlxabgyZmyx0gocjLlP36547XjUCXaytk5NsYJrBiqmk3GdMRszGSEZ1iu+elL0gg/YJlBS5YrBYTvmhfl5JYbjsJPlwHrRen749hq+jPhVeZ9UQz/zGP81YbAssmYjFgXO+zv0gOHT1nTtkyG6t+sMzyPsnCuedcEadQ799Cegd6RtnoGxCFtqV0EfqSMxXVN6zNImAw1jbrO+P6Hu6VYy5tbRqkO0WTEak25JYmyfaWEH9biQVltzZ27oS5b2UH/cdB5gUXV9Y4UYlHx+ESBHHHkuE2cNQ03C51c5QH01SO0LecnPDrhZKZhRhBwce1QH27VpVvwqn2SxJbpmDhUJgcc7kUy8V1YpR0mTS/TIwrw/UoTT9rguwO4sdAQRoA2e2ybMdwuCEN9BeKIQaJ49D3rXJam4WpO4O9wYqzzwyQtcsYLTEVIYDYZg5TFmiSmqqhqfZbGEjtqxaLERBrbSDwjzroP60yj+qrZyYXXDbdLBsnORr19PxL8+D7rje5FQcAg5XahjIHjkSLFO2C3F7LO7nXcOysrbpZcXveCcWfHPUmuMaQJqzW+ASe1i1MYbd1lgafMfdMxTU1W9sj20Oc773EyBVTo6mXFMNpyhX3tuaxd1lZ0vppWddCkuCepZdOShBRVL8FTN05Nr8XSu5uCBaoMx1OyjO+8d6+kjrVkhc51FO7vooLauuvup4l2GGt/OToOgcc6553zt425pHJm454iRr5wG764Fy3Utd7Y8YS6YbEiCikqLXRktbK1dh+RBRN52lpaVl/vtXdPPBg8/kt/af3ZZwdd2LauT//CX4hmMzY5yzWX1ypm1wIuTNr22o0jZZJa6BeveO8x82UP+9n/gZbZuJcb68p0gnuUt0Yai8cDGscaNB44ahpLFLFc4W+9403DvGA8IIkV4HqPeb5v29bcU4myTeNF0cE/PdiD/SLswXHfMqFOVzowdvpXDmIM6rrfX/b+mMScBYQBUcSLC8Wvd65/Emm6tGkpKoylahgkzMYH9o665nqhMhzLjZaSZ2OlED5o3v0q1sA63y+Ud4+f+gQh48FOPbesSCIyYczsntMlUWR/3N6RZSMuat570oM08oLPt0Q0j0fcrhSYeHWrLHgi/DQdykBdZfyzL6JfHqenJi9FFEORIMbE/qvCvDuK+eRD7X2sG+ar/dGz4Pv4aFJ2kBBFVCVhQJbT1A4yK9TCHp7V2q51fM8KsTUYAfRDGLHOGLpzQqyqFRliXELoLZaENDGtdfyYDvcpfk8capw2SLBGnQ95Flzb3zChtRRlj80QyG8U0lhGg/5kKisGEfMVn81Bur6SHiMrrkkXktVN750EPssNccTRZOdFGKXcLvoUO5DEbHLtBkkivVIw92mk8Ovu+qhivtI+2tGQoGSxIQqIAlpDGJFl2kgg86I0Ps7jV3o764BJDiojVa8ueIhjvnzdg8VFWOfDd/f9e8D3OZqQFW55b02cRLPqu29X7S1lRRJqw644gqOUuiHPCQJCX3Hbex0FWQGWOCIrdE32t+EpdcazRzv7zB5bqNh40HcoyuLJcxVdApJIURASqKzWHE93BdcMNwseHd+LhwHygh8/Z5DsZJrXGYsVSaSzGXiMR2w2VELbKh0OAdME39OAOfA4P9EcZ5AwaqlqmpajKe+c9M70fEWea8fztgW+5jKq0vHKWy2tiDWu47O1rHM8j6rEMxhL1QJsMoX2VZW6s4HrhN5kfPDOvb7aYsUXL3XfMIaq4XjMbNyv5GHC62sGdz4uifblhjTG1Lp6swzj88n7BzbejhW+u5M4UkpcsShUeQ2x7di4brSFRn5XGmc/f0lWEHi0EMfa5r5tUguajcF8PU5m105+9Vdf/ct/Of7Od/b4y621688/f/rrv87ljUpxj1xk2FrmS9iqblkXRkrVRd5cAdqV5Zbe3M4PkESkMUmkXVJZQVVxfszZEfM1F2+oWm3OFo4H4YbqDqD5iqo8UDqTFjIJv+8/NOPz85vf+71oOj3412q5TB49+kYj+GAP9vOwB8f9jkl/5J6FIavNfn6ldahicSD2nHvfJ4p4fMLRmJsFNwtH8NdQNzw5ZTamrPuMTlnx/GL/d+uam6Xyo3esw4HPJuPyhh989DU+4kGrqrd9KvD2m66qmjhQQaV1po8seT5RtJDkltbTnZPn2Z1fuV2qzJNYGHI0Ji/JCzxPC6NFTRp3R+Ont/75wL5m4Ft76uW5DXQztzb1mnpRzn/pg2mXZX/2iHWmvAQdNiCJiIfkW8n4wCNISGEQ82ZOElLX+A6hIbjYHh3hhEswlLUKdFelinjXDcapbQc+ixXJMVXNk7P9GE97Xvv/zyAFj3LhGEjp0Qh1zXDAdEQUKmyjrJWvM41prJIZy4E3TKhrspLAEZ8JgbpwnJe1piGlJaubzeWGQUSS0FqVBhP+++PpTqIr8PnqYo87gmHK8ZT5svc7A5+TKeucTcZgopn1ssQ3DNP9oYhCJiNulwpilnrLJlNa0sZSVSQxvk9eUFWONcjuFvSNjpjMl6FnmQx9ioLQ8UCLKYfGCz56ekDpfZhydbsFhnYmPzoe0DZKwaldvxFByCDZQf/jKjM4zIy80XtfmJUKxS723kGLtdpFt213PRjQBnrJwko4J3R7dUXTamDWfSrwKcoDHkmzy1dY1SzWVBVXc44mvLpiOt7PenqG8YCLax6dyC3jGYKQyGhWOwz6RH4S0baMBpwfa3xYVtprnsT7G+yXrxmlTEcsN/uetOx1UUgaUdR9pComoCkZ+LrBs8ShFjqkQV9wF5Ii8Q1lRdXgG5qGd860Xf6uXc+5uGG41SUiTJ1Xt3z4VAcziTmbcbPYL+NkOXXDyVRrtoCx+DGBxzrb0Qrd5CzWXN1q0c9anj3WhuC8JHTyfKIQtMl1ZJpGd7O6YZio6hZOtUpCi588V3534HbpuCxdqqW1jFKikLzk9LAnep8Nnj377t/+23/4D//h4OnTYDTCGGttvdnkz59//Lf+1vjsMa+v9l+xyZCmZb3BeNrWLyhEEeE+cnxiAoj65AP+8HPSiEGiGCdc6/DQaXsnEbbl42dEIVXN1S3rDaMhRckmx8BqQxDw/hNFEMlTP79gOMBuduSxxIKAdcaH774FLjX9wQ9++lu/FU0md/N31tri1avJd7/7M43kgz3YH8ceHPdvZsOE1296XSQxY2gsba1unADEO2iKVSIuJdU6mqj7JTh4v0uPOfM8qmof2JdXWm9t7U72y/MYxNwulJXiZ7KDmN3+obZq8UKju9qoyPwwZZDqczUtt0snesIBJ6a1/Q5e1VzPt+jSAAgChj5prCoYzx6TRPz+p93f/48X3nsT21q+soOFjSamfMdsrLWv/fGVN/yyjn+lCPpjJ4n5/odc3XK1cHAdj7bl/Jhhyo+/JIn6s1B40N89Z7GiLLFO+VLgub6D8zZW8TCSiy0L4iEmpKyp617mqak1mVRWTEb7zWdij0+ZL3fIcwYxdkRZg1Xlo+3jZJ3jGW67xJtlPMAPNHfVP3WCZ5hAUXM85mTKJlcd+zBguSErdxwLoXOJfa6XJCVtS91gLeMhcXiHTNP5Pdsza4wm+V68UdiuoO3PZqSPdeqF+jMveXGxk5sXi0KGMY/PaBqalmHKkxMi11Ky3DBfEQcKo1pnANxJPBv0p61T1wpDqlqBQIFPuUtsKvUWCRj2jt7JkDTptY2QWLSibBz9v8V4fPCIMNB86mKlCJCDJkFFFBBF2orXDb7veCqDVptJ5GEGCYOUvDiAmW53HwTHrEpOVtBaZQhtDNaSSiWnJC9U8tMYVpvece8IPbb94/mK56+VpmOYsljTNFzdcnSHQNP3GQ54+UZp9aUrYBBjPJqao92V36UwZfDvS2d2Da9RyDBhlfXvKSg25t1zXlxSOfKofqidmJrE6oGnipht7RhjXWLFuK8yLSbA97ma45mdJLpYVvDq6sDdGsNgwKdf8sPv6DSdzjBwcaNLzkJZslwzHR+ID4HbpQIv64bXb7i8VdrQIFB03KsrsoLzIz56l5++UHwXMEjwPeYrJR2S40ZoBj5/obmGpuX8mOOJ4k+6oGsy0l26ewrB45UVx5N7Q5f7bfKDH/zSb/7mze/+bvHmzcvf/u0nf/kvR8fHR7/0S9Fsxu//5HAzwNFYGWxaR9ro+wQex7tFYwNRyA8+ZLHWtgc55sLdSK9pOZpo/8Obm36LCwMGKW0LLXWj5I/iuOelCpBJW1dWOF55S2u1+j1+m4hSdHT08d/8m5/94388/OCDbcCMbdv1Z5998hu/EYwOdTY/2IP9YuzBcf9mFkecHXM933GDhCBZMvShy4IIgGGYqujg9jfcTeRvm+/x7jmXNzsIvCx331yT7G4Nvs+LN9/GcRfc532FcoH6WcvtkhcXBCFtwzonK0k6PLpDqkaBstrvORx1Q5L0z1vdIwpjpH/RV8Cl5/HuGW9uZQSMgiKwmIUNF43/PJmRuAM1sNUec24c8eSM46kKxEhqU0rMP/yIxZqi5PKW0ym+z3hA03I7JwpZ5XhgjcIlPUdIl0S6vx+Nle5mk/ccGlWt5DZSSTeWKFQhm7s2GfLqimHSD5QASNZ5D5XuTCKlQcx0pBUJfLKSesN4yGKtR07Tkrk8nECnPI/RQM/OouSrix151Kbl+ladpDQmTTCw2DBMDriz3U0qh+PuPx5PmYzICwWRCwJ47xvCgEcnvLzU6ALxnBryko+e3evGSZ/GFy+V2C5NKCtqcc7QL5Fl07qIot1i4axdlu4uKsYYVXs5mHSva+YrDdi6l1q9W4/AZ77meMLxGGMoKlXS2TalsRcH3QfDIOYq38LwOKbLqmY6Io72vZy9DL3Y00e8vj7QqDdMFSS2WBP6SktFly8wbPJenwiUu32dK5Tr4ppByihlk/PVRe8j4vqbjeFmyfFkBy64ySlLJYNf5xinBzxM9yPPpmE2PjALd62rWwpuXnxK0RMwMBoQx4wHPD7lx5udD3ZPyhYZqDxpV4sQ7FrtwDwCrZYWyTTeT6KLiSD0QTMQhGzyPvt7esRkxNqRka8NJ/5+tNNZFJAVWPjxl5QloU8J1NS5oq3ikOWa0OdkxsfPmC+VkkuSCO89Zpjql68zLm90Q+5ssebVFd99f0eOw/c4npKX5LnWFaUJ+J3z/UDrG1s4nZ7/xb8IPPurf7X/1208z/64OUU24XGSJvi90kq9Jb8greSDlJvl/spvW7Kc9x4DrDKWm/3ERFGwKTCG2zXXC85mTEe0VttjpD9YUvWyk/uuo6Y51LGwZce//MvBYPAH/+AfBNNpOBxaa5vV6uRXf/Xpj340+s53vunYPdiD/TzswXH/xibVz1dvlNNXvOrWErudunHNgptCsyB30w9vt6MJTcubG6JI2Kk0rVU3HE0OuNrSXH9/S81hGyRcz++NIqqGJObyhttOYjNUBdOqJpsr6NnzSBKqmgAHJOjyeZbxgNPZvQ1VbzGBD63WBIFTPAJQ9sAtl6tp7YHzUbzhu1lez9NEuFT5gU3O5y+ZjAGijR691lPqgygkinUKpkOqlk3hABvS6gdeS9MSRcrv0dTbEtn7FoV8+A4//UpxIGKBz2Sg/JKVY7svK+pWASpxxGrds6aEAXkOYFvKhiRgtVH4wWTIJmeQ9pk2wcB0Zi1Xt4q5koFqWpIQzygV+kEf6y4FTWeB/zXL2xiOJqQJyzWvrzFwMiMKmIzetmKNYTLkBx+z2vDZc5KEtmG5oawdL41gvXyaruRt+8hZxL+Mt9P23ZnUT+467p4hDDk/1rqZ5x0oPsQhV7cMEoYpo5QXlzthmHyJiG3VDszg+5xMVfoRSxxq33Dnfu3ZXVQMMBlRlMxXPfeF0OdtcmYjVhnDIZusJzsqKq04CeWLlE2yXDPZEmmPh2Q5t0uOJvutzGwV3ERmcuQWRlGSiXNmNL4SmF9essrIKwYxoM0bsxFnR9/orfe8HUdTGiq2b0m205MJz2OyXCNPGS5VNPMwXVzXYjxXojFYlJCndQgNucPI53rO6dF+Eh12O3bumEgHbL8sUdj7ju2hVubOBFh/cU3gQahbTVVhDVXJesN4RBLx6g2zMUlEcsLxVAd529Pd5Ly+PhD6+h7DhJsFZ0cs1zv7zCgljahbLY69c37ve/2tTTqJ32Kycg5G7NZyNNmPl86OCAOeXxC50FcwSE8f6evTsYR1N3Cz6InqZcPcFFwvOD/eebk6cdz+Bu7gZw7Z5Pvf/5V/9I+yFy/qxQKIjo6Sx4/NW939B3uwX4Q9OO7f2IzhZKrkU0XF7YrJCGvZZDTtfrvYZc5HT78mxX7QTmcMEpYbLq81+S2p+sN74v2HxFtsmDIbH4DsA3WjaZjrxc42GsdkS1Xz6c7yNFJM4fkRrdW4RTLo62wHMRIGtA3cS6eloBSkxeqIwOf11a+d2y+XfuA5Gs10x09aFxyPvu3ZYy2fPu89kmGCgU1BXSlzhe8r8DQWDpwFYUDp7cyC8QiMPh1OeVF7Rmswqrzb3fMw5ZMPmC95eaUpc2HOHg0oSopKeeJXGau1fsr3OD1ik2vevRFy9JA0YRowX+EJb7rly9dMR1Q133lPJ24PxFxUO2omwCZjlGh6dZOTRPvrQVR4vmHEdZ+J4uPP2AOHZ5gM+d6HXC+4uMbzMY6YXzoKgDCgbtQ50zt3WlpxuI88FjPm8BsThTQrvAADZbmfOOzaAeOI1UYzdk/PeXm5k+8EkpjFmqMtIKzvM0yJIiKfyYjnF/dGO3XDO6eHh+LsmDDg5RuaxvUdOp7+pmW+xDNKlle48EaqWI0l8rEt85VGs+K1q2fjcXFNXTO7q3vvUuBZrvGJtSxWKgrWrQgZlmGq/ZTHE73h0cnbmuP3TGUQ7rfW8SDFEaOUVUaWa0FOUuAiC2AdGRQWa1Qqod3ShBITKJd0DwugaDuJDry5fVtEau6Rl+7++pb3xcLlLccTzaNnuUpMdDeWFWwybaEZuEV+N8Z7S03A87he8P5jLq57ti4x38fCJmM24g8+42Sq+JBvcUjd99NvP44Cn4kEmXeaSUTDe88k8pfAtavs7eTXd39PGDC3S5pSzBkkvLzC2Lc9aYeG/zrzgmD43nvf5MoHe7BfnD047l9nghmtt0jBRBjy8kY9v9Zyu9DNyDiGkCTiZs50eABEKAgHkfOIAgbJ/kYmeNBHxxQln351GC4pZr+OwOQ+O5nRtCw3RFtMGkXFdMjpEW9u9guUYcB0xO2SwCcvSCJ8Q2N5csLtkrolDPB9sJQ14wHvnu+cN6IM1cGCrVWYePcUR+Pey/Q80c35+Lr4nX9bPh77BPsZ0LLmv3gvOBp+W8d9IwAkt8ULk6bxuC2Vs6yqaH1GqVKmCLhImD13DmZDXWu36GhAlvPvf0IQaMpTyH+m496JCQNOjzi948Vuw6g+/WoHbSnolySirFisiQPShDTiatEnojAETif8x1/wyftEoQYe3QhtMyCJDRIw2hHoe8ps3ZmFrFDhkv9UFkc8PlH/Mg5Y58QhFgrp+XNyiRKQSD1E4pD7vMbmnvLUaMBXFwQ+dXvA8er0bozh8obzY4xRAqjPXqggg4GmZTrmT3/MpuB63t9VWXN2xMlMJbduF4cQBZai3CH+3zbPcDzF93l+wXECjpZbEupJRJbTeKqBsB0z0IClFQhBqTAqz2OTs87UB80rSgfdEZPg3HdpCIEZtK1uFO0h1rzAJ004nhyOl95uxvD0MRdXHCTUK0uePtaHenTMcs3JlHZC23J1q1D7ulYIimCxZMSMry67DK88jN2iZDGG9YY03k+in87I7jQbdHaQAnJ7HN5SAq0q3RWFNsrsCgwZQ1kyTLXJ/i2Rz8VNn3S4a1KG/e4HXM+5XmiLlLUUJUXJeEhZa/9rm3NxzTtnh9tyflaLAur6sMyw2PGUsxnXniv9GZ2vqubjZ/eGIv5bGdI6E9WqvVnr/l8SqhQaKK+RMXiO77gsd4LtB3uw/+ztwXF/q602/PQFfqAUY43laMLxRDtdZDdcbdSVN64nUnRbopDPX/G9D3ZAoos1X74mCvSIFd3sd88VNrpnUUhTwz2Oe9N802L0nmUFixXXC9qGVaNp8scnnEwZDdQ7uZtzikLOjihK1e8MAsKQJGY8wJqeuTmNd/CyYsYwGXHzQpuHNjl5RWD0KC1q7avb3j0D//h88Bf/XPS//n5xPt1xObPCXi7b/+bP3x/PfK3VzT7m3hgVz1uuleCyg/qsMqKAMFTccFPvkAYiXIQhZckm53gL0RSGFBU/fcF7j38G0NTB+QwClcw0Hr53h5oTvWdBCd8seHTQFLl0AAAgAElEQVSi8kDb5fWdZJVTx5SlK/2I2+OTl3z09Nv4YT9fkwaD61vShCQmL8lyddHkP3FMEhEFtOAZ4lCp+u+atQoDu2uBz3uP+eKVYtO3TfDoPevrVrfuaMCf/pi8pKoBokC/fDxkNqIotfcjifphVLLtpTouYm1LVvDhu/dio+Xmv3y1v4q6/G4cKUX63d1AXDTfJwoYpthW/UItExlMpdSfTaseUhgoENmYfjS6p67bw6vCQ0lUvoVNR5SVUu9v4+uqitmkZ9qZjri41vfU8/vHDwLCRtW+sly1RUEB7h60xi0Jg9mi8zcuJb+dRI8jlplG43etbN6WSRmmvHxDcI9XXVREgYLy60NdRvLo8hRvc6bfmtmWiF06TGZjpaJvLS/fcDLdWd7CGvzyjfb8/DEtCDidscoO55LKmtmYIOD8mOmYLNf9qtNY+BamjLEeQFPvf4m1/SYf+IQ+Wa1YGpEfkbbUJOb86OtlDR7swf5zsgfH/X67WfDqap/SLsv5o1s+eoe64fIGK0wdzpMIA5U7ETB07LHO+oNnvuLV1U6yRDpjXl/TtKpFsm3G8MG7fPFqn7NF76TgvSc/80MJg8Qg2boNS15pZrfL4B40QZBbmK8YJni+9vRUNefH2hx5nw1Tnj3h8xesM6LQjVJL3XA6JfC5vOmR6M6++04wSc1PXtW//2UVBaa1Nivtf/W95L97FkTBHyNBYu0B0mggjfFgvnacZQ60GoYMYqoK32BCykrxsm1D67yldU7g8+aW2XjHs0ljfvqC7314bx5u3+5P9Ql1hrnjhYttckYDfI83t5wekcbUFdZ5QoPEeTMA1HV/VCcxxicOiCPl1I8ixvfj9b+51Q2LtRsuiCPGw5+5RhSFHM9YrRU2kMZc3erp6xnKmtGWGmXlqzzq3felrHl6P7R3POSDd7i8YbHSxl9RrolDDdH7RthdTnTRa9yz+zrRPY/HJwwSNhlXtxq4Pjrh2eO3ee1AUR6YDt+jbbSd2gPPV0QBTvBVPLO8wjO6PLJyn2NETOBSoj/lGY4n3MxVY0gRgEYJRo/Gh90sa789bNoY5SCX2Mk4Bpj3duWHo5AP3+XT59rSMEyV+LJpGI80YBN6IoljA6O6ob6n72mn17N923ZXNWw85KsLgjtMpgjGevI2xIUQiL25OXBNUXI0IZPm4JC6PDgQQA/7uc/ejkjZXqLdOry4Vhnmu5ZEfP6CH378c0g5H0+5vGWQ7Bf36prJsHeO4/BtiflvbsOUqwWpcLixn0+pt8ghjFGdhNGA1QadbauCEIH/c3j2B3uwP0F7cNzvsaLkxeVhbopRyh99QdMSBVQNrcODSnOhhciJ6pktpoiq5quLwy2AccjFFaP0wHY/GvD0EV++JI715JYya1HxnWdfc9jftU3O89f79yDxxs2cMOBoov9yn5UVyzWzUV/XloLjzUIh0W8xoYZ49UahxgZ8v0eBRyHPL+46dk+O/CdH/p/7KBQhkXHqBX/8rqrAp7GH134ccxKCJU30yF+sNcgJI5oNUUDo07aUNdYjRInJ5BGMYb5SFnYxySqJvOs3sUfHLNYHfCCDsmcY87YACZQMPo74+D0+fa4JLc9TZmugafb7aE2raPvZmMWaF5d4hrblZMYo/RaccQDLNV+8JIr6c1GCxo+fvS1nedBOZ9iWxVoFKWcTlms8qOodkJWFsuCT9/npC+It9s+2JS81AfkWE/D69YKqwvOU7FIQZU3DyQwDj9+6wr+hiRPz6ER9629izSEMj+cxSPsO1CAkwqnPGjCkkfLkiLUtq10WDmMIff174PfKXIHP8VTZKoVdtKnxPab3NBaLn/2zbkd7Nhnxw4+pGyVXPZjXj0JlVr2akxdEIUnMdITvEQdcLzTAENSEdVG38s9YrN1plRG8e17vLMjA56On/OS5kjB2VlZMhl/P4nU8wRheXhCGGg80DVXFk3PikC8zgNAjb+HOSEoUMUy5XrxNY/XRMavsnq4nYfTaPUesfRu6RiBnRXUvWKWzstKoL7zDCSMWBnz3fa5unWiJ65D+2rTOt7NhyulUCzXsEtdWzU6hrKxYZ3q6JTFNo233Alp7dcVk9MddvQ/2YH+C9rBY7zGRvrvP8oLxUIGVOyb6SmjWQc4zsXX2tlSNCDwdvGAy5JMPWG0oSu2TSyLNrf6stlhvMTpbqpqyUv0Oa1nlfOIzHvLOKTcr7jrI1nKzVJzM/v0H3CwZpl+DCanqey8whiggyw9eMIy94R8DGrNvSUx9hzK/M2s5meouLyb4Gc8wHbFYKemybP3S/5TXfQQSBtwud1BMvq/MLd/ExgMubw7UWKQ5NY2UHu6udTT5klkE0piPn3G75GYODgYq2rTbK01w2IOE+YqvLkjiHSKRxYrjcocj6JvYOuPLV46VyJn0lv3kOZ+897OBcHyPRyfEEV9duLZdHyyziUIaeqLJpwwSvv8Ry132z3fOv94vwdGwCDOpmDH4Bs/jas4w+RrJ+p/J3t7IePD6u5ZEbDLXk2edxs0uLiiNqWolgTmwaTjlYwNZvlVgNBjDDz7SqwKfxZrLmwPuJlDVvHv+c0hbyuDfZ5ucT58rx+vJFGtZZ8qoM0gIAs6OKUtWmQL6PY8ip6hpLTRKhrPtPgrt/d0k+iDhex9wu+T1lV5/NGY2PgxovPsIxxPGA7JcMVRhQJroplHXEBGGBL7ikbbBSEJTOBl9DY3mZMSb28Nl2KblZLb/cjXtvV6+3rO3U467a+uM5ZrrJb471E5n+yzsYgLROZooVMzzSKJfoE98OsMzSlrVNBhfATDT8c72XlT9FHsGb/d+BF/3cwH6P9iD/YnYg+N+j9X3k4KJYogwAa82By6oGu0hE54Q/UfnNkk+bG/P9d+6dXa58G9hvUaJ4c2t+mTSyJ+XKsAp1jR8/pLHp0yGvHxzoLQqhF97h19nsv293XG/mr+trcqYrzk/fl4W+Dw55/L6QKRkLXnO5J3+XxRZmwLEoTbpSgbUtvgeVU0a7oyV76uQp5hkAb+hJTFPTnl1tc+tbgxVpQnmu9/WtKSdKPpW7jMR7d4JVcX1gtV6XwarrlluMB7/709Ybfj/2rv3IMnK+v7jn3Pre093z33vOwsrGqGoEOAX5KJWMKGgNFKF0VBomT+MAbXKSqjEpKJWQSqVRCqJpVVoYYhEohaSqiSgSCQhQBE1sJGyRNEFd9n77lx7Znr6fs7vj3Pm3t0zOzvT3Wd4v/4aZmb7PDOcOefTz/k+3yebXrk/VzSiyWlZVtAzZD38ovl4kyVl8aimZjTYu95X8/ktJnI9cueLWEqVpo0mrVXdP9fpyEllUyqUVC4vW+jpT9n2JNeV/reC30Jn9bsdv+n1xHTw1iXYOMxVLLKYMv1dP4Ot05bzPKUTijoqllTyy048yVOtqkxae4aWHTGbVqWq/Oyy3h3++/9m+45tolpNR04uu7z4Dz8XdiaKRSRDrqed/TL8FZC2rLhqc4qYciwVK8vya7UWdE9vOInu2BrIqT8bdPs+39lix5az6gmbYWjfTp04I9sKum+VK/P3Ak81N9gLzHWbVtj7YhHtGgzeY6/4iVIJ9a/6cdZ8P2V4rb7Hfz+fiAbtPn1+I/mDextcQv1njJvVrKY1w1BfVj0pzc5pfFLluhxr2fkpBRtj5ZrvEWuawVssICQI7k2MNVqg6fMnWT1PiZhcT/nZ+YVcXrDvtze/PXulFtzpXU+zcxqdCJbFeJ4S8SU7vCyZJd1EpXIwSea/eC69uAtjqaJSeVV7BEMRR6OTijo6sFtHTioaXTLv7qlYVtRp+iDCX9W6RlRq+TO2s86wt0euq3OTii3sGOqpWle5ooP7lv1mIo72Duv42WCKy1+ke3YiWJ+QiMmxNVdStbr4A/g9RhYyj1tv8PiiBX9fwPxscGr5mWywT4O9OnFWyVhQILFwz3ZdRSPBDJPnBh1IlvKLSpNxTc3o5GiwNtrzgm1x/Q7KhaLiMZUrKhTVs3xKPuLo5Dll02vM2y2o1jQ5s+w2v5RlanRyg+uqpaCeWxttNNlCqRxU9aRickxV64sPoxIx9SSUn9WeTTva+Yk46s1ortG6W9tWb4+ScVVrmppRJCJr+R5AtqlMUoYkc9nfmOsFC2pNQ8mEIjUVisomZZqKN9qTy69E908G/xflearVtWtI2XVMRV8gf9fblQzFY4o4mimqLxvUuPsXqIGsihXV68oUNTapZDx4Rurvxet6Gsopl1ljEt1/3rKJ0gntGtLxM3Jsea7suFxX9boikeBK4jc8WLM4LZNSxFa+oPGp4K+y7mrnoLKpRtt9WGusG657TZ+A+fu4re7r4pdpTc5oqLfzBeL+xFYipsPHZDrLxuNv2NSf3VjnZKA7EdybaNUUzJBnBGE9HZe8+d1D5ydmKjVJcj1lU8EWqqMTmi3KXvIIvlrVXGmxGNprvpXpxkwXgm3MF566Bts9msGeOM0aXccjmi1qR78u2aepWZ0eC96T9OcUcVo1SluP/qxK5aYJvVnDii3Sn1Uyrtk5ua5Gp9SfVS6qdKLB/4h0Ugd2a3pWoxNBu2LPVTq9WB7jd8lcjMvGsrco1VrjZiYtJONKxDSQm1814QRFDpapoydlWapWFYnIc1V3lYwHYcXzVCg3Lecw5vsil8qqVFWuqFTRcF/w/9dfNOy3n58uKGsuC38RW+XKemvTa/U14o5pLnsi0SUWH7IZikYVne+YudhSxt9ecbNLddept0fjU4pHV56f/ooFv0llKqEz43Lmv8F1Va0pk1ZfRjMFnRxVrSbZwWIJv+2sMb9Ex7G1Y6BBr9Kl/FMom1a5Ol9JL9Xqmi3Ktpruv7spzow3nUnxqwcjzrIKE8sKHu5lUurPBouki2XtGpTjqCdx3n+Sm6UnqTft00ReJ84qYsuJBKuu/TdCxbJ2D63rMhiPKR7TQC7oUbtimnmFXYOamGq8s6nnKpdu+sc406JnvKGpafUkz6Nn/5aKRvTmkfkCJ0MyVHc1mNOuIU3ParawcvXqgoYdToEu1mX3zu7hb7bS8EpnGnJr818ylIhpPB9sJuqLR1SrKZUIHsKOTmh6TrGoypUlu8cbcmzlZ9WbkWWqUtPA5l3+imWdOLuyCNJ/suwvNWv4JiHYJtPQRF4DuaC9V382WCtmGJopqFBqWOMaWP2UdoVELFhiuJo/e3e+yxYv0EJLkDVrKmIRxXrVnw3qhcamVFrSFyLoZTG/w9HSRYd1V9n0Ru5t/s14xQ01ldBbLtJcUdMFnZuQ4ygTkWUH7x7LFY3sWuMhtWUG216eHl1sLONq2bsp21a5suzQa1bBrhp9qy96LR/Nd0yj1Z/Lvt7RQUccXbxHE9PK++tP5ie8e3vUnw2G2ptRMq7ZYrBJgt9Vxk/nvRnlenR6VFOzweLCFT9OqbzeyiLDUCyiak0T00GHH79BZ62mPcOLTbQ2kdtobe5SltlqF6eIE1yadq7a5acj/ELw3owm8hrPB+16XFe5tIbOZ+8qSZYpax1FKZmUyhUVSisf/bmu5pq/1ZeW9SBazbFVrnRLcJdkW+rPBk1X/TpVfzLFb0XV7K1apda0rg/oSgT3JvymYMlGjaJMyVqyrN6yNJBTqaLZgmTIdTWQVS6jZDyY9i6WZZnyPDnWyhk721K5olhEmfR5tPpe00xB8UazX46jckWzxcYLTxeK1/274MIPuHDhjkVVrjadm6nW1q5zTSc1V9bs3MoZDn+qaWTn5mQjfxNTv1vC5jJNRebbn8/MLati78toPB80k/arzP1h+EW0m5j5LFPppNJJDfdrpqBSOejSk40onWi1O8xSQTXL/O3KWJ5aDalYXt4I1VtvnYwW9sJsPmvYehebTnHWrChYa5HfVvN3pPK7ntdd2aZi0ZXv01qUFxuGhgdkWcrPLi8n8FSqaOfAeSSwSlW/eD14V7DAc3R6TJXqZtYv+YwmW94uHtprOp/atfz43pdVtTbfSnjL+hJapgZyMqc0MS3HCvaHrteVSWnHQKu3+uNr7SPrbrR5/9ZZuEovSMaV7VGh0Wbh1ZoGch1buwJsCMG9CdvSRXv02gnFl2wFH6zESiqX1djU4rp1v51zLCLX01xR+3epVtcvXlc8qlhUtflmDq6rckURW9bCBdrQ9Kx6d2pgrbnq9fM8nZtofLWN2IpGVJuTayybOPd/rsx87HabtGR2bO3oDzYsXH3QcnntbSwMIyhunpiSY8u0JE+1uspVjexco5fCepTKmprV+GRQ0FKva/eQMo3qPi+Qv329tWRLV8tSf06lsvIzsiydGZMnxaLqSW3+6oXgiP4SzA0tCqzXl2VQ/wReOqfu35IXzvxa/TxWmzl20EywYcytufP1OV0mGpnf37fRV6t17Rro/LANY2VcPi+mocFeRSM6cTboJON66stoqPf8/vomppWINXgiEYtofCoo9NpE/hvjcsPe55K0Cc0oO8W22lSnYVsa6lMmpWI5eIIRizZuTbNUXzaYGmiovtkVnlvEv+9ImpxWNBJcl1xXpar6M2s/KAa6TDgvdu0Rj+qSfcrP6sxYcHlyXe0eUk8quLX723RbC0sba+pJavegDEMT+WDCslpfzAF+I5pyVfGYCkUZUiIuQxro3czCWbf5xdQwlIzL8zQzF9Toe5LrKhFTdn5fFb/bV8MaIc2v6RybWrz8eVKtqnRSuwbXdRG3TA31KpNSsaRaPVjumYxvwm9gpqDjZxWLLOtCODqpUkWDuU2e4rVMXbJP43nNFOQ4ixUy5YriMaVTMucrK2bnNDapvcMb7Ia+RVZPYfpPvZe9R60Huxsahvqz5xcvcmmNT65sBynJc1Usaf/5bxzWHpmUJk4qGVtZNuO6Kpe3pAik/QxD2bSyadXqqrtyrPPOXuWKJqebVrVFIpopbH75RDzadGWO5ymbZtJ0XWLR8yvujziaKza9eLa/uHHDPE+xiBKxYJGVbSkZ045+imQQRgT3lhxb/Vn1ZeS6krEsXPZllIoHe8WP5ZctbZydU74QzMcvX6a4WLi80A6v2R7RG2aay3bwXsEwFIloT48Kc0HDu6XTxpKqNe0dbvXPB3KLazqDTTp7Gq/pbMFvCbKJyhUdO9Ng1tC/8YyZGjrP/oNrijga7lMyrrmixvLqz6hUDnbwXsqvKT92Rhft6aJs4dhyl9cERxzFIsEeurXaYqM6f+f5dKrVG8LVohEd2KPXjitiy5rvMl6pKpPWrqHuXQqWiGn/Tv3ypKKOHEve/LCzae0Z7sbyngux4bnecqXVJcs0NDp13o0415RJqVRWYVWI9Dvb7ujf5MPBl0nq9JiSsQaT7q6rXE/H1viel0JRR04Ff9TRiOSp6mo8v5nlqUAbEdzXwTAa37OjEQ1EJGl4+W2jtGRhn2XJ9ZbVpZjGYktm19XgFtSD9rVs3lKvazCnSWtZlbavUlUmtXbFy8LD+uGuuV9OF5rGYsvS+JRy6c1vWWMYwS6Yw/3yPL38WtN6g3hM+RnFNjvNbJhparBP07OLJ7ZhKJmQWdLUjFzJcYJqmURMvT2aLsh1NdR7Htk9HtVbL1KhqFIl2NQwHl1sY9K1knH9ygHNFVWqBO0mYmEYdju53hq/Db/j7Sb+xup1uV7Q53R0MuigYki1unpSGu4PR3wMI9vWyE4dPaV4bHnP+LpKZe1pPsXTPcoVHT2l1NLHaIYcS05cx85oZFdoHhoA8wjuW6C2pDzGMhWLBB27fEu34ylXtmSuKBFbnPJfoe6qN6NoRIO9chydGQ32pnalWk27BpVJhzKjnBlf7JGymr9fz5b2miyWW60tMw2NTgY9+7pELq2zY4qvKFIy5Diq1YPO3Au9kkypMKdJR33N9zFZzW9QGLpprYXlv2jIX2rfwprJfp38vVFn5jQ5HTy6zPVouD9Y/y0pGlm7ShsXKBnXwb2amtG5SVmGPKnuateAMumOtUY9L1Mziq8qfvPFo8rPENwROgT3LeDf2BYaJMdjwVrMxeyuYPubwd4tqbHztxrJz66Mqv5uFPuGJck01ZdRLq1yNaiC2NI2zFut9cjNre9+sGYliWGo3k0Ng21bl4xoPK/JvOz5NtL5GaWSSqxqFu5//5kx9fYs+1UXiioUgxjnSYmYUokOt17BVotFVa01fRvsuhrepCdL4/lgOc1C+VmprPys+jKb37gGLUQcDfZqIKdqLXg/H5Y7Rd3V2FTTB6GGoYlp9WebrukCuhLn6xaIOKrVFztS2ab6syqWVCgFO1aapgpF7d3RapL4QhiGBnrl2Do1Jmf+Iuv3vdozvOwi5a+X3fY8bXmaXM+drNsSrWMHC4XLlaA9XKXSqruIZapSDdrL+M2LJmcUtWUYqtRUrevsmJJxDfUxXb2d+Ut08jON406xpN1Dm3CU6YLGplbWv/mNaybyijjhXivsNxpfsb6oy/mNBMKlVlvjsYBfuUpwR6hwvm6BZFyV5TNSpqlkQrGY6nUVSzqwu/Fyn01kGurNKJtWsSzXkyFFI2HtmLYegzkVik1/pQuLCrZOxFGt+TSk56k30403ab/03H/zViprdGqN71+o8hqdDNYVVGuanA4iiCHlZzUzp6E+9WXOo4MkwsVfr5+fXfYg0fVULGnfrs35WyvMKdbkdaIRHT+tzMFNOEqbeZ6mCzp+ZrEXZ29GPclN6ISLhtbcAUBrfgPQdbovSWwDtqX9OxZLCBaYhqo1HdijVLxNjxpNU8m40gmlEts5tUtKJVRs0ubZ9ZRLb3mIdGz1Zhdz7QqVmhJd/2TDstaoXfYUlPqUKxqbkmOr7mpqWo4zvzWBIcuS6ypf0OFj57nZKsLDNDXYq6E+xaIqFDVX0mxR6YQu3qvUZmRQf4OwFvvrWpYq1U04UDv5D6n8p1KJmOIxJeMqlXXstCamOz24bcq2VrbPWqFeV2Rb3xmxHXHKbo1UQgd2a2pGUzOyTMlT3VM2reE+GsdKfol/WaWKJNmW4rELLf5OxDTUq9HJlc/W63UVy9oz1I53Sn0ZjU0qHlv5cDbo1dP1T/ZtS7kelZv0I6rXVamqXJHrqlAM7nalcrC4eSnLkltXPKrJ6e1Wi+x5KpRULAX9YaOOUokuWrfQToahTEqZlIZ6gy3bNvFPzF1rk1rTXGOb2y40Ma38rCKrin/iMZ0ZD7qMh121ptm5YGdfy1Q00uE/kNXts5ZyPfVv9hYfwNYjuG8Zfy/VvowqNUly7MZtXt6A5kr65XE5jkwzWDZaqQXFFRdy7+/tkWPp2BnZVrD/eb2u/qz27mjT0wbH1pv2aXJaE3lZlkxDrqdqTcP9yoWhV4/fBCY/u/LNT81VsaRCUam4To4GS5wTcZmu5kqNf7eeJ8vSuQn1dWWB0MZUaxqb0nRBji3TkDxNF3TyXLA77xuWaW7+g1t/5+MWNrfdZBu4rk6PNX0cEY9oegt2rWqzmYKOnVYsGuwQ4nmaKejEOR3Y1ckfLZfWmXGlYsFNYYHraq6kPZuxHgNoL4L7VvJX84RuQc+WKpb1yxNKJhbvu5Ylx9FkXq67uC/VBhiGelJ660UqV1R3g19+myd7Io6G+pTrCZqXW6bi0TDN6KTiGsjp3Lhi0cU1zZPTMkxlkosPi1xXs7OKr1XxZZih2RR9Ta6rnx9VIrbk7bchx5Id06lRmQbrcTeTbQXLN1usWgnXPEi5Kqf5H4JhaHxSQ93ULvZ8zZV0/KwSS64JhiHbVsrSL0/oTfs6dh+07WCX6/yMbEeWIddVta5MUrsGt3kFKbYpzlq0kefp1eONe+k4jiang36CF8IwOr8bS3jfrRmG+jLB9vJjk5Kh6VmlkootX9lsWTIsFYqN6xn8vkmSDG+NovkQyc8qGmnwJsTvc/L6ab31ohCnrm5jGNozFOy1tFqtpp0DIftt1+srZ3xX8N/lhrTsyvM0Pdukp76hZExTMxc0KXOB/F2uMymVKqrXgxoedlVDaBHc0Ualspzmd6aIo0IxfPv1bD/+zrgDvSrM6eRogy1pI45mZmWZqtQadFKru0Hecr2wBpHVlm6HvIJhyLFVLIe+1KGr+F1K/cKkpSpVpZPKpjs0rI0y19q1KnTFP0tVa5qYbnr+G6ZGJ9Wf7eTDN8NY3PAbCLlt8RQbYVGptUpyhqHRyTaOBi2Zhqr1xv+//MoQT4o4WlGM7LpKxIKGMwO5bVInI2k83+qrpqlarV1DeWMwDA32qj+rQlGliioVlcqaLao/q6G+8J1X/uYezXie+jLh2Ii0oXp9re3nTHpMAZuFGXe0kd+Lo7VQzzxtM67b9P+FXwQ/npdlybFkmPJc1V2l4orFJE+lknYPtne42F4MQ7keZVLzuzsbjauVQsG2NJDT9JzsRuOvVNWXafuYNpEho+XzBIOrOrBpCO5oI9uW60pNJt39R8lc37uHZcpzmz6Xi0a0b4dsS6dGZVuyI4o6MkzVaipVdNHubbUBU38m6F7akOuy+eJW2Ta7O/dlVHc1V1y2Wt3zVK0p1xPuxc2OrXrL4F73wrRGH+hu3GzQRvGIqs23F63VtWOgvQNCS/Foq/3Aq3VlUsr1qC+rmYLKVUkypGha6cR2u09Ho5qZa9r7slrbJuESW8eyNJDTpKVz47JtyZDnqlbTriFlw9AutgXbUl9GhVLj1eo1V8O9azTmB7BuBHe0kW1ruE8TeTmrsrsnlSvKvoH7YXehaETZHs0VG9cnlCvBNKG/c9P2lkmqXNZcqcGvoljR/p3hDl5oD79gprdH5WrQfCnqhLX4Z4Vcj8amGrRqcV2Vysru6NCwgG1oW1wyECK9GWXSKlXkLnm06u+3d/He7TZNG3aGof6sErGVKy/9zVMv2rV9msasyTTVl1UiHuwSoPmJ9kJRuwdphYTzYFlKxJSMKx7dJqldUsTRRXuClcT1ulwv2LU6EdOb9r6BLhTA1mPGHe1lGBrIKRnX7JzGpuRJ/Rn1pJRJhYNDdqcAABaRSURBVLipwjZmWxrsU8TRqdEgZLiuhvq0Z/gNt3eJY2u4T+mE5kqquzLU+R3dge4Ri+itF2muFLy5ta2gXTqATfUGu/WiGxiGknEl4xrq6/RQsA6mod6MejOqu5IX7Gf+huWfugBWW7i2A9gyBHcA68MjEQAAOoo7MQAAABACBHcAAAAgBAjuAAAAQAhQ4w4AWJ9KVaWKPE+GoVik6WZqAICtQXAHAKylXtfEtM5NKOLIkDypVldvj3ozb7jGoADQOZTKAABacl2NTipfUDIux5Zty7EVj6pQ1CtHVat3enwA8EZBcAcAtDQ5o5k52avuF6apRFQT+U6MCQDeiAjuAICWTo82rYexLI1Oqs6kOwC0A8EdANBctSaz5Z3CMlWptWs0APCGxqIiAEBznicZrb7BMOW6F3qIak2SbGuNNwkA8MZGcAcANGdb8lrmcrcu29rgi9frmprV6TFZpiR5nvqyyqQUi2zwBQFgWyO4AwCaM031Z1UoyWw07+55qrsbbOheq+mVo4pFlIovfrIwp9EJ7d+pVGKDAwaA7YuHkgCAlnpSKpXleQ2+VK5q304ZLWtpmhnPKxGXvXz+yDSVjOv106pRNw8AKxHcAQAtxaPaNahCSfUlNTOeq7mSBnNKb2hqvFjW5HTjWXzDUDSqfGGDowWA7YtSGQDAWvy68+mCzozLMCRPg70aHlA8usEXLJVXzrUvZRnBclUAwBIEdwDAOkQjGohoILc5r+a6jafbfYahsUkN923OsTakWveOnqufy9cNGXXPS8fM/YNWNsljagCdRHAHALSdacp1WzV/7N+kdwgbMjHjfv25uWzKTEVlmobneWcm6z/8Rfltb4leusc2NlbTDwAXjMkDAEDbxSKqNe8yWb+AFpMXrFT1vv5cYWev2RM3TNOQZBhG1DF29Fovvlp+7QzbxALoGII7AKDtYlFlUo071XieSpUNrnndDIdP1fp7TNtqMK3emzK/+1KxWms0bADYegR3AEDbGYZ6e1QoNdh1tVjW7iFFO7YH0zM/LSeijW+OhmGk4ubo9IXtFAsAG0WNOwCgE6IRXbJPk9ManZRlyjBUd5Xr0UBOyfja/3xruJ5Mo9WEetTSXIUZdwCdQXAHAHSIY2uwV31ZVauSZFlyOnxXMuR5arX21FOrdjgAsKUolQEAdJRlKhZVLNrx1C7JMIzL9ztew+J7SVKpqnScWyeAzuDqAwDAosEea6bYOLi7rlcoeb0pptwBdAbBHQCARQeGrP1DdmlVIbvn6Uzefd/b4ha1MgA6hOAOAMAi2zKuuiiyb9A+l3eLFa9aV7mqqTnv+HjtPVfGh7MdazAPAJ0vKAQAoKtEHeP/HYwcHLbP5uuVmmcYRjZp7MxZDZu7A0DbENwBAGigN232pnkuDaCLcEkCAAAAQoDgDgAAAIQAwR0AAAAIAYI7AAAAEAIEdwAAACAECO4AAABACBDcAQAAgBAguAMAAAAhQHAHAAAAQoDgDgAAAIQAwR0AAAAIAYI7AAAAEAIEdwAAACAECO4AAABACBDcAQAAgBAguAMAAAAhQHAHAAAAQoDgDgAAAIQAwR0AAAAIAYI7AAAAEAIEdwAAACAECO4AAABACBDcAQAAgBAguAMAAAAhQHAHAAAAQoDgDgAAAIQAwR0AAAAIAYI7AAAAEAIEdwAAACAECO4AAABACBDcAQAAgBAguAMAAAAhQHAHAAAAQoDgDgAAAIQAwR0AAAAIAYI7AAAAEAIEdwAAACAECO4AAABACNidHgAAYMt4nuquPE+WKZOZGgAIN4I7AGxHrqf8rE6elWnKkOqeBrJKJ5WIdXpkAIANIrgDwLbjujo3qelZpRKLnyyUNJHXzkFlUp0bGQBg43hyCgDbznheswVFnGWfNA3FYzpxVsVyh4YFALggBHcA2F7qdZ2bkN3kgWo8qulCewcEANgcBHcA2F5KFTlW06+apkYn2zgaAMCmIbgDwPZSr8toeW03DdXddo0GALBpCO4AsL2Yplyv1Td4nkyjXaMBAGwagjsAbC/RiOr1Vt/Ql5FBcAeA8CG4A8D24tjqz8ptUgxTLCudbO+AAACbg+AOANtOb0ZzpQbz7uWKBrLswQQAIcUGTACw7diW3nJAE3mdm5BtBTun1uvau0PpBHUyABBSBHcA2I4sUwM59WZUqcp1ZVuKOER2AAg1gjsAbF+WqXi004MAAGwOatwBAACAECC4AwAAACFAcAcAAABCgOAOAAAAhADBHQAAAAgBgjsAAAAQAgR3AAAAIAQI7gAAAEAIdCC4j46OTk1Ntf+4AAAAQHi1I7jfdNNNZ8+elXTy5Mlrr712eHh4cHDwxhtvPH36dBuODgAAAGwD7QjuTz75ZLFYlPRHf/RHBw4cmJ6enp2dvfzyyz/+8Y+34egAAADANmC382AvvPDCd77znWQyKelP//RPL7744nYeHQAAAAivNtW4nzp1qlarvfWtbz169Kj/mZdffnloaKg9RwcAAADCrh0z7jfccMMHPvCBc+fOxePxY8eO/dZv/dazzz773ve+96//+q/bcHQAAABgG2hHcH/mmWckVSqVY8eOjY6OSorH44899th1113XhqMDAAAA20D72kFGIpGLL774mmuukXTVVVeNjIw8/vjjbTs6AAAAEGod24Dp+9///gc+8IFOHR0AAAAIl7Z2lVnqtttuu+2221p8w4kTJ1555ZUVnzx27JjneVs5LgAAAKAbtTW4e543MzOTSqVMc+2Z/lOnTh06dGjFJ13X3bNnz9aMDgAAAOhe7Qjuc3Nzf//3f//Vr3719ddfr1QqlmWNjIzccccdn/rUp6LRaLN/dfXVV1999dUrPvnII4+MjY1t8XgBAACArtOOGve77rrr6aeffuCBB06dOlWpVM6ePfuP//iPhw4duuuuu9pwdAAAAGAbaMeM+7/+67/+9Kc/3blzp/+ffX1911133eWXXz4yMvIP//APbRgAAAAAEHbtmHEfGRl54oknVnzyu9/97t69e9twdAAAAGAbaMeM+wMPPHDbbbfdd999l112WTqdnp2dffnllycnJ//93/+9DUcHAAAAtoF2BPcrr7zy1VdffeaZZ44ePTo2NpbL5X7/93//7W9/u213rBklAAAAEC5tis62bf/Gb/yG//GDDz648DEAAACA9ejAzql/+Id/2P6DAgAAAKHWgeAOAAAA4Hx1ILjfe++97T8oAAAAEGodCO6f+MQn2n9QAAAAINQolQEAAABCgOAOAAAAhADBHQAAAAgBgjsAAAAQAgR3AAAAIAQI7gAAAEAIENwBAACAECC4AwAAACFAcAcAAABCgOAOAAAAhADBHQAAAAgBgjsAAAAQAgR3AAAAIAQI7gAAAEAIENwBAACAECC4AwAAACFAcAcAAABCgOAOAAAAhADBHQAAAAgBgjsAAAAQAgR3AAAAIAQI7gAAAEAIENwBAACAECC4AwAAACFAcAcAAABCgOAOAAAAhADBHQAAAAgBgjsAAAAQAgR3AAAAIAQI7gAAAEAIENwBAACAECC4AwAAACFAcAcAAABCgOAOAAAAhADBHQAAAAgBgjsAAAAQAgR3AAAAIAQI7gAAAEAIENwBAACAECC4AwAAACFAcAcAAABCgOAOAAAAhADBHQAAAAgBgjsAAAAQAgR3AAAAIAQI7gAAAEAIENwBAACAECC4AwAAACFAcAcAAABCgOAOAAAAhADBHQAAAAgBu9MDALCE66pak2HItmTyvhoAACwiuAPdoVrT5LTOTco2Januqj+rbFrRSKdHBgAAugLBHegCpYpePaZETKn44icLJY1NaWSXErHOjQwAAHQLnsUDnea6Ovy6kvGVtTGmoURMvzyher1DIwMAAF2E4A50WqGoqCPDaPAlw1DE0exc28cEAAC6DsEd6LRyVVbzojXHVrnaxtEAAIAuRXAHOs11ZTaabvcZhly3jaMBAABdiuAOdJppymv5DQZ/pwAAgOAOdFzEUa3W9KvVmqJOG0cDAAC6FMEd6LRkXJVq40l3z1OponSi3UMCAADdh+AOdJpl6qI9KhRX1rK7ruZKOrBLltWhkQEAgC7CBkxAF4hHdXCPJmc0PiXblAzVXeV6tHNAsWinBwcAALoCwR3oDtGIhvs0kFW1JkmWJYc/TwAAsIhkAHQTy6IwBgAANESNOwAAABACBHcAAAAgBAjuAAAAQAgQ3AEAAIAQILgDAAAAIUBwBwAAAEKA4A4AAACEAMEdAAAACAGCOwAAABACBHcAAAAgBAjuAAAAQAgQ3AEAAIAQILgDAAAAIWB4ntfpMZyHJ5988hOf+ERPT8/WHcJ13Z/+9KeWZW3dIYCtU61WHcfp9CiAjXBd1/M8Lr8IKcMw3vzmN3d6FOi8fD7//PPPDw4ObsWLhyy4t8H4+PhHP/rRRx99tNMDATbi3e9+9ze+8Y1UKtXpgQDn7ZFHHhkbG7vrrrs6PRBgI975znc+/fTTnR4FtjlKZQAAAIAQILgDAAAAIUBwBwAAAEKA4A4AAACEAMEdAAAACAGC+0qWZdm23elRABvkOI5p8neNULJtm8svwisajXZ6CNj+aAfZQKlUisVinR4FsBGcvQiver3ueR7ZHSHF5RdtQHAHAAAAQoBH6gAAAEAIENwBAACAECC4AwAAACFAcAcAAABCgOAOAAAAhADBHQAAAAgBgjsAAAAQAgT3ZV588cUrrrgil8v93u/9XrFY7PRwgMbe/va3G/Nuuukm/5MNz15OaXSVm2+++ZVXXln4z/WftJzJ6LgVZy/XYXQEwX1RrVa77bbb7rrrrp/85CfHjx//u7/7u06PCGjsyJEjzz///JEjR44cOfLQQw+pydnLKY3u8Z//+Z8f+chHnnjiiYXPrP+k5UxGZ60+e8V1GJ3iYd5TTz315je/2f/46aefPnjwYGfHAzRULpej0WitVlv6yYZnL6c0usfnPve5j33sY4lE4mc/+5n/mfWftJzJ6KzVZy/XYXQKM+6Ljh49etlll/kfX3bZZa+//rrneZ0dErDasWPH4vH4rbfeevHFF99+++0nT55Uk7OXUxrd4+677/7iF7+Yy+UWPrP+k5YzGZ21+uzlOoxOIbgvGhsbS6fT/sc9PT2VSmVmZqazQwJWGx0d3bdv35133vn4449blvX+979fTc5eTml0s/WftJzJ6DZch9EpdqcH0EVyudzs7Kz/8fT0tG3bqVSqs0MCVrvmmmteeukl/+P7778/k8mMjY01PHs5pdHN1n/Sciaj23AdRqcw477owIEDL7/8sv/xz372s/3795smvx90nRdeeOHZZ5/1P45EIpZl2bbd8OzllEY3W/9Jy5mMbsN1GJ3C2bPoHe94x+Tk5KOPPjo7O/u5z33ujjvu6PSIgAbK5fJv//ZvP/vss+Pj43/2Z392ww03ZLPZhmcvpzS62fpPWs5kdBuuw+iYzq2L7UYvvPDC5Zdf3tvb++EPf7hUKnV6OEADrut+6UtfOnjwYE9Pz6233nrq1Cn/8w3PXk5pdJVdu3Yt9OXwzuek5UxGxy09e7kOo1MMj9XNAAAAQNejVAYAAAAIAYI7AAAAEAIEdwAAACAECO4AAABACBDcAQAAgBAguAMAAAAhQHAHAAAAQoDgDgAAAIQAwR0AAAAIAYI7AAAAEAIEdwAAACAECO4AAABACBDcAQAAgBAguAMAAAAhQHAHAAAAQoDgDgAAAIQAwR0AAAAIAYI7AAAAEAIEdwAAACAECO4A0HV+/OMf/+Zv/mYmk+nr63vPe95z+PDhTXzxl1566dJLL13z21588cUrr7xyPS84NTWVzWYveFwAgDUQ3AGgu9Tr9VtuueXqq6/+0Y9+9JOf/OSSSy659dZbPc9r8zBGRkbuueeeNh8UANACwR0AusvJkydPnDjxJ3/yJwcOHNixY8df/dVfjYyM5PN5SQ888MDIyEg8Hv/1X//1n//855JeeeWVa6+99u677+7v77/uuuu+//3vX3XVVel0+pOf/KSkhx9++CMf+ciHPvShbDZ77bXX+v9kqeeee+5Xf/VXk8nkTTfddPLkyaVfOnLkyGc+8xn/ENddd9199923a9eukZGR//qv//K/4Qtf+MKePXv27Nnz4IMPtnjBhx566Prrr/c8r16vX3HFFY899tgW/u4AYFsjuANAd9m5c+ell176vve977vf/W6xWLQs67HHHstms8ePH//4xz/+0EMPHT9+/C1vecvf/u3f+t//gx/84IorrvjFL35RKpXe+973Pvroo9/73vc+//nPj46OSvrqV796zTXXHD58+Lrrrnv/+9+/dOZ+fHz81ltvveeee06cOHHxxRffcccdzYb00ksv1Wq1w4cP/87v/M6f//mfS3ruuec++9nP/vM///MPfvCDb3/72y1e8EMf+pCkr3/961/60pcOHDjw7ne/e8t+cwCwzdmdHgAAYBnbtl988cUHH3zw85///B133HHllVfee++9V1111cDAwOHDh/fu3VsoFPr7+48fP+5//44dO26//XZJN95449TU1L55/iT9r/zKr9x5552S/uIv/uIrX/nKq6++unCgxx9//B3veIefpO+7776+vr56vW5Z1uohWZZ1991327b9wQ9+8N/+7d8k/cu//MtHP/rRG264QdK999578803t3jB+++//+abbzYM43/+53+2+JcHANsZwR0AukulUvE8784777zzzjvL5fI3vvGN66+/3i9B+cpXvvLEE09kMploNJpOp/3vT6VS/ge2bQ8PDy987H8wMjLif+A4zv79+0+ePLmwkPT48eP/8R//sX//fv8/I5HIuXPnduzYsXpIw8PD/gsuvOyZM2duvPFG/+MDBw60fsFLL7304MGD/f39u3bt2oRfEAC8UVEqAwDd5Vvf+tYtt9zifxyNRj/84Q9fc801P/rRj771rW99+9vffvLJJ5966qnf/d3fXeerHTlyxP+gVqsdO3ZsaS7fsWPHu971rqNHjx49evS111773ve+t5D7VzAMY8Vndu7c+dprr604RLMXfOaZZ8bGxp5//vmXXnppncMGAKxGcAeA7vKud73r//7v/z772c8ePnz45z//+f3333/o0KF3vvOd4+PjqVQqHo+fO3fuC1/4QrFYXM+r/fjHP/7yl788Njb26U9/eufOnQcPHlz40i233PLcc8995zvfGRsb+9SnPvXJT35ydUBv5rbbbvvyl7/83HPPnTp16jOf+Yz/Dxu+YLlc/oM/+IMvfvGLf/mXf/mxj33Mdd0N/E4AACK4A0C3GRwc/N///d9Dhw5df/31V1111de+9rVHHnnk4MGDH/zgB6PR6O7du2+99dZPf/rTP/zhD7/2ta+t+Wo333zzU089deDAgf/+7//+5je/aZqLl/3h4eGHH374j//4j/ft23fo0KF/+qd/Wv8g3/a2t91zzz2333771VdfffvttyeTyWYv+Dd/8ze/9mu/dv31199xxx2u665nzACAhoz29wYGALTHww8//Pjjj3/zm9/s9EAAAJuAGXcAAAAgBAjuAAAAQAhQKgMAAACEADPuAAAAQAgQ3AEAAIAQILgDAAAAIUBwBwAAAEKA4A4AAACEAMEdAAAACAGCOwAAABACBHcAAAAgBAjuAAAAQAgQ3AEAAIAQILgDAAAAIUBwBwAAAEKA4A4AAACEAMEdAAAACAGCOwAAABAC/x9EQC93GFfK0Q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976" y="2121263"/>
            <a:ext cx="5613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532881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Intensities: the good and </a:t>
            </a:r>
            <a:r>
              <a:rPr lang="en-GB" smtClean="0"/>
              <a:t>the bad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43" y="1975697"/>
            <a:ext cx="7620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0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532881" cy="72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Intensities: the good and </a:t>
            </a:r>
            <a:r>
              <a:rPr lang="en-GB" smtClean="0"/>
              <a:t>the bad</a:t>
            </a:r>
            <a:endParaRPr lang="en-GB" dirty="0" smtClean="0"/>
          </a:p>
          <a:p>
            <a:pPr lvl="1" algn="ctr"/>
            <a:endParaRPr lang="en-GB" dirty="0" smtClean="0"/>
          </a:p>
          <a:p>
            <a:pPr lvl="1" algn="ctr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43" y="1975697"/>
            <a:ext cx="7620000" cy="393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7633" y="4183320"/>
            <a:ext cx="242651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 smtClean="0">
                <a:solidFill>
                  <a:srgbClr val="92D050"/>
                </a:solidFill>
              </a:rPr>
              <a:t>✔</a:t>
            </a:r>
            <a:endParaRPr lang="en-US" sz="11500" dirty="0">
              <a:solidFill>
                <a:srgbClr val="92D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57633" y="4183320"/>
            <a:ext cx="242651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>
                <a:solidFill>
                  <a:srgbClr val="C00000"/>
                </a:solidFill>
              </a:rPr>
              <a:t>✘</a:t>
            </a:r>
            <a:endParaRPr lang="en-US" sz="115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0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5" name="Group 4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0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1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2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13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2936" y="2573383"/>
            <a:ext cx="47679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Genotyping </a:t>
            </a:r>
            <a:r>
              <a:rPr lang="en-US" sz="4400" smtClean="0"/>
              <a:t>data storage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61221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input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847633" y="1103804"/>
            <a:ext cx="5386243" cy="72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Which data types do we need?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05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26743</TotalTime>
  <Words>2416</Words>
  <Application>Microsoft Macintosh PowerPoint</Application>
  <PresentationFormat>On-screen Show (4:3)</PresentationFormat>
  <Paragraphs>474</Paragraphs>
  <Slides>56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.AppleSystemUIFont</vt:lpstr>
      <vt:lpstr>Calibri</vt:lpstr>
      <vt:lpstr>Cambria Math</vt:lpstr>
      <vt:lpstr>Consolas</vt:lpstr>
      <vt:lpstr>Gill Sans Light</vt:lpstr>
      <vt:lpstr>Gill Sans MT</vt:lpstr>
      <vt:lpstr>Impact</vt:lpstr>
      <vt:lpstr>Krungthep</vt:lpstr>
      <vt:lpstr>Montserrat Ultra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WTSI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Bram Prins</dc:creator>
  <cp:lastModifiedBy>A. Gilly</cp:lastModifiedBy>
  <cp:revision>276</cp:revision>
  <dcterms:created xsi:type="dcterms:W3CDTF">2015-09-28T10:24:02Z</dcterms:created>
  <dcterms:modified xsi:type="dcterms:W3CDTF">2017-05-29T08:43:29Z</dcterms:modified>
</cp:coreProperties>
</file>